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Lst>
  <p:notesMasterIdLst>
    <p:notesMasterId r:id="rId129"/>
  </p:notesMasterIdLst>
  <p:sldIdLst>
    <p:sldId id="314" r:id="rId5"/>
    <p:sldId id="315" r:id="rId6"/>
    <p:sldId id="322" r:id="rId7"/>
    <p:sldId id="301" r:id="rId8"/>
    <p:sldId id="310" r:id="rId9"/>
    <p:sldId id="311" r:id="rId10"/>
    <p:sldId id="313" r:id="rId11"/>
    <p:sldId id="303" r:id="rId12"/>
    <p:sldId id="290" r:id="rId13"/>
    <p:sldId id="319" r:id="rId14"/>
    <p:sldId id="323" r:id="rId15"/>
    <p:sldId id="296" r:id="rId16"/>
    <p:sldId id="291" r:id="rId17"/>
    <p:sldId id="297" r:id="rId18"/>
    <p:sldId id="298" r:id="rId19"/>
    <p:sldId id="299" r:id="rId20"/>
    <p:sldId id="300" r:id="rId21"/>
    <p:sldId id="324" r:id="rId22"/>
    <p:sldId id="305" r:id="rId23"/>
    <p:sldId id="302" r:id="rId24"/>
    <p:sldId id="325" r:id="rId25"/>
    <p:sldId id="304" r:id="rId26"/>
    <p:sldId id="306" r:id="rId27"/>
    <p:sldId id="307" r:id="rId28"/>
    <p:sldId id="308" r:id="rId29"/>
    <p:sldId id="309" r:id="rId30"/>
    <p:sldId id="326" r:id="rId31"/>
    <p:sldId id="327" r:id="rId32"/>
    <p:sldId id="329" r:id="rId33"/>
    <p:sldId id="312" r:id="rId34"/>
    <p:sldId id="404" r:id="rId35"/>
    <p:sldId id="330" r:id="rId36"/>
    <p:sldId id="331" r:id="rId37"/>
    <p:sldId id="332" r:id="rId38"/>
    <p:sldId id="333" r:id="rId39"/>
    <p:sldId id="334" r:id="rId40"/>
    <p:sldId id="335" r:id="rId41"/>
    <p:sldId id="336" r:id="rId42"/>
    <p:sldId id="337" r:id="rId43"/>
    <p:sldId id="338" r:id="rId44"/>
    <p:sldId id="328" r:id="rId45"/>
    <p:sldId id="317" r:id="rId46"/>
    <p:sldId id="339" r:id="rId47"/>
    <p:sldId id="340" r:id="rId48"/>
    <p:sldId id="341"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4" r:id="rId62"/>
    <p:sldId id="355" r:id="rId63"/>
    <p:sldId id="356" r:id="rId64"/>
    <p:sldId id="316" r:id="rId65"/>
    <p:sldId id="364" r:id="rId66"/>
    <p:sldId id="365" r:id="rId67"/>
    <p:sldId id="366" r:id="rId68"/>
    <p:sldId id="367" r:id="rId69"/>
    <p:sldId id="368" r:id="rId70"/>
    <p:sldId id="369" r:id="rId71"/>
    <p:sldId id="370" r:id="rId72"/>
    <p:sldId id="371" r:id="rId73"/>
    <p:sldId id="372" r:id="rId74"/>
    <p:sldId id="373" r:id="rId75"/>
    <p:sldId id="374" r:id="rId76"/>
    <p:sldId id="375" r:id="rId77"/>
    <p:sldId id="376" r:id="rId78"/>
    <p:sldId id="377" r:id="rId79"/>
    <p:sldId id="378" r:id="rId80"/>
    <p:sldId id="379" r:id="rId81"/>
    <p:sldId id="380" r:id="rId82"/>
    <p:sldId id="381" r:id="rId83"/>
    <p:sldId id="382" r:id="rId84"/>
    <p:sldId id="383" r:id="rId85"/>
    <p:sldId id="384" r:id="rId86"/>
    <p:sldId id="385" r:id="rId87"/>
    <p:sldId id="386" r:id="rId88"/>
    <p:sldId id="387" r:id="rId89"/>
    <p:sldId id="388" r:id="rId90"/>
    <p:sldId id="389" r:id="rId91"/>
    <p:sldId id="390" r:id="rId92"/>
    <p:sldId id="391" r:id="rId93"/>
    <p:sldId id="392" r:id="rId94"/>
    <p:sldId id="393" r:id="rId95"/>
    <p:sldId id="394" r:id="rId96"/>
    <p:sldId id="395" r:id="rId97"/>
    <p:sldId id="396" r:id="rId98"/>
    <p:sldId id="397" r:id="rId99"/>
    <p:sldId id="398" r:id="rId100"/>
    <p:sldId id="399" r:id="rId101"/>
    <p:sldId id="400" r:id="rId102"/>
    <p:sldId id="401" r:id="rId103"/>
    <p:sldId id="402" r:id="rId104"/>
    <p:sldId id="403" r:id="rId105"/>
    <p:sldId id="320" r:id="rId106"/>
    <p:sldId id="280" r:id="rId107"/>
    <p:sldId id="281" r:id="rId108"/>
    <p:sldId id="282" r:id="rId109"/>
    <p:sldId id="283" r:id="rId110"/>
    <p:sldId id="284" r:id="rId111"/>
    <p:sldId id="357" r:id="rId112"/>
    <p:sldId id="358" r:id="rId113"/>
    <p:sldId id="292" r:id="rId114"/>
    <p:sldId id="359" r:id="rId115"/>
    <p:sldId id="295" r:id="rId116"/>
    <p:sldId id="360" r:id="rId117"/>
    <p:sldId id="294" r:id="rId118"/>
    <p:sldId id="293" r:id="rId119"/>
    <p:sldId id="361" r:id="rId120"/>
    <p:sldId id="362" r:id="rId121"/>
    <p:sldId id="285" r:id="rId122"/>
    <p:sldId id="286" r:id="rId123"/>
    <p:sldId id="287" r:id="rId124"/>
    <p:sldId id="288" r:id="rId125"/>
    <p:sldId id="289" r:id="rId126"/>
    <p:sldId id="363" r:id="rId127"/>
    <p:sldId id="257" r:id="rId1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5">
          <p15:clr>
            <a:srgbClr val="A4A3A4"/>
          </p15:clr>
        </p15:guide>
        <p15:guide id="2" orient="horz" pos="2995">
          <p15:clr>
            <a:srgbClr val="A4A3A4"/>
          </p15:clr>
        </p15:guide>
        <p15:guide id="3" orient="horz" pos="890">
          <p15:clr>
            <a:srgbClr val="A4A3A4"/>
          </p15:clr>
        </p15:guide>
        <p15:guide id="4" pos="2009">
          <p15:clr>
            <a:srgbClr val="A4A3A4"/>
          </p15:clr>
        </p15:guide>
        <p15:guide id="5" pos="276">
          <p15:clr>
            <a:srgbClr val="A4A3A4"/>
          </p15:clr>
        </p15:guide>
        <p15:guide id="6" pos="525">
          <p15:clr>
            <a:srgbClr val="A4A3A4"/>
          </p15:clr>
        </p15:guide>
        <p15:guide id="7" pos="29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E8"/>
    <a:srgbClr val="1771EB"/>
    <a:srgbClr val="24215F"/>
    <a:srgbClr val="1771EA"/>
    <a:srgbClr val="646464"/>
    <a:srgbClr val="9F55FB"/>
    <a:srgbClr val="24BEBC"/>
    <a:srgbClr val="25C1FB"/>
    <a:srgbClr val="1A15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06" autoAdjust="0"/>
    <p:restoredTop sz="94591"/>
  </p:normalViewPr>
  <p:slideViewPr>
    <p:cSldViewPr snapToGrid="0" snapToObjects="1">
      <p:cViewPr varScale="1">
        <p:scale>
          <a:sx n="80" d="100"/>
          <a:sy n="80" d="100"/>
        </p:scale>
        <p:origin x="657" y="42"/>
      </p:cViewPr>
      <p:guideLst>
        <p:guide orient="horz" pos="665"/>
        <p:guide orient="horz" pos="2995"/>
        <p:guide orient="horz" pos="890"/>
        <p:guide pos="2009"/>
        <p:guide pos="276"/>
        <p:guide pos="525"/>
        <p:guide pos="2987"/>
      </p:guideLst>
    </p:cSldViewPr>
  </p:slideViewPr>
  <p:notesTextViewPr>
    <p:cViewPr>
      <p:scale>
        <a:sx n="100" d="100"/>
        <a:sy n="100" d="100"/>
      </p:scale>
      <p:origin x="0" y="0"/>
    </p:cViewPr>
  </p:notesTextViewPr>
  <p:sorterViewPr>
    <p:cViewPr>
      <p:scale>
        <a:sx n="119" d="100"/>
        <a:sy n="11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8">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8">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209093-6AE7-C344-B5F5-34CD235F04DD}" type="doc">
      <dgm:prSet loTypeId="urn:microsoft.com/office/officeart/2005/8/layout/radial6" loCatId="" qsTypeId="urn:microsoft.com/office/officeart/2005/8/quickstyle/simple4" qsCatId="simple" csTypeId="urn:microsoft.com/office/officeart/2005/8/colors/accent1_2" csCatId="accent1" phldr="1"/>
      <dgm:spPr/>
      <dgm:t>
        <a:bodyPr/>
        <a:lstStyle/>
        <a:p>
          <a:endParaRPr lang="en-US"/>
        </a:p>
      </dgm:t>
    </dgm:pt>
    <dgm:pt modelId="{EB8453EC-F143-D94C-910A-4E4F37496C43}">
      <dgm:prSet phldrT="[Text]" custT="1"/>
      <dgm:spPr>
        <a:solidFill>
          <a:schemeClr val="bg1"/>
        </a:solidFill>
        <a:effectLst/>
      </dgm:spPr>
      <dgm:t>
        <a:bodyPr/>
        <a:lstStyle/>
        <a:p>
          <a:r>
            <a:rPr lang="zh-CN" altLang="en-US" sz="1600" dirty="0">
              <a:solidFill>
                <a:srgbClr val="1771EA"/>
              </a:solidFill>
              <a:latin typeface="Microsoft YaHei" charset="-122"/>
              <a:ea typeface="Microsoft YaHei" charset="-122"/>
              <a:cs typeface="Microsoft YaHei" charset="-122"/>
            </a:rPr>
            <a:t>服务范围</a:t>
          </a:r>
          <a:endParaRPr lang="en-US" sz="1600" dirty="0">
            <a:solidFill>
              <a:srgbClr val="1771EA"/>
            </a:solidFill>
            <a:latin typeface="Microsoft YaHei" charset="-122"/>
            <a:ea typeface="Microsoft YaHei" charset="-122"/>
            <a:cs typeface="Microsoft YaHei" charset="-122"/>
          </a:endParaRPr>
        </a:p>
      </dgm:t>
    </dgm:pt>
    <dgm:pt modelId="{3910CC89-A081-1747-BCB3-48AAE9C2D4C6}" type="parTrans" cxnId="{EADF63BC-368A-D046-B55E-F01F2C80F925}">
      <dgm:prSet/>
      <dgm:spPr/>
      <dgm:t>
        <a:bodyPr/>
        <a:lstStyle/>
        <a:p>
          <a:endParaRPr lang="en-US"/>
        </a:p>
      </dgm:t>
    </dgm:pt>
    <dgm:pt modelId="{6317E7F6-ECA4-0F40-9A1F-6BF3A4A6D0AA}" type="sibTrans" cxnId="{EADF63BC-368A-D046-B55E-F01F2C80F925}">
      <dgm:prSet/>
      <dgm:spPr/>
      <dgm:t>
        <a:bodyPr/>
        <a:lstStyle/>
        <a:p>
          <a:endParaRPr lang="en-US"/>
        </a:p>
      </dgm:t>
    </dgm:pt>
    <dgm:pt modelId="{630A7E62-839A-4748-A59C-4B59565CFC28}">
      <dgm:prSet phldrT="[Text]" custT="1"/>
      <dgm:spPr>
        <a:solidFill>
          <a:srgbClr val="25C1FB"/>
        </a:solidFill>
        <a:ln w="57150" cmpd="sng">
          <a:solidFill>
            <a:srgbClr val="1771EA"/>
          </a:solidFill>
        </a:ln>
        <a:effectLst/>
      </dgm:spPr>
      <dgm:t>
        <a:bodyPr/>
        <a:lstStyle/>
        <a:p>
          <a:r>
            <a:rPr lang="zh-CN" altLang="en-US" sz="1100" dirty="0">
              <a:latin typeface="Microsoft YaHei" charset="-122"/>
              <a:ea typeface="Microsoft YaHei" charset="-122"/>
              <a:cs typeface="Microsoft YaHei" charset="-122"/>
            </a:rPr>
            <a:t>星空二次开发</a:t>
          </a:r>
          <a:endParaRPr lang="en-US" sz="1100" dirty="0">
            <a:latin typeface="Microsoft YaHei" charset="-122"/>
            <a:ea typeface="Microsoft YaHei" charset="-122"/>
            <a:cs typeface="Microsoft YaHei" charset="-122"/>
          </a:endParaRPr>
        </a:p>
      </dgm:t>
    </dgm:pt>
    <dgm:pt modelId="{C4AF5F74-2AA8-F943-A1B6-7C8F52D9C800}" type="parTrans" cxnId="{21ECCF95-2428-1149-BF3A-F59156E984E7}">
      <dgm:prSet/>
      <dgm:spPr/>
      <dgm:t>
        <a:bodyPr/>
        <a:lstStyle/>
        <a:p>
          <a:endParaRPr lang="en-US"/>
        </a:p>
      </dgm:t>
    </dgm:pt>
    <dgm:pt modelId="{9CB4AD71-9278-D944-9A09-E6C32EBA9F17}" type="sibTrans" cxnId="{21ECCF95-2428-1149-BF3A-F59156E984E7}">
      <dgm:prSet/>
      <dgm:spPr>
        <a:solidFill>
          <a:schemeClr val="bg1"/>
        </a:solidFill>
        <a:ln w="28575" cmpd="sng"/>
        <a:effectLst/>
      </dgm:spPr>
      <dgm:t>
        <a:bodyPr/>
        <a:lstStyle/>
        <a:p>
          <a:endParaRPr lang="en-US"/>
        </a:p>
      </dgm:t>
    </dgm:pt>
    <dgm:pt modelId="{0072A576-9A70-E544-8EE9-74748C4C1C30}">
      <dgm:prSet phldrT="[Text]" custT="1"/>
      <dgm:spPr>
        <a:solidFill>
          <a:srgbClr val="25C1FB"/>
        </a:solidFill>
        <a:ln w="57150" cmpd="sng">
          <a:solidFill>
            <a:srgbClr val="1771EA"/>
          </a:solidFill>
        </a:ln>
        <a:effectLst/>
      </dgm:spPr>
      <dgm:t>
        <a:bodyPr/>
        <a:lstStyle/>
        <a:p>
          <a:r>
            <a:rPr lang="zh-CN" altLang="en-US" sz="1100" dirty="0">
              <a:latin typeface="Microsoft YaHei" charset="-122"/>
              <a:ea typeface="Microsoft YaHei" charset="-122"/>
              <a:cs typeface="Microsoft YaHei" charset="-122"/>
            </a:rPr>
            <a:t>星空实施交付</a:t>
          </a:r>
          <a:endParaRPr lang="en-US" sz="1100" dirty="0">
            <a:latin typeface="Microsoft YaHei" charset="-122"/>
            <a:ea typeface="Microsoft YaHei" charset="-122"/>
            <a:cs typeface="Microsoft YaHei" charset="-122"/>
          </a:endParaRPr>
        </a:p>
      </dgm:t>
    </dgm:pt>
    <dgm:pt modelId="{0091FBA9-44C4-CB40-A97F-DDE6EA5BEEB6}" type="parTrans" cxnId="{F5C71BB3-BAA8-814D-BB8B-B7117222307D}">
      <dgm:prSet/>
      <dgm:spPr/>
      <dgm:t>
        <a:bodyPr/>
        <a:lstStyle/>
        <a:p>
          <a:endParaRPr lang="en-US"/>
        </a:p>
      </dgm:t>
    </dgm:pt>
    <dgm:pt modelId="{FCE69F9D-35F1-F847-8DED-BAE954B18A4C}" type="sibTrans" cxnId="{F5C71BB3-BAA8-814D-BB8B-B7117222307D}">
      <dgm:prSet/>
      <dgm:spPr>
        <a:solidFill>
          <a:schemeClr val="bg1"/>
        </a:solidFill>
        <a:effectLst/>
      </dgm:spPr>
      <dgm:t>
        <a:bodyPr/>
        <a:lstStyle/>
        <a:p>
          <a:endParaRPr lang="en-US"/>
        </a:p>
      </dgm:t>
    </dgm:pt>
    <dgm:pt modelId="{30B4F801-488B-D04E-95D5-DA7A448B08FE}">
      <dgm:prSet phldrT="[Text]" custT="1"/>
      <dgm:spPr>
        <a:solidFill>
          <a:srgbClr val="25C1FB"/>
        </a:solidFill>
        <a:ln w="57150" cmpd="sng">
          <a:solidFill>
            <a:srgbClr val="1771EA"/>
          </a:solidFill>
        </a:ln>
        <a:effectLst/>
      </dgm:spPr>
      <dgm:t>
        <a:bodyPr/>
        <a:lstStyle/>
        <a:p>
          <a:r>
            <a:rPr lang="zh-CN" altLang="en-US" sz="1100" dirty="0">
              <a:latin typeface="Microsoft YaHei" charset="-122"/>
              <a:ea typeface="Microsoft YaHei" charset="-122"/>
              <a:cs typeface="Microsoft YaHei" charset="-122"/>
            </a:rPr>
            <a:t>行业产品定制、实施</a:t>
          </a:r>
          <a:endParaRPr lang="en-US" sz="1100" dirty="0">
            <a:latin typeface="Microsoft YaHei" charset="-122"/>
            <a:ea typeface="Microsoft YaHei" charset="-122"/>
            <a:cs typeface="Microsoft YaHei" charset="-122"/>
          </a:endParaRPr>
        </a:p>
      </dgm:t>
    </dgm:pt>
    <dgm:pt modelId="{460DF50E-1813-344F-B74B-7509CCB56290}" type="parTrans" cxnId="{3AC784DB-DF69-9F45-9214-6C58023D21B7}">
      <dgm:prSet/>
      <dgm:spPr/>
      <dgm:t>
        <a:bodyPr/>
        <a:lstStyle/>
        <a:p>
          <a:endParaRPr lang="en-US"/>
        </a:p>
      </dgm:t>
    </dgm:pt>
    <dgm:pt modelId="{96523DBF-8C59-6440-B44B-7E17878CCB9C}" type="sibTrans" cxnId="{3AC784DB-DF69-9F45-9214-6C58023D21B7}">
      <dgm:prSet/>
      <dgm:spPr>
        <a:solidFill>
          <a:schemeClr val="bg1"/>
        </a:solidFill>
        <a:effectLst/>
      </dgm:spPr>
      <dgm:t>
        <a:bodyPr/>
        <a:lstStyle/>
        <a:p>
          <a:endParaRPr lang="en-US"/>
        </a:p>
      </dgm:t>
    </dgm:pt>
    <dgm:pt modelId="{A5CC85F7-6735-784F-ACB5-8E25086638BF}">
      <dgm:prSet phldrT="[Text]" custT="1"/>
      <dgm:spPr>
        <a:solidFill>
          <a:srgbClr val="25C1FB"/>
        </a:solidFill>
        <a:ln w="57150" cmpd="sng">
          <a:solidFill>
            <a:srgbClr val="1771EA"/>
          </a:solidFill>
        </a:ln>
        <a:effectLst/>
      </dgm:spPr>
      <dgm:t>
        <a:bodyPr/>
        <a:lstStyle/>
        <a:p>
          <a:r>
            <a:rPr lang="zh-CN" altLang="en-US" sz="1100" dirty="0">
              <a:latin typeface="Microsoft YaHei" charset="-122"/>
              <a:ea typeface="Microsoft YaHei" charset="-122"/>
              <a:cs typeface="Microsoft YaHei" charset="-122"/>
            </a:rPr>
            <a:t>影像集成</a:t>
          </a:r>
          <a:endParaRPr lang="en-US" sz="1100" dirty="0">
            <a:latin typeface="Microsoft YaHei" charset="-122"/>
            <a:ea typeface="Microsoft YaHei" charset="-122"/>
            <a:cs typeface="Microsoft YaHei" charset="-122"/>
          </a:endParaRPr>
        </a:p>
      </dgm:t>
    </dgm:pt>
    <dgm:pt modelId="{6384A9EC-85E3-B443-BD6B-707AD7D209A3}" type="parTrans" cxnId="{2B3295B4-7B5E-3D4D-B207-46ADC56F0183}">
      <dgm:prSet/>
      <dgm:spPr/>
      <dgm:t>
        <a:bodyPr/>
        <a:lstStyle/>
        <a:p>
          <a:endParaRPr lang="en-US"/>
        </a:p>
      </dgm:t>
    </dgm:pt>
    <dgm:pt modelId="{DC4B542C-4A27-0549-84D1-AF4070B75EEB}" type="sibTrans" cxnId="{2B3295B4-7B5E-3D4D-B207-46ADC56F0183}">
      <dgm:prSet/>
      <dgm:spPr>
        <a:solidFill>
          <a:schemeClr val="bg1"/>
        </a:solidFill>
        <a:effectLst/>
      </dgm:spPr>
      <dgm:t>
        <a:bodyPr/>
        <a:lstStyle/>
        <a:p>
          <a:endParaRPr lang="en-US"/>
        </a:p>
      </dgm:t>
    </dgm:pt>
    <dgm:pt modelId="{AADDFE3C-19C4-5C43-BCFE-877CFBE15951}" type="pres">
      <dgm:prSet presAssocID="{FF209093-6AE7-C344-B5F5-34CD235F04DD}" presName="Name0" presStyleCnt="0">
        <dgm:presLayoutVars>
          <dgm:chMax val="1"/>
          <dgm:dir/>
          <dgm:animLvl val="ctr"/>
          <dgm:resizeHandles val="exact"/>
        </dgm:presLayoutVars>
      </dgm:prSet>
      <dgm:spPr/>
    </dgm:pt>
    <dgm:pt modelId="{155591B6-AACD-D844-AE76-DF9AD938EF16}" type="pres">
      <dgm:prSet presAssocID="{EB8453EC-F143-D94C-910A-4E4F37496C43}" presName="centerShape" presStyleLbl="node0" presStyleIdx="0" presStyleCnt="1"/>
      <dgm:spPr/>
    </dgm:pt>
    <dgm:pt modelId="{74A63773-1687-D442-94DE-D716A537E24C}" type="pres">
      <dgm:prSet presAssocID="{630A7E62-839A-4748-A59C-4B59565CFC28}" presName="node" presStyleLbl="node1" presStyleIdx="0" presStyleCnt="4">
        <dgm:presLayoutVars>
          <dgm:bulletEnabled val="1"/>
        </dgm:presLayoutVars>
      </dgm:prSet>
      <dgm:spPr/>
    </dgm:pt>
    <dgm:pt modelId="{0856CAA3-1F5B-9E4C-9EA8-1E1976901CB3}" type="pres">
      <dgm:prSet presAssocID="{630A7E62-839A-4748-A59C-4B59565CFC28}" presName="dummy" presStyleCnt="0"/>
      <dgm:spPr/>
    </dgm:pt>
    <dgm:pt modelId="{D1DD5AAA-6C07-284D-9300-11BB5B87CE6F}" type="pres">
      <dgm:prSet presAssocID="{9CB4AD71-9278-D944-9A09-E6C32EBA9F17}" presName="sibTrans" presStyleLbl="sibTrans2D1" presStyleIdx="0" presStyleCnt="4"/>
      <dgm:spPr/>
    </dgm:pt>
    <dgm:pt modelId="{982EC214-ED8C-8947-A0E4-520B109D9121}" type="pres">
      <dgm:prSet presAssocID="{0072A576-9A70-E544-8EE9-74748C4C1C30}" presName="node" presStyleLbl="node1" presStyleIdx="1" presStyleCnt="4">
        <dgm:presLayoutVars>
          <dgm:bulletEnabled val="1"/>
        </dgm:presLayoutVars>
      </dgm:prSet>
      <dgm:spPr/>
    </dgm:pt>
    <dgm:pt modelId="{A15A3E46-BB24-0B4C-8CFF-1E1F3FD4A4BA}" type="pres">
      <dgm:prSet presAssocID="{0072A576-9A70-E544-8EE9-74748C4C1C30}" presName="dummy" presStyleCnt="0"/>
      <dgm:spPr/>
    </dgm:pt>
    <dgm:pt modelId="{E506B6A2-E43F-D248-B9E4-A59A317DD2BA}" type="pres">
      <dgm:prSet presAssocID="{FCE69F9D-35F1-F847-8DED-BAE954B18A4C}" presName="sibTrans" presStyleLbl="sibTrans2D1" presStyleIdx="1" presStyleCnt="4"/>
      <dgm:spPr/>
    </dgm:pt>
    <dgm:pt modelId="{87701957-11C1-FA4C-AB22-53136AC01B07}" type="pres">
      <dgm:prSet presAssocID="{30B4F801-488B-D04E-95D5-DA7A448B08FE}" presName="node" presStyleLbl="node1" presStyleIdx="2" presStyleCnt="4">
        <dgm:presLayoutVars>
          <dgm:bulletEnabled val="1"/>
        </dgm:presLayoutVars>
      </dgm:prSet>
      <dgm:spPr/>
    </dgm:pt>
    <dgm:pt modelId="{BC54EE13-E76A-6248-B950-A31215EED20B}" type="pres">
      <dgm:prSet presAssocID="{30B4F801-488B-D04E-95D5-DA7A448B08FE}" presName="dummy" presStyleCnt="0"/>
      <dgm:spPr/>
    </dgm:pt>
    <dgm:pt modelId="{57CB8B55-54D5-0B43-8876-B9CB870365E0}" type="pres">
      <dgm:prSet presAssocID="{96523DBF-8C59-6440-B44B-7E17878CCB9C}" presName="sibTrans" presStyleLbl="sibTrans2D1" presStyleIdx="2" presStyleCnt="4"/>
      <dgm:spPr/>
    </dgm:pt>
    <dgm:pt modelId="{23B48D97-4F9B-8D42-AF25-D71AB38EEA9D}" type="pres">
      <dgm:prSet presAssocID="{A5CC85F7-6735-784F-ACB5-8E25086638BF}" presName="node" presStyleLbl="node1" presStyleIdx="3" presStyleCnt="4">
        <dgm:presLayoutVars>
          <dgm:bulletEnabled val="1"/>
        </dgm:presLayoutVars>
      </dgm:prSet>
      <dgm:spPr/>
    </dgm:pt>
    <dgm:pt modelId="{E3F12F0A-204F-2D44-8043-68B9D407B69E}" type="pres">
      <dgm:prSet presAssocID="{A5CC85F7-6735-784F-ACB5-8E25086638BF}" presName="dummy" presStyleCnt="0"/>
      <dgm:spPr/>
    </dgm:pt>
    <dgm:pt modelId="{22CB36DF-449B-F746-941E-F6BE4DC77B57}" type="pres">
      <dgm:prSet presAssocID="{DC4B542C-4A27-0549-84D1-AF4070B75EEB}" presName="sibTrans" presStyleLbl="sibTrans2D1" presStyleIdx="3" presStyleCnt="4"/>
      <dgm:spPr/>
    </dgm:pt>
  </dgm:ptLst>
  <dgm:cxnLst>
    <dgm:cxn modelId="{0AD65A68-32E9-D542-9477-8DA18D3BB3C6}" type="presOf" srcId="{9CB4AD71-9278-D944-9A09-E6C32EBA9F17}" destId="{D1DD5AAA-6C07-284D-9300-11BB5B87CE6F}" srcOrd="0" destOrd="0" presId="urn:microsoft.com/office/officeart/2005/8/layout/radial6"/>
    <dgm:cxn modelId="{51057649-00B4-1941-B572-A1B6AD39D0C4}" type="presOf" srcId="{630A7E62-839A-4748-A59C-4B59565CFC28}" destId="{74A63773-1687-D442-94DE-D716A537E24C}" srcOrd="0" destOrd="0" presId="urn:microsoft.com/office/officeart/2005/8/layout/radial6"/>
    <dgm:cxn modelId="{1750F94C-52A4-F145-AF9D-14526AA78AD0}" type="presOf" srcId="{FF209093-6AE7-C344-B5F5-34CD235F04DD}" destId="{AADDFE3C-19C4-5C43-BCFE-877CFBE15951}" srcOrd="0" destOrd="0" presId="urn:microsoft.com/office/officeart/2005/8/layout/radial6"/>
    <dgm:cxn modelId="{1B403595-F275-A24C-9C3A-F020EC1C0736}" type="presOf" srcId="{FCE69F9D-35F1-F847-8DED-BAE954B18A4C}" destId="{E506B6A2-E43F-D248-B9E4-A59A317DD2BA}" srcOrd="0" destOrd="0" presId="urn:microsoft.com/office/officeart/2005/8/layout/radial6"/>
    <dgm:cxn modelId="{21ECCF95-2428-1149-BF3A-F59156E984E7}" srcId="{EB8453EC-F143-D94C-910A-4E4F37496C43}" destId="{630A7E62-839A-4748-A59C-4B59565CFC28}" srcOrd="0" destOrd="0" parTransId="{C4AF5F74-2AA8-F943-A1B6-7C8F52D9C800}" sibTransId="{9CB4AD71-9278-D944-9A09-E6C32EBA9F17}"/>
    <dgm:cxn modelId="{159B4D96-E71A-5644-8220-7675BB717DDF}" type="presOf" srcId="{30B4F801-488B-D04E-95D5-DA7A448B08FE}" destId="{87701957-11C1-FA4C-AB22-53136AC01B07}" srcOrd="0" destOrd="0" presId="urn:microsoft.com/office/officeart/2005/8/layout/radial6"/>
    <dgm:cxn modelId="{5D28ADA4-8991-1A46-9472-ED7BCB4D4C50}" type="presOf" srcId="{96523DBF-8C59-6440-B44B-7E17878CCB9C}" destId="{57CB8B55-54D5-0B43-8876-B9CB870365E0}" srcOrd="0" destOrd="0" presId="urn:microsoft.com/office/officeart/2005/8/layout/radial6"/>
    <dgm:cxn modelId="{D8FF40A5-4B50-1B4E-9C21-C626C7B4C547}" type="presOf" srcId="{EB8453EC-F143-D94C-910A-4E4F37496C43}" destId="{155591B6-AACD-D844-AE76-DF9AD938EF16}" srcOrd="0" destOrd="0" presId="urn:microsoft.com/office/officeart/2005/8/layout/radial6"/>
    <dgm:cxn modelId="{F9A34FA5-EB27-F64A-B12C-CB76DBACDA2B}" type="presOf" srcId="{DC4B542C-4A27-0549-84D1-AF4070B75EEB}" destId="{22CB36DF-449B-F746-941E-F6BE4DC77B57}" srcOrd="0" destOrd="0" presId="urn:microsoft.com/office/officeart/2005/8/layout/radial6"/>
    <dgm:cxn modelId="{F5C71BB3-BAA8-814D-BB8B-B7117222307D}" srcId="{EB8453EC-F143-D94C-910A-4E4F37496C43}" destId="{0072A576-9A70-E544-8EE9-74748C4C1C30}" srcOrd="1" destOrd="0" parTransId="{0091FBA9-44C4-CB40-A97F-DDE6EA5BEEB6}" sibTransId="{FCE69F9D-35F1-F847-8DED-BAE954B18A4C}"/>
    <dgm:cxn modelId="{2B3295B4-7B5E-3D4D-B207-46ADC56F0183}" srcId="{EB8453EC-F143-D94C-910A-4E4F37496C43}" destId="{A5CC85F7-6735-784F-ACB5-8E25086638BF}" srcOrd="3" destOrd="0" parTransId="{6384A9EC-85E3-B443-BD6B-707AD7D209A3}" sibTransId="{DC4B542C-4A27-0549-84D1-AF4070B75EEB}"/>
    <dgm:cxn modelId="{EADF63BC-368A-D046-B55E-F01F2C80F925}" srcId="{FF209093-6AE7-C344-B5F5-34CD235F04DD}" destId="{EB8453EC-F143-D94C-910A-4E4F37496C43}" srcOrd="0" destOrd="0" parTransId="{3910CC89-A081-1747-BCB3-48AAE9C2D4C6}" sibTransId="{6317E7F6-ECA4-0F40-9A1F-6BF3A4A6D0AA}"/>
    <dgm:cxn modelId="{4D9866CC-D9F9-A24C-94E3-2DB5532EE46F}" type="presOf" srcId="{0072A576-9A70-E544-8EE9-74748C4C1C30}" destId="{982EC214-ED8C-8947-A0E4-520B109D9121}" srcOrd="0" destOrd="0" presId="urn:microsoft.com/office/officeart/2005/8/layout/radial6"/>
    <dgm:cxn modelId="{3AC784DB-DF69-9F45-9214-6C58023D21B7}" srcId="{EB8453EC-F143-D94C-910A-4E4F37496C43}" destId="{30B4F801-488B-D04E-95D5-DA7A448B08FE}" srcOrd="2" destOrd="0" parTransId="{460DF50E-1813-344F-B74B-7509CCB56290}" sibTransId="{96523DBF-8C59-6440-B44B-7E17878CCB9C}"/>
    <dgm:cxn modelId="{20F059FB-22E1-F34A-B2DA-D381DD614ACD}" type="presOf" srcId="{A5CC85F7-6735-784F-ACB5-8E25086638BF}" destId="{23B48D97-4F9B-8D42-AF25-D71AB38EEA9D}" srcOrd="0" destOrd="0" presId="urn:microsoft.com/office/officeart/2005/8/layout/radial6"/>
    <dgm:cxn modelId="{B50D9262-2637-E54C-940D-C70E7CB6F70B}" type="presParOf" srcId="{AADDFE3C-19C4-5C43-BCFE-877CFBE15951}" destId="{155591B6-AACD-D844-AE76-DF9AD938EF16}" srcOrd="0" destOrd="0" presId="urn:microsoft.com/office/officeart/2005/8/layout/radial6"/>
    <dgm:cxn modelId="{26FC4791-6914-7E47-B1F7-F33D29111677}" type="presParOf" srcId="{AADDFE3C-19C4-5C43-BCFE-877CFBE15951}" destId="{74A63773-1687-D442-94DE-D716A537E24C}" srcOrd="1" destOrd="0" presId="urn:microsoft.com/office/officeart/2005/8/layout/radial6"/>
    <dgm:cxn modelId="{A5E9D4E2-8C97-D648-9A1D-44D14EF334A0}" type="presParOf" srcId="{AADDFE3C-19C4-5C43-BCFE-877CFBE15951}" destId="{0856CAA3-1F5B-9E4C-9EA8-1E1976901CB3}" srcOrd="2" destOrd="0" presId="urn:microsoft.com/office/officeart/2005/8/layout/radial6"/>
    <dgm:cxn modelId="{63DA654F-2501-F94C-9F41-E1124BF9656C}" type="presParOf" srcId="{AADDFE3C-19C4-5C43-BCFE-877CFBE15951}" destId="{D1DD5AAA-6C07-284D-9300-11BB5B87CE6F}" srcOrd="3" destOrd="0" presId="urn:microsoft.com/office/officeart/2005/8/layout/radial6"/>
    <dgm:cxn modelId="{0B763B11-2CDD-4C44-BB2A-EB86D5A203CB}" type="presParOf" srcId="{AADDFE3C-19C4-5C43-BCFE-877CFBE15951}" destId="{982EC214-ED8C-8947-A0E4-520B109D9121}" srcOrd="4" destOrd="0" presId="urn:microsoft.com/office/officeart/2005/8/layout/radial6"/>
    <dgm:cxn modelId="{82A8F167-69C2-A14B-83F5-8EE7C7AC7063}" type="presParOf" srcId="{AADDFE3C-19C4-5C43-BCFE-877CFBE15951}" destId="{A15A3E46-BB24-0B4C-8CFF-1E1F3FD4A4BA}" srcOrd="5" destOrd="0" presId="urn:microsoft.com/office/officeart/2005/8/layout/radial6"/>
    <dgm:cxn modelId="{B96B6088-AF54-DD4C-B763-D5B86701B9C9}" type="presParOf" srcId="{AADDFE3C-19C4-5C43-BCFE-877CFBE15951}" destId="{E506B6A2-E43F-D248-B9E4-A59A317DD2BA}" srcOrd="6" destOrd="0" presId="urn:microsoft.com/office/officeart/2005/8/layout/radial6"/>
    <dgm:cxn modelId="{232CC63C-6265-0140-934A-65BF172BADE7}" type="presParOf" srcId="{AADDFE3C-19C4-5C43-BCFE-877CFBE15951}" destId="{87701957-11C1-FA4C-AB22-53136AC01B07}" srcOrd="7" destOrd="0" presId="urn:microsoft.com/office/officeart/2005/8/layout/radial6"/>
    <dgm:cxn modelId="{3234DD79-8F52-994B-A9C5-FC70796A56DF}" type="presParOf" srcId="{AADDFE3C-19C4-5C43-BCFE-877CFBE15951}" destId="{BC54EE13-E76A-6248-B950-A31215EED20B}" srcOrd="8" destOrd="0" presId="urn:microsoft.com/office/officeart/2005/8/layout/radial6"/>
    <dgm:cxn modelId="{70D0700B-9B34-C74E-8995-82B8F92F4E25}" type="presParOf" srcId="{AADDFE3C-19C4-5C43-BCFE-877CFBE15951}" destId="{57CB8B55-54D5-0B43-8876-B9CB870365E0}" srcOrd="9" destOrd="0" presId="urn:microsoft.com/office/officeart/2005/8/layout/radial6"/>
    <dgm:cxn modelId="{274410B4-1EC9-CD48-9FAB-68C6D2D80E47}" type="presParOf" srcId="{AADDFE3C-19C4-5C43-BCFE-877CFBE15951}" destId="{23B48D97-4F9B-8D42-AF25-D71AB38EEA9D}" srcOrd="10" destOrd="0" presId="urn:microsoft.com/office/officeart/2005/8/layout/radial6"/>
    <dgm:cxn modelId="{6440E6B9-B9BA-FA48-8723-BC86C1388932}" type="presParOf" srcId="{AADDFE3C-19C4-5C43-BCFE-877CFBE15951}" destId="{E3F12F0A-204F-2D44-8043-68B9D407B69E}" srcOrd="11" destOrd="0" presId="urn:microsoft.com/office/officeart/2005/8/layout/radial6"/>
    <dgm:cxn modelId="{6462D816-695E-314F-A61A-A13055788A9B}" type="presParOf" srcId="{AADDFE3C-19C4-5C43-BCFE-877CFBE15951}" destId="{22CB36DF-449B-F746-941E-F6BE4DC77B57}"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DAF09F-669C-A246-BEBC-617B31AEC4D5}" type="doc">
      <dgm:prSet loTypeId="urn:microsoft.com/office/officeart/2005/8/layout/hList9" loCatId="" qsTypeId="urn:microsoft.com/office/officeart/2005/8/quickstyle/simple4" qsCatId="simple" csTypeId="urn:microsoft.com/office/officeart/2005/8/colors/accent1_2" csCatId="accent1" phldr="1"/>
      <dgm:spPr/>
      <dgm:t>
        <a:bodyPr/>
        <a:lstStyle/>
        <a:p>
          <a:endParaRPr lang="en-US"/>
        </a:p>
      </dgm:t>
    </dgm:pt>
    <dgm:pt modelId="{341B2A42-1EFB-794D-9C93-F13CB45FF5C6}">
      <dgm:prSet phldrT="[Text]" custT="1"/>
      <dgm:spPr>
        <a:solidFill>
          <a:srgbClr val="24215F"/>
        </a:solidFill>
        <a:ln w="76200" cmpd="sng">
          <a:noFill/>
        </a:ln>
        <a:effectLst/>
      </dgm:spPr>
      <dgm:t>
        <a:bodyPr/>
        <a:lstStyle/>
        <a:p>
          <a:r>
            <a:rPr lang="zh-CN" altLang="en-US" sz="1600" dirty="0">
              <a:solidFill>
                <a:schemeClr val="bg1"/>
              </a:solidFill>
              <a:latin typeface="Microsoft YaHei" charset="-122"/>
              <a:ea typeface="Microsoft YaHei" charset="-122"/>
              <a:cs typeface="Microsoft YaHei" charset="-122"/>
            </a:rPr>
            <a:t>金蝶星空云客户</a:t>
          </a:r>
          <a:endParaRPr lang="en-US" sz="1600" dirty="0">
            <a:solidFill>
              <a:schemeClr val="bg1"/>
            </a:solidFill>
            <a:latin typeface="Microsoft YaHei" charset="-122"/>
            <a:ea typeface="Microsoft YaHei" charset="-122"/>
            <a:cs typeface="Microsoft YaHei" charset="-122"/>
          </a:endParaRPr>
        </a:p>
      </dgm:t>
    </dgm:pt>
    <dgm:pt modelId="{3CB4670A-27CE-2B4F-B209-04BAA839796D}" type="parTrans" cxnId="{D4F139A8-DB90-614D-B088-EAB43900D1B0}">
      <dgm:prSet/>
      <dgm:spPr/>
      <dgm:t>
        <a:bodyPr/>
        <a:lstStyle/>
        <a:p>
          <a:endParaRPr lang="en-US"/>
        </a:p>
      </dgm:t>
    </dgm:pt>
    <dgm:pt modelId="{93F2A029-5342-634F-A2BB-193A044144BA}" type="sibTrans" cxnId="{D4F139A8-DB90-614D-B088-EAB43900D1B0}">
      <dgm:prSet/>
      <dgm:spPr/>
      <dgm:t>
        <a:bodyPr/>
        <a:lstStyle/>
        <a:p>
          <a:endParaRPr lang="en-US"/>
        </a:p>
      </dgm:t>
    </dgm:pt>
    <dgm:pt modelId="{AE4E4AAE-CDF9-0345-80D9-D02A8D101465}">
      <dgm:prSet phldrT="[Text]" custT="1"/>
      <dgm:spPr>
        <a:solidFill>
          <a:schemeClr val="bg1">
            <a:alpha val="90000"/>
          </a:schemeClr>
        </a:solidFill>
      </dgm:spPr>
      <dgm:t>
        <a:bodyPr/>
        <a:lstStyle/>
        <a:p>
          <a:r>
            <a:rPr lang="en-US" altLang="en-GB" sz="1200" dirty="0">
              <a:solidFill>
                <a:srgbClr val="646464"/>
              </a:solidFill>
              <a:latin typeface="Microsoft YaHei" charset="-122"/>
              <a:ea typeface="Microsoft YaHei" charset="-122"/>
            </a:rPr>
            <a:t>72</a:t>
          </a:r>
          <a:r>
            <a:rPr lang="zh-CN" altLang="en-GB" sz="1200" dirty="0">
              <a:solidFill>
                <a:srgbClr val="646464"/>
              </a:solidFill>
              <a:latin typeface="Microsoft YaHei" charset="-122"/>
              <a:ea typeface="Microsoft YaHei" charset="-122"/>
            </a:rPr>
            <a:t>街、华为、华侨城、中兴、腾讯、幸福西饼</a:t>
          </a:r>
          <a:r>
            <a:rPr lang="zh-CN" altLang="en-US" sz="1200" dirty="0">
              <a:solidFill>
                <a:srgbClr val="646464"/>
              </a:solidFill>
              <a:latin typeface="Microsoft YaHei" charset="-122"/>
              <a:ea typeface="Microsoft YaHei" charset="-122"/>
            </a:rPr>
            <a:t>、</a:t>
          </a:r>
          <a:r>
            <a:rPr lang="zh-CN" altLang="en-GB" sz="1200" dirty="0">
              <a:solidFill>
                <a:srgbClr val="646464"/>
              </a:solidFill>
              <a:latin typeface="Microsoft YaHei" charset="-122"/>
              <a:ea typeface="Microsoft YaHei" charset="-122"/>
            </a:rPr>
            <a:t>创客工厂、深信服、土巴兔、惠州海格</a:t>
          </a:r>
          <a:endParaRPr lang="en-US" sz="1200" dirty="0">
            <a:solidFill>
              <a:srgbClr val="646464"/>
            </a:solidFill>
            <a:latin typeface="Microsoft YaHei" charset="-122"/>
            <a:ea typeface="Microsoft YaHei" charset="-122"/>
            <a:cs typeface="Microsoft YaHei" charset="-122"/>
          </a:endParaRPr>
        </a:p>
      </dgm:t>
    </dgm:pt>
    <dgm:pt modelId="{6599C432-3F05-D544-86E9-6917D0FD7F17}" type="parTrans" cxnId="{FE662581-DBFC-D84B-96E7-F82616145499}">
      <dgm:prSet/>
      <dgm:spPr/>
      <dgm:t>
        <a:bodyPr/>
        <a:lstStyle/>
        <a:p>
          <a:endParaRPr lang="en-US"/>
        </a:p>
      </dgm:t>
    </dgm:pt>
    <dgm:pt modelId="{A4287C26-78F7-A340-A6E1-D2F5FA0ABA03}" type="sibTrans" cxnId="{FE662581-DBFC-D84B-96E7-F82616145499}">
      <dgm:prSet/>
      <dgm:spPr/>
      <dgm:t>
        <a:bodyPr/>
        <a:lstStyle/>
        <a:p>
          <a:endParaRPr lang="en-US"/>
        </a:p>
      </dgm:t>
    </dgm:pt>
    <dgm:pt modelId="{72311794-1F4F-7049-8998-A899C8DD3466}">
      <dgm:prSet phldrT="[Text]" custT="1"/>
      <dgm:spPr>
        <a:solidFill>
          <a:srgbClr val="24215F"/>
        </a:solidFill>
        <a:ln w="76200" cmpd="sng">
          <a:noFill/>
        </a:ln>
        <a:effectLst/>
      </dgm:spPr>
      <dgm:t>
        <a:bodyPr/>
        <a:lstStyle/>
        <a:p>
          <a:r>
            <a:rPr lang="zh-CN" altLang="en-US" sz="1600" dirty="0">
              <a:solidFill>
                <a:schemeClr val="bg1"/>
              </a:solidFill>
              <a:latin typeface="Microsoft YaHei" charset="-122"/>
              <a:ea typeface="Microsoft YaHei" charset="-122"/>
              <a:cs typeface="Microsoft YaHei" charset="-122"/>
            </a:rPr>
            <a:t>档案、影像客户</a:t>
          </a:r>
          <a:endParaRPr lang="en-US" sz="1600" dirty="0">
            <a:latin typeface="Microsoft YaHei" charset="-122"/>
            <a:ea typeface="Microsoft YaHei" charset="-122"/>
            <a:cs typeface="Microsoft YaHei" charset="-122"/>
          </a:endParaRPr>
        </a:p>
      </dgm:t>
    </dgm:pt>
    <dgm:pt modelId="{A4BA60FA-1606-3F4E-8C13-B0C08F7C193C}" type="parTrans" cxnId="{B82ABDDE-F377-5347-9DFC-C007197B3137}">
      <dgm:prSet/>
      <dgm:spPr/>
      <dgm:t>
        <a:bodyPr/>
        <a:lstStyle/>
        <a:p>
          <a:endParaRPr lang="en-US"/>
        </a:p>
      </dgm:t>
    </dgm:pt>
    <dgm:pt modelId="{1E842996-A5DB-104E-8B57-7708E0E2E63D}" type="sibTrans" cxnId="{B82ABDDE-F377-5347-9DFC-C007197B3137}">
      <dgm:prSet/>
      <dgm:spPr/>
      <dgm:t>
        <a:bodyPr/>
        <a:lstStyle/>
        <a:p>
          <a:endParaRPr lang="en-US"/>
        </a:p>
      </dgm:t>
    </dgm:pt>
    <dgm:pt modelId="{8675B17C-E94C-2C4C-8AA2-344E95546283}">
      <dgm:prSet phldrT="[Text]" custT="1"/>
      <dgm:spPr>
        <a:solidFill>
          <a:srgbClr val="FFFFFF">
            <a:alpha val="90000"/>
          </a:srgbClr>
        </a:solidFill>
      </dgm:spPr>
      <dgm:t>
        <a:bodyPr/>
        <a:lstStyle/>
        <a:p>
          <a:r>
            <a:rPr lang="zh-CN" altLang="en-US" sz="1200" dirty="0">
              <a:solidFill>
                <a:srgbClr val="646464"/>
              </a:solidFill>
              <a:latin typeface="Microsoft YaHei" charset="-122"/>
              <a:ea typeface="Microsoft YaHei" charset="-122"/>
              <a:cs typeface="Microsoft YaHei" charset="-122"/>
            </a:rPr>
            <a:t>深圳建行、广发银行、美的物流、云南省档案局、</a:t>
          </a:r>
          <a:r>
            <a:rPr lang="zh-CN" altLang="en-US" sz="1200" dirty="0">
              <a:solidFill>
                <a:srgbClr val="646464"/>
              </a:solidFill>
              <a:latin typeface="Microsoft YaHei" charset="-122"/>
              <a:ea typeface="Microsoft YaHei" charset="-122"/>
            </a:rPr>
            <a:t>英皇集团、嘉里物流</a:t>
          </a:r>
          <a:endParaRPr lang="en-US" sz="1200" dirty="0">
            <a:latin typeface="Microsoft YaHei" charset="-122"/>
            <a:ea typeface="Microsoft YaHei" charset="-122"/>
            <a:cs typeface="Microsoft YaHei" charset="-122"/>
          </a:endParaRPr>
        </a:p>
      </dgm:t>
    </dgm:pt>
    <dgm:pt modelId="{30ED4AB3-FF5C-7944-B445-9377040CDE35}" type="parTrans" cxnId="{4E339E20-7E5C-7E4F-B02F-BD1A22A2D029}">
      <dgm:prSet/>
      <dgm:spPr/>
      <dgm:t>
        <a:bodyPr/>
        <a:lstStyle/>
        <a:p>
          <a:endParaRPr lang="en-US"/>
        </a:p>
      </dgm:t>
    </dgm:pt>
    <dgm:pt modelId="{19B1C5F7-F10C-514E-853F-0148E7DBFEEC}" type="sibTrans" cxnId="{4E339E20-7E5C-7E4F-B02F-BD1A22A2D029}">
      <dgm:prSet/>
      <dgm:spPr/>
      <dgm:t>
        <a:bodyPr/>
        <a:lstStyle/>
        <a:p>
          <a:endParaRPr lang="en-US"/>
        </a:p>
      </dgm:t>
    </dgm:pt>
    <dgm:pt modelId="{E834DBE0-74FF-2D42-AA9C-79B2BA2F18E0}">
      <dgm:prSet phldrT="[Text]" custT="1"/>
      <dgm:spPr>
        <a:solidFill>
          <a:schemeClr val="bg1">
            <a:alpha val="90000"/>
          </a:schemeClr>
        </a:solidFill>
      </dgm:spPr>
      <dgm:t>
        <a:bodyPr/>
        <a:lstStyle/>
        <a:p>
          <a:r>
            <a:rPr lang="zh-CN" altLang="en-US" sz="1200" dirty="0">
              <a:solidFill>
                <a:srgbClr val="646464"/>
              </a:solidFill>
              <a:latin typeface="微软雅黑" panose="020B0503020204020204" pitchFamily="34" charset="-122"/>
              <a:ea typeface="微软雅黑" panose="020B0503020204020204" pitchFamily="34" charset="-122"/>
            </a:rPr>
            <a:t>厦门星豆餐饮、</a:t>
          </a:r>
          <a:r>
            <a:rPr lang="zh-CN" altLang="en-US" sz="1200" dirty="0">
              <a:latin typeface="微软雅黑" panose="020B0503020204020204" pitchFamily="34" charset="-122"/>
              <a:ea typeface="微软雅黑" panose="020B0503020204020204" pitchFamily="34" charset="-122"/>
            </a:rPr>
            <a:t>嘉旺餐饮</a:t>
          </a:r>
          <a:r>
            <a:rPr lang="zh-CN" altLang="en-GB" sz="1200" dirty="0">
              <a:solidFill>
                <a:srgbClr val="646464"/>
              </a:solidFill>
              <a:latin typeface="微软雅黑" panose="020B0503020204020204" pitchFamily="34" charset="-122"/>
              <a:ea typeface="微软雅黑" panose="020B0503020204020204" pitchFamily="34" charset="-122"/>
            </a:rPr>
            <a:t>、优必选、</a:t>
          </a:r>
          <a:r>
            <a:rPr lang="zh-CN" altLang="en-US" sz="1200" dirty="0">
              <a:solidFill>
                <a:srgbClr val="646464"/>
              </a:solidFill>
              <a:latin typeface="微软雅黑" panose="020B0503020204020204" pitchFamily="34" charset="-122"/>
              <a:ea typeface="微软雅黑" panose="020B0503020204020204" pitchFamily="34" charset="-122"/>
            </a:rPr>
            <a:t>中广核等</a:t>
          </a:r>
          <a:r>
            <a:rPr lang="en-US" altLang="zh-CN" sz="1200" dirty="0">
              <a:solidFill>
                <a:srgbClr val="646464"/>
              </a:solidFill>
              <a:latin typeface="微软雅黑" panose="020B0503020204020204" pitchFamily="34" charset="-122"/>
              <a:ea typeface="微软雅黑" panose="020B0503020204020204" pitchFamily="34" charset="-122"/>
            </a:rPr>
            <a:t>100</a:t>
          </a:r>
          <a:r>
            <a:rPr lang="zh-CN" altLang="en-US" sz="1200" dirty="0">
              <a:solidFill>
                <a:srgbClr val="646464"/>
              </a:solidFill>
              <a:latin typeface="微软雅黑" panose="020B0503020204020204" pitchFamily="34" charset="-122"/>
              <a:ea typeface="微软雅黑" panose="020B0503020204020204" pitchFamily="34" charset="-122"/>
            </a:rPr>
            <a:t>多</a:t>
          </a:r>
          <a:r>
            <a:rPr lang="en-US" altLang="zh-CN" sz="1200" dirty="0">
              <a:solidFill>
                <a:srgbClr val="646464"/>
              </a:solidFill>
              <a:latin typeface="微软雅黑" panose="020B0503020204020204" pitchFamily="34" charset="-122"/>
              <a:ea typeface="微软雅黑" panose="020B0503020204020204" pitchFamily="34" charset="-122"/>
            </a:rPr>
            <a:t>…</a:t>
          </a:r>
          <a:endParaRPr lang="en-US" sz="1200" dirty="0">
            <a:latin typeface="微软雅黑" panose="020B0503020204020204" pitchFamily="34" charset="-122"/>
            <a:ea typeface="微软雅黑" panose="020B0503020204020204" pitchFamily="34" charset="-122"/>
            <a:cs typeface="Microsoft YaHei" charset="-122"/>
          </a:endParaRPr>
        </a:p>
      </dgm:t>
    </dgm:pt>
    <dgm:pt modelId="{5B7A034F-C6B8-3348-A4AC-B4D4ACD87ED2}" type="sibTrans" cxnId="{6BC43C32-7202-F54F-B93F-20BBA3138B4B}">
      <dgm:prSet/>
      <dgm:spPr/>
      <dgm:t>
        <a:bodyPr/>
        <a:lstStyle/>
        <a:p>
          <a:endParaRPr lang="en-US"/>
        </a:p>
      </dgm:t>
    </dgm:pt>
    <dgm:pt modelId="{AE0F103C-8BEE-1748-956F-A932E42CA4C9}" type="parTrans" cxnId="{6BC43C32-7202-F54F-B93F-20BBA3138B4B}">
      <dgm:prSet/>
      <dgm:spPr/>
      <dgm:t>
        <a:bodyPr/>
        <a:lstStyle/>
        <a:p>
          <a:endParaRPr lang="en-US"/>
        </a:p>
      </dgm:t>
    </dgm:pt>
    <dgm:pt modelId="{2D0F84B4-896D-124D-AD0E-B6C5ABBB2D99}">
      <dgm:prSet phldrT="[Text]" custT="1"/>
      <dgm:spPr>
        <a:solidFill>
          <a:srgbClr val="FFFFFF">
            <a:alpha val="90000"/>
          </a:srgbClr>
        </a:solidFill>
      </dgm:spPr>
      <dgm:t>
        <a:bodyPr/>
        <a:lstStyle/>
        <a:p>
          <a:r>
            <a:rPr lang="zh-CN" altLang="en-GB" sz="1200" dirty="0">
              <a:solidFill>
                <a:srgbClr val="646464"/>
              </a:solidFill>
              <a:latin typeface="Microsoft YaHei" charset="-122"/>
              <a:ea typeface="Microsoft YaHei" charset="-122"/>
            </a:rPr>
            <a:t>香港中文大学、江西农业大学、香港大学、香港民生书院</a:t>
          </a:r>
          <a:r>
            <a:rPr lang="zh-CN" altLang="en-US" sz="1200" dirty="0">
              <a:solidFill>
                <a:srgbClr val="646464"/>
              </a:solidFill>
              <a:latin typeface="Microsoft YaHei" charset="-122"/>
              <a:ea typeface="Microsoft YaHei" charset="-122"/>
            </a:rPr>
            <a:t>、重庆外贸报关行有限公司等</a:t>
          </a:r>
          <a:r>
            <a:rPr lang="en-US" altLang="zh-CN" sz="1200" dirty="0">
              <a:solidFill>
                <a:srgbClr val="646464"/>
              </a:solidFill>
              <a:latin typeface="Microsoft YaHei" charset="-122"/>
              <a:ea typeface="Microsoft YaHei" charset="-122"/>
            </a:rPr>
            <a:t>50</a:t>
          </a:r>
          <a:r>
            <a:rPr lang="zh-CN" altLang="en-US" sz="1200" dirty="0">
              <a:solidFill>
                <a:srgbClr val="646464"/>
              </a:solidFill>
              <a:latin typeface="Microsoft YaHei" charset="-122"/>
              <a:ea typeface="Microsoft YaHei" charset="-122"/>
            </a:rPr>
            <a:t>多</a:t>
          </a:r>
          <a:r>
            <a:rPr lang="en-US" altLang="zh-CN" sz="1200" dirty="0">
              <a:solidFill>
                <a:srgbClr val="646464"/>
              </a:solidFill>
              <a:latin typeface="Microsoft YaHei" charset="-122"/>
              <a:ea typeface="Microsoft YaHei" charset="-122"/>
            </a:rPr>
            <a:t>…</a:t>
          </a:r>
          <a:endParaRPr lang="en-US" sz="1200" dirty="0">
            <a:latin typeface="Microsoft YaHei" charset="-122"/>
            <a:ea typeface="Microsoft YaHei" charset="-122"/>
            <a:cs typeface="Microsoft YaHei" charset="-122"/>
          </a:endParaRPr>
        </a:p>
      </dgm:t>
    </dgm:pt>
    <dgm:pt modelId="{3FE90BA2-892B-BA47-89E8-1EDE3744E73C}" type="sibTrans" cxnId="{45BBFAC7-95F9-954C-A669-0C1A95A09A19}">
      <dgm:prSet/>
      <dgm:spPr/>
      <dgm:t>
        <a:bodyPr/>
        <a:lstStyle/>
        <a:p>
          <a:endParaRPr lang="en-US"/>
        </a:p>
      </dgm:t>
    </dgm:pt>
    <dgm:pt modelId="{273DBC99-F7EA-DF49-BB99-EA3B5FE03C1A}" type="parTrans" cxnId="{45BBFAC7-95F9-954C-A669-0C1A95A09A19}">
      <dgm:prSet/>
      <dgm:spPr/>
      <dgm:t>
        <a:bodyPr/>
        <a:lstStyle/>
        <a:p>
          <a:endParaRPr lang="en-US"/>
        </a:p>
      </dgm:t>
    </dgm:pt>
    <dgm:pt modelId="{C978D297-FD94-9C4B-B71E-46EF0B8F7FFB}" type="pres">
      <dgm:prSet presAssocID="{6ADAF09F-669C-A246-BEBC-617B31AEC4D5}" presName="list" presStyleCnt="0">
        <dgm:presLayoutVars>
          <dgm:dir/>
          <dgm:animLvl val="lvl"/>
        </dgm:presLayoutVars>
      </dgm:prSet>
      <dgm:spPr/>
    </dgm:pt>
    <dgm:pt modelId="{568144AC-6181-844E-994B-A4907EFD6FB8}" type="pres">
      <dgm:prSet presAssocID="{341B2A42-1EFB-794D-9C93-F13CB45FF5C6}" presName="posSpace" presStyleCnt="0"/>
      <dgm:spPr/>
    </dgm:pt>
    <dgm:pt modelId="{7ADBA929-2CB1-0F49-BC95-0AAFB3F20EDE}" type="pres">
      <dgm:prSet presAssocID="{341B2A42-1EFB-794D-9C93-F13CB45FF5C6}" presName="vertFlow" presStyleCnt="0"/>
      <dgm:spPr/>
    </dgm:pt>
    <dgm:pt modelId="{963251D8-005B-DE44-8F80-6403B239321A}" type="pres">
      <dgm:prSet presAssocID="{341B2A42-1EFB-794D-9C93-F13CB45FF5C6}" presName="topSpace" presStyleCnt="0"/>
      <dgm:spPr/>
    </dgm:pt>
    <dgm:pt modelId="{A7EBB6A1-6A83-4641-ABBD-967057EB152A}" type="pres">
      <dgm:prSet presAssocID="{341B2A42-1EFB-794D-9C93-F13CB45FF5C6}" presName="firstComp" presStyleCnt="0"/>
      <dgm:spPr/>
    </dgm:pt>
    <dgm:pt modelId="{D3159A6D-9793-EE45-9FBC-D8CAE0D65F09}" type="pres">
      <dgm:prSet presAssocID="{341B2A42-1EFB-794D-9C93-F13CB45FF5C6}" presName="firstChild" presStyleLbl="bgAccFollowNode1" presStyleIdx="0" presStyleCnt="4" custLinFactNeighborX="-3000"/>
      <dgm:spPr/>
    </dgm:pt>
    <dgm:pt modelId="{59154742-01CC-8640-8737-07BCA427643D}" type="pres">
      <dgm:prSet presAssocID="{341B2A42-1EFB-794D-9C93-F13CB45FF5C6}" presName="firstChildTx" presStyleLbl="bgAccFollowNode1" presStyleIdx="0" presStyleCnt="4">
        <dgm:presLayoutVars>
          <dgm:bulletEnabled val="1"/>
        </dgm:presLayoutVars>
      </dgm:prSet>
      <dgm:spPr/>
    </dgm:pt>
    <dgm:pt modelId="{157BBD2F-A359-2D4D-932E-DE845B93FC54}" type="pres">
      <dgm:prSet presAssocID="{E834DBE0-74FF-2D42-AA9C-79B2BA2F18E0}" presName="comp" presStyleCnt="0"/>
      <dgm:spPr/>
    </dgm:pt>
    <dgm:pt modelId="{8398D869-086E-2643-BE43-4C3CD0A8E7F2}" type="pres">
      <dgm:prSet presAssocID="{E834DBE0-74FF-2D42-AA9C-79B2BA2F18E0}" presName="child" presStyleLbl="bgAccFollowNode1" presStyleIdx="1" presStyleCnt="4" custLinFactNeighborX="-3000"/>
      <dgm:spPr/>
    </dgm:pt>
    <dgm:pt modelId="{A8C73D46-0800-F148-A6CB-D29FC180C5D8}" type="pres">
      <dgm:prSet presAssocID="{E834DBE0-74FF-2D42-AA9C-79B2BA2F18E0}" presName="childTx" presStyleLbl="bgAccFollowNode1" presStyleIdx="1" presStyleCnt="4">
        <dgm:presLayoutVars>
          <dgm:bulletEnabled val="1"/>
        </dgm:presLayoutVars>
      </dgm:prSet>
      <dgm:spPr/>
    </dgm:pt>
    <dgm:pt modelId="{544E1E51-CF8F-B54E-A87A-86E5EA8E8D91}" type="pres">
      <dgm:prSet presAssocID="{341B2A42-1EFB-794D-9C93-F13CB45FF5C6}" presName="negSpace" presStyleCnt="0"/>
      <dgm:spPr/>
    </dgm:pt>
    <dgm:pt modelId="{88CDC818-3982-694F-AC50-47E99BD119F7}" type="pres">
      <dgm:prSet presAssocID="{341B2A42-1EFB-794D-9C93-F13CB45FF5C6}" presName="circle" presStyleLbl="node1" presStyleIdx="0" presStyleCnt="2" custLinFactNeighborX="-3000"/>
      <dgm:spPr/>
    </dgm:pt>
    <dgm:pt modelId="{F1615CA5-2BE7-1440-AA61-9BED40A0361E}" type="pres">
      <dgm:prSet presAssocID="{93F2A029-5342-634F-A2BB-193A044144BA}" presName="transSpace" presStyleCnt="0"/>
      <dgm:spPr/>
    </dgm:pt>
    <dgm:pt modelId="{B9AFFDAF-4D5F-9E45-A833-7BFEB4A3ECA8}" type="pres">
      <dgm:prSet presAssocID="{72311794-1F4F-7049-8998-A899C8DD3466}" presName="posSpace" presStyleCnt="0"/>
      <dgm:spPr/>
    </dgm:pt>
    <dgm:pt modelId="{14D46FAE-CC78-A94D-837A-170695A8BB95}" type="pres">
      <dgm:prSet presAssocID="{72311794-1F4F-7049-8998-A899C8DD3466}" presName="vertFlow" presStyleCnt="0"/>
      <dgm:spPr/>
    </dgm:pt>
    <dgm:pt modelId="{4D18941C-4EF3-1C4E-AB07-7BE8F3F3BC8F}" type="pres">
      <dgm:prSet presAssocID="{72311794-1F4F-7049-8998-A899C8DD3466}" presName="topSpace" presStyleCnt="0"/>
      <dgm:spPr/>
    </dgm:pt>
    <dgm:pt modelId="{FF348530-9544-FF45-849A-609F159388CA}" type="pres">
      <dgm:prSet presAssocID="{72311794-1F4F-7049-8998-A899C8DD3466}" presName="firstComp" presStyleCnt="0"/>
      <dgm:spPr/>
    </dgm:pt>
    <dgm:pt modelId="{C27326F8-6593-1347-AF55-835DEB026FA1}" type="pres">
      <dgm:prSet presAssocID="{72311794-1F4F-7049-8998-A899C8DD3466}" presName="firstChild" presStyleLbl="bgAccFollowNode1" presStyleIdx="2" presStyleCnt="4"/>
      <dgm:spPr/>
    </dgm:pt>
    <dgm:pt modelId="{17417047-3128-0246-BDF3-76159FAD9BCC}" type="pres">
      <dgm:prSet presAssocID="{72311794-1F4F-7049-8998-A899C8DD3466}" presName="firstChildTx" presStyleLbl="bgAccFollowNode1" presStyleIdx="2" presStyleCnt="4">
        <dgm:presLayoutVars>
          <dgm:bulletEnabled val="1"/>
        </dgm:presLayoutVars>
      </dgm:prSet>
      <dgm:spPr/>
    </dgm:pt>
    <dgm:pt modelId="{909386EC-826A-C948-AF8A-B17BEAE09AC8}" type="pres">
      <dgm:prSet presAssocID="{2D0F84B4-896D-124D-AD0E-B6C5ABBB2D99}" presName="comp" presStyleCnt="0"/>
      <dgm:spPr/>
    </dgm:pt>
    <dgm:pt modelId="{1E050C2B-C6ED-E148-93C9-01AD2409E028}" type="pres">
      <dgm:prSet presAssocID="{2D0F84B4-896D-124D-AD0E-B6C5ABBB2D99}" presName="child" presStyleLbl="bgAccFollowNode1" presStyleIdx="3" presStyleCnt="4"/>
      <dgm:spPr/>
    </dgm:pt>
    <dgm:pt modelId="{ACB3AF66-4B8A-714C-BA6D-B384D910E8A9}" type="pres">
      <dgm:prSet presAssocID="{2D0F84B4-896D-124D-AD0E-B6C5ABBB2D99}" presName="childTx" presStyleLbl="bgAccFollowNode1" presStyleIdx="3" presStyleCnt="4">
        <dgm:presLayoutVars>
          <dgm:bulletEnabled val="1"/>
        </dgm:presLayoutVars>
      </dgm:prSet>
      <dgm:spPr/>
    </dgm:pt>
    <dgm:pt modelId="{BC5EC072-4431-5E44-818A-76CCEC150632}" type="pres">
      <dgm:prSet presAssocID="{72311794-1F4F-7049-8998-A899C8DD3466}" presName="negSpace" presStyleCnt="0"/>
      <dgm:spPr/>
    </dgm:pt>
    <dgm:pt modelId="{E04CE3D7-0DE8-794A-933C-DCD35B9895C5}" type="pres">
      <dgm:prSet presAssocID="{72311794-1F4F-7049-8998-A899C8DD3466}" presName="circle" presStyleLbl="node1" presStyleIdx="1" presStyleCnt="2"/>
      <dgm:spPr/>
    </dgm:pt>
  </dgm:ptLst>
  <dgm:cxnLst>
    <dgm:cxn modelId="{CC304404-8149-344B-926D-993943872A14}" type="presOf" srcId="{341B2A42-1EFB-794D-9C93-F13CB45FF5C6}" destId="{88CDC818-3982-694F-AC50-47E99BD119F7}" srcOrd="0" destOrd="0" presId="urn:microsoft.com/office/officeart/2005/8/layout/hList9"/>
    <dgm:cxn modelId="{4E339E20-7E5C-7E4F-B02F-BD1A22A2D029}" srcId="{72311794-1F4F-7049-8998-A899C8DD3466}" destId="{8675B17C-E94C-2C4C-8AA2-344E95546283}" srcOrd="0" destOrd="0" parTransId="{30ED4AB3-FF5C-7944-B445-9377040CDE35}" sibTransId="{19B1C5F7-F10C-514E-853F-0148E7DBFEEC}"/>
    <dgm:cxn modelId="{6BC43C32-7202-F54F-B93F-20BBA3138B4B}" srcId="{341B2A42-1EFB-794D-9C93-F13CB45FF5C6}" destId="{E834DBE0-74FF-2D42-AA9C-79B2BA2F18E0}" srcOrd="1" destOrd="0" parTransId="{AE0F103C-8BEE-1748-956F-A932E42CA4C9}" sibTransId="{5B7A034F-C6B8-3348-A4AC-B4D4ACD87ED2}"/>
    <dgm:cxn modelId="{45B7845D-41F0-D543-9783-B12E069ADD6F}" type="presOf" srcId="{AE4E4AAE-CDF9-0345-80D9-D02A8D101465}" destId="{D3159A6D-9793-EE45-9FBC-D8CAE0D65F09}" srcOrd="0" destOrd="0" presId="urn:microsoft.com/office/officeart/2005/8/layout/hList9"/>
    <dgm:cxn modelId="{C89E5769-BF70-AE43-B1DC-B2ECB1ACAB20}" type="presOf" srcId="{E834DBE0-74FF-2D42-AA9C-79B2BA2F18E0}" destId="{8398D869-086E-2643-BE43-4C3CD0A8E7F2}" srcOrd="0" destOrd="0" presId="urn:microsoft.com/office/officeart/2005/8/layout/hList9"/>
    <dgm:cxn modelId="{719A8349-77F0-BE4B-A1D9-A149ADE93253}" type="presOf" srcId="{8675B17C-E94C-2C4C-8AA2-344E95546283}" destId="{17417047-3128-0246-BDF3-76159FAD9BCC}" srcOrd="1" destOrd="0" presId="urn:microsoft.com/office/officeart/2005/8/layout/hList9"/>
    <dgm:cxn modelId="{FE662581-DBFC-D84B-96E7-F82616145499}" srcId="{341B2A42-1EFB-794D-9C93-F13CB45FF5C6}" destId="{AE4E4AAE-CDF9-0345-80D9-D02A8D101465}" srcOrd="0" destOrd="0" parTransId="{6599C432-3F05-D544-86E9-6917D0FD7F17}" sibTransId="{A4287C26-78F7-A340-A6E1-D2F5FA0ABA03}"/>
    <dgm:cxn modelId="{D4F139A8-DB90-614D-B088-EAB43900D1B0}" srcId="{6ADAF09F-669C-A246-BEBC-617B31AEC4D5}" destId="{341B2A42-1EFB-794D-9C93-F13CB45FF5C6}" srcOrd="0" destOrd="0" parTransId="{3CB4670A-27CE-2B4F-B209-04BAA839796D}" sibTransId="{93F2A029-5342-634F-A2BB-193A044144BA}"/>
    <dgm:cxn modelId="{DA15EDBA-5D24-3C42-8909-C4EBC9644FC9}" type="presOf" srcId="{E834DBE0-74FF-2D42-AA9C-79B2BA2F18E0}" destId="{A8C73D46-0800-F148-A6CB-D29FC180C5D8}" srcOrd="1" destOrd="0" presId="urn:microsoft.com/office/officeart/2005/8/layout/hList9"/>
    <dgm:cxn modelId="{407CA3C1-A89F-224E-BEB1-89AB96594100}" type="presOf" srcId="{6ADAF09F-669C-A246-BEBC-617B31AEC4D5}" destId="{C978D297-FD94-9C4B-B71E-46EF0B8F7FFB}" srcOrd="0" destOrd="0" presId="urn:microsoft.com/office/officeart/2005/8/layout/hList9"/>
    <dgm:cxn modelId="{45BBFAC7-95F9-954C-A669-0C1A95A09A19}" srcId="{72311794-1F4F-7049-8998-A899C8DD3466}" destId="{2D0F84B4-896D-124D-AD0E-B6C5ABBB2D99}" srcOrd="1" destOrd="0" parTransId="{273DBC99-F7EA-DF49-BB99-EA3B5FE03C1A}" sibTransId="{3FE90BA2-892B-BA47-89E8-1EDE3744E73C}"/>
    <dgm:cxn modelId="{179F9CDC-9CA0-4347-B0F6-F0CCBFE3055D}" type="presOf" srcId="{8675B17C-E94C-2C4C-8AA2-344E95546283}" destId="{C27326F8-6593-1347-AF55-835DEB026FA1}" srcOrd="0" destOrd="0" presId="urn:microsoft.com/office/officeart/2005/8/layout/hList9"/>
    <dgm:cxn modelId="{B82ABDDE-F377-5347-9DFC-C007197B3137}" srcId="{6ADAF09F-669C-A246-BEBC-617B31AEC4D5}" destId="{72311794-1F4F-7049-8998-A899C8DD3466}" srcOrd="1" destOrd="0" parTransId="{A4BA60FA-1606-3F4E-8C13-B0C08F7C193C}" sibTransId="{1E842996-A5DB-104E-8B57-7708E0E2E63D}"/>
    <dgm:cxn modelId="{4C4BB3E2-D099-2047-853A-7BE1562941DA}" type="presOf" srcId="{AE4E4AAE-CDF9-0345-80D9-D02A8D101465}" destId="{59154742-01CC-8640-8737-07BCA427643D}" srcOrd="1" destOrd="0" presId="urn:microsoft.com/office/officeart/2005/8/layout/hList9"/>
    <dgm:cxn modelId="{E81B58EB-2E6A-BC46-8B45-2440C168BA4D}" type="presOf" srcId="{72311794-1F4F-7049-8998-A899C8DD3466}" destId="{E04CE3D7-0DE8-794A-933C-DCD35B9895C5}" srcOrd="0" destOrd="0" presId="urn:microsoft.com/office/officeart/2005/8/layout/hList9"/>
    <dgm:cxn modelId="{6B9B73F0-86F6-8A43-9220-A948250C37BE}" type="presOf" srcId="{2D0F84B4-896D-124D-AD0E-B6C5ABBB2D99}" destId="{1E050C2B-C6ED-E148-93C9-01AD2409E028}" srcOrd="0" destOrd="0" presId="urn:microsoft.com/office/officeart/2005/8/layout/hList9"/>
    <dgm:cxn modelId="{491348F3-AEE6-F24B-B332-D7A1A838DE65}" type="presOf" srcId="{2D0F84B4-896D-124D-AD0E-B6C5ABBB2D99}" destId="{ACB3AF66-4B8A-714C-BA6D-B384D910E8A9}" srcOrd="1" destOrd="0" presId="urn:microsoft.com/office/officeart/2005/8/layout/hList9"/>
    <dgm:cxn modelId="{89E3B7D1-9208-A346-BED1-F178A86A3AA6}" type="presParOf" srcId="{C978D297-FD94-9C4B-B71E-46EF0B8F7FFB}" destId="{568144AC-6181-844E-994B-A4907EFD6FB8}" srcOrd="0" destOrd="0" presId="urn:microsoft.com/office/officeart/2005/8/layout/hList9"/>
    <dgm:cxn modelId="{869C1A16-1773-2541-ADA5-ED5BF4539CDF}" type="presParOf" srcId="{C978D297-FD94-9C4B-B71E-46EF0B8F7FFB}" destId="{7ADBA929-2CB1-0F49-BC95-0AAFB3F20EDE}" srcOrd="1" destOrd="0" presId="urn:microsoft.com/office/officeart/2005/8/layout/hList9"/>
    <dgm:cxn modelId="{3DD4215D-A1CA-3748-817E-C0BE7A935D5D}" type="presParOf" srcId="{7ADBA929-2CB1-0F49-BC95-0AAFB3F20EDE}" destId="{963251D8-005B-DE44-8F80-6403B239321A}" srcOrd="0" destOrd="0" presId="urn:microsoft.com/office/officeart/2005/8/layout/hList9"/>
    <dgm:cxn modelId="{92DE7AAE-21E7-874A-A4DD-8AF2096230E1}" type="presParOf" srcId="{7ADBA929-2CB1-0F49-BC95-0AAFB3F20EDE}" destId="{A7EBB6A1-6A83-4641-ABBD-967057EB152A}" srcOrd="1" destOrd="0" presId="urn:microsoft.com/office/officeart/2005/8/layout/hList9"/>
    <dgm:cxn modelId="{6BC37D40-4836-7C4E-9C25-2DEA73FE71BF}" type="presParOf" srcId="{A7EBB6A1-6A83-4641-ABBD-967057EB152A}" destId="{D3159A6D-9793-EE45-9FBC-D8CAE0D65F09}" srcOrd="0" destOrd="0" presId="urn:microsoft.com/office/officeart/2005/8/layout/hList9"/>
    <dgm:cxn modelId="{BEC63EFC-61DC-7F46-95E6-AD7D1E58B4C1}" type="presParOf" srcId="{A7EBB6A1-6A83-4641-ABBD-967057EB152A}" destId="{59154742-01CC-8640-8737-07BCA427643D}" srcOrd="1" destOrd="0" presId="urn:microsoft.com/office/officeart/2005/8/layout/hList9"/>
    <dgm:cxn modelId="{30B1380A-8F27-A645-BF8E-AACD46B1D839}" type="presParOf" srcId="{7ADBA929-2CB1-0F49-BC95-0AAFB3F20EDE}" destId="{157BBD2F-A359-2D4D-932E-DE845B93FC54}" srcOrd="2" destOrd="0" presId="urn:microsoft.com/office/officeart/2005/8/layout/hList9"/>
    <dgm:cxn modelId="{B99B465A-CC19-5F46-8037-984A74F1AC8B}" type="presParOf" srcId="{157BBD2F-A359-2D4D-932E-DE845B93FC54}" destId="{8398D869-086E-2643-BE43-4C3CD0A8E7F2}" srcOrd="0" destOrd="0" presId="urn:microsoft.com/office/officeart/2005/8/layout/hList9"/>
    <dgm:cxn modelId="{018D322E-902E-424E-B03B-003EF4FCB7E3}" type="presParOf" srcId="{157BBD2F-A359-2D4D-932E-DE845B93FC54}" destId="{A8C73D46-0800-F148-A6CB-D29FC180C5D8}" srcOrd="1" destOrd="0" presId="urn:microsoft.com/office/officeart/2005/8/layout/hList9"/>
    <dgm:cxn modelId="{ABB72F3F-5B8B-6A42-9986-C07B133FFBA8}" type="presParOf" srcId="{C978D297-FD94-9C4B-B71E-46EF0B8F7FFB}" destId="{544E1E51-CF8F-B54E-A87A-86E5EA8E8D91}" srcOrd="2" destOrd="0" presId="urn:microsoft.com/office/officeart/2005/8/layout/hList9"/>
    <dgm:cxn modelId="{F2657972-4CB4-5348-95B4-2DE60AAA0AC9}" type="presParOf" srcId="{C978D297-FD94-9C4B-B71E-46EF0B8F7FFB}" destId="{88CDC818-3982-694F-AC50-47E99BD119F7}" srcOrd="3" destOrd="0" presId="urn:microsoft.com/office/officeart/2005/8/layout/hList9"/>
    <dgm:cxn modelId="{99F60780-E113-2D46-A341-68C3729E4C00}" type="presParOf" srcId="{C978D297-FD94-9C4B-B71E-46EF0B8F7FFB}" destId="{F1615CA5-2BE7-1440-AA61-9BED40A0361E}" srcOrd="4" destOrd="0" presId="urn:microsoft.com/office/officeart/2005/8/layout/hList9"/>
    <dgm:cxn modelId="{AF2D6E88-734F-0B47-A61B-B34D42CA90A8}" type="presParOf" srcId="{C978D297-FD94-9C4B-B71E-46EF0B8F7FFB}" destId="{B9AFFDAF-4D5F-9E45-A833-7BFEB4A3ECA8}" srcOrd="5" destOrd="0" presId="urn:microsoft.com/office/officeart/2005/8/layout/hList9"/>
    <dgm:cxn modelId="{095AC297-4088-0046-9A02-85FC19C7FF11}" type="presParOf" srcId="{C978D297-FD94-9C4B-B71E-46EF0B8F7FFB}" destId="{14D46FAE-CC78-A94D-837A-170695A8BB95}" srcOrd="6" destOrd="0" presId="urn:microsoft.com/office/officeart/2005/8/layout/hList9"/>
    <dgm:cxn modelId="{2B6B5CAC-F681-174F-93B1-4411E3265644}" type="presParOf" srcId="{14D46FAE-CC78-A94D-837A-170695A8BB95}" destId="{4D18941C-4EF3-1C4E-AB07-7BE8F3F3BC8F}" srcOrd="0" destOrd="0" presId="urn:microsoft.com/office/officeart/2005/8/layout/hList9"/>
    <dgm:cxn modelId="{D5DAE9A1-3737-194B-BD4D-A92A95A74DEB}" type="presParOf" srcId="{14D46FAE-CC78-A94D-837A-170695A8BB95}" destId="{FF348530-9544-FF45-849A-609F159388CA}" srcOrd="1" destOrd="0" presId="urn:microsoft.com/office/officeart/2005/8/layout/hList9"/>
    <dgm:cxn modelId="{6D2776F2-1EBD-3A45-9DF4-6C32C919E940}" type="presParOf" srcId="{FF348530-9544-FF45-849A-609F159388CA}" destId="{C27326F8-6593-1347-AF55-835DEB026FA1}" srcOrd="0" destOrd="0" presId="urn:microsoft.com/office/officeart/2005/8/layout/hList9"/>
    <dgm:cxn modelId="{72847EE4-CE10-5C49-BC28-EAB8BCBF482F}" type="presParOf" srcId="{FF348530-9544-FF45-849A-609F159388CA}" destId="{17417047-3128-0246-BDF3-76159FAD9BCC}" srcOrd="1" destOrd="0" presId="urn:microsoft.com/office/officeart/2005/8/layout/hList9"/>
    <dgm:cxn modelId="{4CDA44AC-CFFA-9047-9E49-95C0C9E0887F}" type="presParOf" srcId="{14D46FAE-CC78-A94D-837A-170695A8BB95}" destId="{909386EC-826A-C948-AF8A-B17BEAE09AC8}" srcOrd="2" destOrd="0" presId="urn:microsoft.com/office/officeart/2005/8/layout/hList9"/>
    <dgm:cxn modelId="{EFC842C7-FC18-2646-B285-32455CACC72A}" type="presParOf" srcId="{909386EC-826A-C948-AF8A-B17BEAE09AC8}" destId="{1E050C2B-C6ED-E148-93C9-01AD2409E028}" srcOrd="0" destOrd="0" presId="urn:microsoft.com/office/officeart/2005/8/layout/hList9"/>
    <dgm:cxn modelId="{62E330F9-9363-BC41-B54A-6C9B82E1B1E2}" type="presParOf" srcId="{909386EC-826A-C948-AF8A-B17BEAE09AC8}" destId="{ACB3AF66-4B8A-714C-BA6D-B384D910E8A9}" srcOrd="1" destOrd="0" presId="urn:microsoft.com/office/officeart/2005/8/layout/hList9"/>
    <dgm:cxn modelId="{1E04612B-CBB2-1A46-8D3D-B8FC78F83AA6}" type="presParOf" srcId="{C978D297-FD94-9C4B-B71E-46EF0B8F7FFB}" destId="{BC5EC072-4431-5E44-818A-76CCEC150632}" srcOrd="7" destOrd="0" presId="urn:microsoft.com/office/officeart/2005/8/layout/hList9"/>
    <dgm:cxn modelId="{37B5C710-EAB6-084F-B30B-9DC5617AE020}" type="presParOf" srcId="{C978D297-FD94-9C4B-B71E-46EF0B8F7FFB}" destId="{E04CE3D7-0DE8-794A-933C-DCD35B9895C5}"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DAF09F-669C-A246-BEBC-617B31AEC4D5}" type="doc">
      <dgm:prSet loTypeId="urn:microsoft.com/office/officeart/2005/8/layout/hList9" loCatId="" qsTypeId="urn:microsoft.com/office/officeart/2005/8/quickstyle/simple4" qsCatId="simple" csTypeId="urn:microsoft.com/office/officeart/2005/8/colors/accent1_2" csCatId="accent1" phldr="1"/>
      <dgm:spPr/>
      <dgm:t>
        <a:bodyPr/>
        <a:lstStyle/>
        <a:p>
          <a:endParaRPr lang="en-US"/>
        </a:p>
      </dgm:t>
    </dgm:pt>
    <dgm:pt modelId="{341B2A42-1EFB-794D-9C93-F13CB45FF5C6}">
      <dgm:prSet phldrT="[Text]" custT="1"/>
      <dgm:spPr>
        <a:solidFill>
          <a:srgbClr val="24215F"/>
        </a:solidFill>
        <a:ln w="76200" cmpd="sng">
          <a:noFill/>
        </a:ln>
        <a:effectLst/>
      </dgm:spPr>
      <dgm:t>
        <a:bodyPr/>
        <a:lstStyle/>
        <a:p>
          <a:r>
            <a:rPr lang="zh-CN" altLang="en-US" sz="1600" dirty="0">
              <a:solidFill>
                <a:schemeClr val="bg1"/>
              </a:solidFill>
              <a:latin typeface="Microsoft YaHei" charset="-122"/>
              <a:ea typeface="Microsoft YaHei" charset="-122"/>
              <a:cs typeface="Microsoft YaHei" charset="-122"/>
            </a:rPr>
            <a:t>金蝶星空云</a:t>
          </a:r>
          <a:endParaRPr lang="en-US" sz="1600" dirty="0">
            <a:solidFill>
              <a:schemeClr val="bg1"/>
            </a:solidFill>
            <a:latin typeface="Microsoft YaHei" charset="-122"/>
            <a:ea typeface="Microsoft YaHei" charset="-122"/>
            <a:cs typeface="Microsoft YaHei" charset="-122"/>
          </a:endParaRPr>
        </a:p>
      </dgm:t>
    </dgm:pt>
    <dgm:pt modelId="{3CB4670A-27CE-2B4F-B209-04BAA839796D}" type="parTrans" cxnId="{D4F139A8-DB90-614D-B088-EAB43900D1B0}">
      <dgm:prSet/>
      <dgm:spPr/>
      <dgm:t>
        <a:bodyPr/>
        <a:lstStyle/>
        <a:p>
          <a:endParaRPr lang="en-US"/>
        </a:p>
      </dgm:t>
    </dgm:pt>
    <dgm:pt modelId="{93F2A029-5342-634F-A2BB-193A044144BA}" type="sibTrans" cxnId="{D4F139A8-DB90-614D-B088-EAB43900D1B0}">
      <dgm:prSet/>
      <dgm:spPr/>
      <dgm:t>
        <a:bodyPr/>
        <a:lstStyle/>
        <a:p>
          <a:endParaRPr lang="en-US"/>
        </a:p>
      </dgm:t>
    </dgm:pt>
    <dgm:pt modelId="{AE4E4AAE-CDF9-0345-80D9-D02A8D101465}">
      <dgm:prSet phldrT="[Text]" custT="1"/>
      <dgm:spPr>
        <a:solidFill>
          <a:schemeClr val="bg1">
            <a:alpha val="90000"/>
          </a:schemeClr>
        </a:solidFill>
      </dgm:spPr>
      <dgm:t>
        <a:bodyPr/>
        <a:lstStyle/>
        <a:p>
          <a:r>
            <a:rPr lang="en-US" sz="1200" dirty="0">
              <a:solidFill>
                <a:srgbClr val="646464"/>
              </a:solidFill>
              <a:latin typeface="Microsoft YaHei" charset="-122"/>
              <a:ea typeface="Microsoft YaHei" charset="-122"/>
              <a:cs typeface="Microsoft YaHei" charset="-122"/>
            </a:rPr>
            <a:t>1</a:t>
          </a:r>
          <a:r>
            <a:rPr lang="zh-CN" altLang="en-US" sz="1200" dirty="0">
              <a:solidFill>
                <a:srgbClr val="646464"/>
              </a:solidFill>
              <a:latin typeface="Microsoft YaHei" charset="-122"/>
              <a:ea typeface="Microsoft YaHei" charset="-122"/>
              <a:cs typeface="Microsoft YaHei" charset="-122"/>
            </a:rPr>
            <a:t>、标准星空功能开发</a:t>
          </a:r>
          <a:endParaRPr lang="en-US" altLang="zh-CN" sz="1200" dirty="0">
            <a:solidFill>
              <a:srgbClr val="646464"/>
            </a:solidFill>
            <a:latin typeface="Microsoft YaHei" charset="-122"/>
            <a:ea typeface="Microsoft YaHei" charset="-122"/>
            <a:cs typeface="Microsoft YaHei" charset="-122"/>
          </a:endParaRPr>
        </a:p>
        <a:p>
          <a:r>
            <a:rPr lang="en-US" sz="1200" dirty="0">
              <a:solidFill>
                <a:srgbClr val="646464"/>
              </a:solidFill>
              <a:latin typeface="Microsoft YaHei" charset="-122"/>
              <a:ea typeface="Microsoft YaHei" charset="-122"/>
              <a:cs typeface="Microsoft YaHei" charset="-122"/>
            </a:rPr>
            <a:t>2</a:t>
          </a:r>
          <a:r>
            <a:rPr lang="zh-CN" altLang="en-US" sz="1200" dirty="0">
              <a:solidFill>
                <a:srgbClr val="646464"/>
              </a:solidFill>
              <a:latin typeface="Microsoft YaHei" charset="-122"/>
              <a:ea typeface="Microsoft YaHei" charset="-122"/>
              <a:cs typeface="Microsoft YaHei" charset="-122"/>
            </a:rPr>
            <a:t>、标准星空系统集成</a:t>
          </a:r>
          <a:endParaRPr lang="en-US" altLang="zh-CN" sz="1200" dirty="0">
            <a:solidFill>
              <a:srgbClr val="646464"/>
            </a:solidFill>
            <a:latin typeface="Microsoft YaHei" charset="-122"/>
            <a:ea typeface="Microsoft YaHei" charset="-122"/>
            <a:cs typeface="Microsoft YaHei" charset="-122"/>
          </a:endParaRPr>
        </a:p>
        <a:p>
          <a:r>
            <a:rPr lang="en-US" sz="1200" dirty="0">
              <a:solidFill>
                <a:srgbClr val="646464"/>
              </a:solidFill>
              <a:latin typeface="Microsoft YaHei" charset="-122"/>
              <a:ea typeface="Microsoft YaHei" charset="-122"/>
              <a:cs typeface="Microsoft YaHei" charset="-122"/>
            </a:rPr>
            <a:t>3</a:t>
          </a:r>
          <a:r>
            <a:rPr lang="zh-CN" altLang="en-US" sz="1200" dirty="0">
              <a:solidFill>
                <a:srgbClr val="646464"/>
              </a:solidFill>
              <a:latin typeface="Microsoft YaHei" charset="-122"/>
              <a:ea typeface="Microsoft YaHei" charset="-122"/>
              <a:cs typeface="Microsoft YaHei" charset="-122"/>
            </a:rPr>
            <a:t>、星空餐饮功能开发</a:t>
          </a:r>
          <a:endParaRPr lang="en-US" altLang="zh-CN" sz="1200" dirty="0">
            <a:solidFill>
              <a:srgbClr val="646464"/>
            </a:solidFill>
            <a:latin typeface="Microsoft YaHei" charset="-122"/>
            <a:ea typeface="Microsoft YaHei" charset="-122"/>
            <a:cs typeface="Microsoft YaHei" charset="-122"/>
          </a:endParaRPr>
        </a:p>
        <a:p>
          <a:r>
            <a:rPr lang="en-US" sz="1200" dirty="0">
              <a:solidFill>
                <a:srgbClr val="646464"/>
              </a:solidFill>
              <a:latin typeface="Microsoft YaHei" charset="-122"/>
              <a:ea typeface="Microsoft YaHei" charset="-122"/>
              <a:cs typeface="Microsoft YaHei" charset="-122"/>
            </a:rPr>
            <a:t>4</a:t>
          </a:r>
          <a:r>
            <a:rPr lang="zh-CN" altLang="en-US" sz="1200" dirty="0">
              <a:solidFill>
                <a:srgbClr val="646464"/>
              </a:solidFill>
              <a:latin typeface="Microsoft YaHei" charset="-122"/>
              <a:ea typeface="Microsoft YaHei" charset="-122"/>
              <a:cs typeface="Microsoft YaHei" charset="-122"/>
            </a:rPr>
            <a:t>、星空餐饮系统集成</a:t>
          </a:r>
          <a:endParaRPr lang="en-US" sz="1200" dirty="0">
            <a:solidFill>
              <a:srgbClr val="646464"/>
            </a:solidFill>
            <a:latin typeface="Microsoft YaHei" charset="-122"/>
            <a:ea typeface="Microsoft YaHei" charset="-122"/>
            <a:cs typeface="Microsoft YaHei" charset="-122"/>
          </a:endParaRPr>
        </a:p>
      </dgm:t>
    </dgm:pt>
    <dgm:pt modelId="{6599C432-3F05-D544-86E9-6917D0FD7F17}" type="parTrans" cxnId="{FE662581-DBFC-D84B-96E7-F82616145499}">
      <dgm:prSet/>
      <dgm:spPr/>
      <dgm:t>
        <a:bodyPr/>
        <a:lstStyle/>
        <a:p>
          <a:endParaRPr lang="en-US"/>
        </a:p>
      </dgm:t>
    </dgm:pt>
    <dgm:pt modelId="{A4287C26-78F7-A340-A6E1-D2F5FA0ABA03}" type="sibTrans" cxnId="{FE662581-DBFC-D84B-96E7-F82616145499}">
      <dgm:prSet/>
      <dgm:spPr/>
      <dgm:t>
        <a:bodyPr/>
        <a:lstStyle/>
        <a:p>
          <a:endParaRPr lang="en-US"/>
        </a:p>
      </dgm:t>
    </dgm:pt>
    <dgm:pt modelId="{72311794-1F4F-7049-8998-A899C8DD3466}">
      <dgm:prSet phldrT="[Text]" custT="1"/>
      <dgm:spPr>
        <a:solidFill>
          <a:srgbClr val="24215F"/>
        </a:solidFill>
        <a:ln w="76200" cmpd="sng">
          <a:noFill/>
        </a:ln>
        <a:effectLst/>
      </dgm:spPr>
      <dgm:t>
        <a:bodyPr/>
        <a:lstStyle/>
        <a:p>
          <a:r>
            <a:rPr lang="zh-CN" altLang="en-US" sz="1600" dirty="0">
              <a:solidFill>
                <a:schemeClr val="bg1"/>
              </a:solidFill>
              <a:latin typeface="Microsoft YaHei" charset="-122"/>
              <a:ea typeface="Microsoft YaHei" charset="-122"/>
              <a:cs typeface="Microsoft YaHei" charset="-122"/>
            </a:rPr>
            <a:t>行业产品</a:t>
          </a:r>
          <a:endParaRPr lang="en-US" sz="1600" dirty="0">
            <a:latin typeface="Microsoft YaHei" charset="-122"/>
            <a:ea typeface="Microsoft YaHei" charset="-122"/>
            <a:cs typeface="Microsoft YaHei" charset="-122"/>
          </a:endParaRPr>
        </a:p>
      </dgm:t>
    </dgm:pt>
    <dgm:pt modelId="{A4BA60FA-1606-3F4E-8C13-B0C08F7C193C}" type="parTrans" cxnId="{B82ABDDE-F377-5347-9DFC-C007197B3137}">
      <dgm:prSet/>
      <dgm:spPr/>
      <dgm:t>
        <a:bodyPr/>
        <a:lstStyle/>
        <a:p>
          <a:endParaRPr lang="en-US"/>
        </a:p>
      </dgm:t>
    </dgm:pt>
    <dgm:pt modelId="{1E842996-A5DB-104E-8B57-7708E0E2E63D}" type="sibTrans" cxnId="{B82ABDDE-F377-5347-9DFC-C007197B3137}">
      <dgm:prSet/>
      <dgm:spPr/>
      <dgm:t>
        <a:bodyPr/>
        <a:lstStyle/>
        <a:p>
          <a:endParaRPr lang="en-US"/>
        </a:p>
      </dgm:t>
    </dgm:pt>
    <dgm:pt modelId="{8675B17C-E94C-2C4C-8AA2-344E95546283}">
      <dgm:prSet phldrT="[Text]" custT="1"/>
      <dgm:spPr>
        <a:solidFill>
          <a:srgbClr val="FFFFFF">
            <a:alpha val="90000"/>
          </a:srgbClr>
        </a:solidFill>
      </dgm:spPr>
      <dgm:t>
        <a:bodyPr/>
        <a:lstStyle/>
        <a:p>
          <a:r>
            <a:rPr lang="en-US" sz="1200" dirty="0">
              <a:latin typeface="Microsoft YaHei" charset="-122"/>
              <a:ea typeface="Microsoft YaHei" charset="-122"/>
              <a:cs typeface="Microsoft YaHei" charset="-122"/>
            </a:rPr>
            <a:t>1</a:t>
          </a:r>
          <a:r>
            <a:rPr lang="zh-CN" altLang="en-US" sz="1200" dirty="0">
              <a:latin typeface="Microsoft YaHei" charset="-122"/>
              <a:ea typeface="Microsoft YaHei" charset="-122"/>
              <a:cs typeface="Microsoft YaHei" charset="-122"/>
            </a:rPr>
            <a:t>、财务共享影像特性包（基于移动拍照）</a:t>
          </a:r>
          <a:endParaRPr lang="en-US" altLang="zh-CN" sz="1200" dirty="0">
            <a:latin typeface="Microsoft YaHei" charset="-122"/>
            <a:ea typeface="Microsoft YaHei" charset="-122"/>
            <a:cs typeface="Microsoft YaHei" charset="-122"/>
          </a:endParaRPr>
        </a:p>
        <a:p>
          <a:r>
            <a:rPr lang="en-US" sz="1200" dirty="0">
              <a:latin typeface="Microsoft YaHei" charset="-122"/>
              <a:ea typeface="Microsoft YaHei" charset="-122"/>
              <a:cs typeface="Microsoft YaHei" charset="-122"/>
            </a:rPr>
            <a:t>2</a:t>
          </a:r>
          <a:r>
            <a:rPr lang="zh-CN" altLang="en-US" sz="1200" dirty="0">
              <a:latin typeface="Microsoft YaHei" charset="-122"/>
              <a:ea typeface="Microsoft YaHei" charset="-122"/>
              <a:cs typeface="Microsoft YaHei" charset="-122"/>
            </a:rPr>
            <a:t>、</a:t>
          </a:r>
          <a:r>
            <a:rPr lang="zh-CN" altLang="en-US" sz="1200" dirty="0">
              <a:latin typeface="Microsoft YaHei" charset="-122"/>
              <a:ea typeface="Microsoft YaHei" charset="-122"/>
            </a:rPr>
            <a:t>供应商招财协同特性包</a:t>
          </a:r>
          <a:endParaRPr lang="en-US" altLang="zh-CN" sz="1200" dirty="0">
            <a:latin typeface="Microsoft YaHei" charset="-122"/>
            <a:ea typeface="Microsoft YaHei" charset="-122"/>
          </a:endParaRPr>
        </a:p>
      </dgm:t>
    </dgm:pt>
    <dgm:pt modelId="{30ED4AB3-FF5C-7944-B445-9377040CDE35}" type="parTrans" cxnId="{4E339E20-7E5C-7E4F-B02F-BD1A22A2D029}">
      <dgm:prSet/>
      <dgm:spPr/>
      <dgm:t>
        <a:bodyPr/>
        <a:lstStyle/>
        <a:p>
          <a:endParaRPr lang="en-US"/>
        </a:p>
      </dgm:t>
    </dgm:pt>
    <dgm:pt modelId="{19B1C5F7-F10C-514E-853F-0148E7DBFEEC}" type="sibTrans" cxnId="{4E339E20-7E5C-7E4F-B02F-BD1A22A2D029}">
      <dgm:prSet/>
      <dgm:spPr/>
      <dgm:t>
        <a:bodyPr/>
        <a:lstStyle/>
        <a:p>
          <a:endParaRPr lang="en-US"/>
        </a:p>
      </dgm:t>
    </dgm:pt>
    <dgm:pt modelId="{E834DBE0-74FF-2D42-AA9C-79B2BA2F18E0}">
      <dgm:prSet phldrT="[Text]" custT="1"/>
      <dgm:spPr>
        <a:solidFill>
          <a:schemeClr val="bg1">
            <a:alpha val="90000"/>
          </a:schemeClr>
        </a:solidFill>
      </dgm:spPr>
      <dgm:t>
        <a:bodyPr/>
        <a:lstStyle/>
        <a:p>
          <a:r>
            <a:rPr lang="en-US" sz="1200" dirty="0">
              <a:latin typeface="微软雅黑" panose="020B0503020204020204" pitchFamily="34" charset="-122"/>
              <a:ea typeface="微软雅黑" panose="020B0503020204020204" pitchFamily="34" charset="-122"/>
              <a:cs typeface="Microsoft YaHei" charset="-122"/>
            </a:rPr>
            <a:t>5</a:t>
          </a:r>
          <a:r>
            <a:rPr lang="zh-CN" altLang="en-US" sz="1200" dirty="0">
              <a:latin typeface="微软雅黑" panose="020B0503020204020204" pitchFamily="34" charset="-122"/>
              <a:ea typeface="微软雅黑" panose="020B0503020204020204" pitchFamily="34" charset="-122"/>
              <a:cs typeface="Microsoft YaHei" charset="-122"/>
            </a:rPr>
            <a:t>、星空行业产品定制 </a:t>
          </a:r>
          <a:endParaRPr lang="en-US" altLang="zh-CN" sz="1200" dirty="0">
            <a:latin typeface="微软雅黑" panose="020B0503020204020204" pitchFamily="34" charset="-122"/>
            <a:ea typeface="微软雅黑" panose="020B0503020204020204" pitchFamily="34" charset="-122"/>
            <a:cs typeface="Microsoft YaHei" charset="-122"/>
          </a:endParaRPr>
        </a:p>
        <a:p>
          <a:r>
            <a:rPr lang="en-US" sz="1200" dirty="0">
              <a:latin typeface="微软雅黑" panose="020B0503020204020204" pitchFamily="34" charset="-122"/>
              <a:ea typeface="微软雅黑" panose="020B0503020204020204" pitchFamily="34" charset="-122"/>
              <a:cs typeface="Microsoft YaHei" charset="-122"/>
            </a:rPr>
            <a:t>6</a:t>
          </a:r>
          <a:r>
            <a:rPr lang="zh-CN" altLang="en-US" sz="1200" dirty="0">
              <a:latin typeface="微软雅黑" panose="020B0503020204020204" pitchFamily="34" charset="-122"/>
              <a:ea typeface="微软雅黑" panose="020B0503020204020204" pitchFamily="34" charset="-122"/>
              <a:cs typeface="Microsoft YaHei" charset="-122"/>
            </a:rPr>
            <a:t>、星空与各类主流系统集成特性包</a:t>
          </a:r>
          <a:endParaRPr lang="en-US" altLang="zh-CN" sz="1200" dirty="0">
            <a:latin typeface="微软雅黑" panose="020B0503020204020204" pitchFamily="34" charset="-122"/>
            <a:ea typeface="微软雅黑" panose="020B0503020204020204" pitchFamily="34" charset="-122"/>
            <a:cs typeface="Microsoft YaHei" charset="-122"/>
          </a:endParaRPr>
        </a:p>
        <a:p>
          <a:r>
            <a:rPr lang="en-US" sz="1200" dirty="0">
              <a:latin typeface="微软雅黑" panose="020B0503020204020204" pitchFamily="34" charset="-122"/>
              <a:ea typeface="微软雅黑" panose="020B0503020204020204" pitchFamily="34" charset="-122"/>
              <a:cs typeface="Microsoft YaHei" charset="-122"/>
            </a:rPr>
            <a:t>7</a:t>
          </a:r>
          <a:r>
            <a:rPr lang="zh-CN" altLang="en-US" sz="1200" dirty="0">
              <a:latin typeface="微软雅黑" panose="020B0503020204020204" pitchFamily="34" charset="-122"/>
              <a:ea typeface="微软雅黑" panose="020B0503020204020204" pitchFamily="34" charset="-122"/>
              <a:cs typeface="Microsoft YaHei" charset="-122"/>
            </a:rPr>
            <a:t>、星空实施交付</a:t>
          </a:r>
          <a:endParaRPr lang="en-US" sz="1200" dirty="0">
            <a:latin typeface="微软雅黑" panose="020B0503020204020204" pitchFamily="34" charset="-122"/>
            <a:ea typeface="微软雅黑" panose="020B0503020204020204" pitchFamily="34" charset="-122"/>
            <a:cs typeface="Microsoft YaHei" charset="-122"/>
          </a:endParaRPr>
        </a:p>
      </dgm:t>
    </dgm:pt>
    <dgm:pt modelId="{5B7A034F-C6B8-3348-A4AC-B4D4ACD87ED2}" type="sibTrans" cxnId="{6BC43C32-7202-F54F-B93F-20BBA3138B4B}">
      <dgm:prSet/>
      <dgm:spPr/>
      <dgm:t>
        <a:bodyPr/>
        <a:lstStyle/>
        <a:p>
          <a:endParaRPr lang="en-US"/>
        </a:p>
      </dgm:t>
    </dgm:pt>
    <dgm:pt modelId="{AE0F103C-8BEE-1748-956F-A932E42CA4C9}" type="parTrans" cxnId="{6BC43C32-7202-F54F-B93F-20BBA3138B4B}">
      <dgm:prSet/>
      <dgm:spPr/>
      <dgm:t>
        <a:bodyPr/>
        <a:lstStyle/>
        <a:p>
          <a:endParaRPr lang="en-US"/>
        </a:p>
      </dgm:t>
    </dgm:pt>
    <dgm:pt modelId="{2D0F84B4-896D-124D-AD0E-B6C5ABBB2D99}">
      <dgm:prSet phldrT="[Text]" custT="1"/>
      <dgm:spPr>
        <a:solidFill>
          <a:srgbClr val="FFFFFF">
            <a:alpha val="90000"/>
          </a:srgbClr>
        </a:solidFill>
      </dgm:spPr>
      <dgm:t>
        <a:bodyPr/>
        <a:lstStyle/>
        <a:p>
          <a:r>
            <a:rPr lang="en-US" altLang="zh-CN" sz="1200" dirty="0">
              <a:latin typeface="Microsoft YaHei" charset="-122"/>
              <a:ea typeface="Microsoft YaHei" charset="-122"/>
              <a:cs typeface="Microsoft YaHei" charset="-122"/>
            </a:rPr>
            <a:t>4</a:t>
          </a:r>
          <a:r>
            <a:rPr lang="zh-CN" altLang="en-US" sz="1200" dirty="0">
              <a:latin typeface="Microsoft YaHei" charset="-122"/>
              <a:ea typeface="Microsoft YaHei" charset="-122"/>
              <a:cs typeface="Microsoft YaHei" charset="-122"/>
            </a:rPr>
            <a:t>、</a:t>
          </a:r>
          <a:r>
            <a:rPr lang="zh-CN" altLang="en-US" sz="1200" dirty="0">
              <a:latin typeface="Microsoft YaHei" charset="-122"/>
              <a:ea typeface="Microsoft YaHei" charset="-122"/>
            </a:rPr>
            <a:t>星空总账核销账龄特性包</a:t>
          </a:r>
          <a:endParaRPr lang="en-US" altLang="zh-CN" sz="1200" dirty="0">
            <a:latin typeface="Microsoft YaHei" charset="-122"/>
            <a:ea typeface="Microsoft YaHei" charset="-122"/>
          </a:endParaRPr>
        </a:p>
        <a:p>
          <a:r>
            <a:rPr lang="en-US" sz="1200" dirty="0">
              <a:latin typeface="Microsoft YaHei" charset="-122"/>
              <a:ea typeface="Microsoft YaHei" charset="-122"/>
              <a:cs typeface="Microsoft YaHei" charset="-122"/>
            </a:rPr>
            <a:t>5</a:t>
          </a:r>
          <a:r>
            <a:rPr lang="zh-CN" altLang="en-US" sz="1200" dirty="0">
              <a:latin typeface="Microsoft YaHei" charset="-122"/>
              <a:ea typeface="Microsoft YaHei" charset="-122"/>
              <a:cs typeface="Microsoft YaHei" charset="-122"/>
            </a:rPr>
            <a:t>、</a:t>
          </a:r>
          <a:r>
            <a:rPr lang="en-US" altLang="zh-CN" sz="1200" dirty="0">
              <a:latin typeface="Microsoft YaHei" charset="-122"/>
              <a:ea typeface="Microsoft YaHei" charset="-122"/>
              <a:cs typeface="Microsoft YaHei" charset="-122"/>
            </a:rPr>
            <a:t>Wise</a:t>
          </a:r>
          <a:r>
            <a:rPr lang="zh-CN" altLang="en-US" sz="1200" dirty="0">
              <a:latin typeface="Microsoft YaHei" charset="-122"/>
              <a:ea typeface="Microsoft YaHei" charset="-122"/>
              <a:cs typeface="Microsoft YaHei" charset="-122"/>
            </a:rPr>
            <a:t>与</a:t>
          </a:r>
          <a:r>
            <a:rPr lang="en-US" altLang="zh-CN" sz="1200" dirty="0">
              <a:latin typeface="Microsoft YaHei" charset="-122"/>
              <a:ea typeface="Microsoft YaHei" charset="-122"/>
              <a:cs typeface="Microsoft YaHei" charset="-122"/>
            </a:rPr>
            <a:t>Cloud</a:t>
          </a:r>
          <a:r>
            <a:rPr lang="zh-CN" altLang="en-US" sz="1200" dirty="0">
              <a:latin typeface="Microsoft YaHei" charset="-122"/>
              <a:ea typeface="Microsoft YaHei" charset="-122"/>
              <a:cs typeface="Microsoft YaHei" charset="-122"/>
            </a:rPr>
            <a:t>内外账工具</a:t>
          </a:r>
          <a:endParaRPr lang="en-US" altLang="zh-CN" sz="1200" dirty="0">
            <a:latin typeface="Microsoft YaHei" charset="-122"/>
            <a:ea typeface="Microsoft YaHei" charset="-122"/>
          </a:endParaRPr>
        </a:p>
        <a:p>
          <a:r>
            <a:rPr lang="en-US" sz="1200" dirty="0">
              <a:latin typeface="Microsoft YaHei" charset="-122"/>
              <a:ea typeface="Microsoft YaHei" charset="-122"/>
              <a:cs typeface="Microsoft YaHei" charset="-122"/>
            </a:rPr>
            <a:t>6</a:t>
          </a:r>
          <a:r>
            <a:rPr lang="zh-CN" altLang="en-US" sz="1200" dirty="0">
              <a:latin typeface="Microsoft YaHei" charset="-122"/>
              <a:ea typeface="Microsoft YaHei" charset="-122"/>
              <a:cs typeface="Microsoft YaHei" charset="-122"/>
            </a:rPr>
            <a:t>、影像、档案管理系统</a:t>
          </a:r>
          <a:endParaRPr lang="en-US" sz="1200" dirty="0">
            <a:latin typeface="Microsoft YaHei" charset="-122"/>
            <a:ea typeface="Microsoft YaHei" charset="-122"/>
            <a:cs typeface="Microsoft YaHei" charset="-122"/>
          </a:endParaRPr>
        </a:p>
      </dgm:t>
    </dgm:pt>
    <dgm:pt modelId="{3FE90BA2-892B-BA47-89E8-1EDE3744E73C}" type="sibTrans" cxnId="{45BBFAC7-95F9-954C-A669-0C1A95A09A19}">
      <dgm:prSet/>
      <dgm:spPr/>
      <dgm:t>
        <a:bodyPr/>
        <a:lstStyle/>
        <a:p>
          <a:endParaRPr lang="en-US"/>
        </a:p>
      </dgm:t>
    </dgm:pt>
    <dgm:pt modelId="{273DBC99-F7EA-DF49-BB99-EA3B5FE03C1A}" type="parTrans" cxnId="{45BBFAC7-95F9-954C-A669-0C1A95A09A19}">
      <dgm:prSet/>
      <dgm:spPr/>
      <dgm:t>
        <a:bodyPr/>
        <a:lstStyle/>
        <a:p>
          <a:endParaRPr lang="en-US"/>
        </a:p>
      </dgm:t>
    </dgm:pt>
    <dgm:pt modelId="{C978D297-FD94-9C4B-B71E-46EF0B8F7FFB}" type="pres">
      <dgm:prSet presAssocID="{6ADAF09F-669C-A246-BEBC-617B31AEC4D5}" presName="list" presStyleCnt="0">
        <dgm:presLayoutVars>
          <dgm:dir/>
          <dgm:animLvl val="lvl"/>
        </dgm:presLayoutVars>
      </dgm:prSet>
      <dgm:spPr/>
    </dgm:pt>
    <dgm:pt modelId="{568144AC-6181-844E-994B-A4907EFD6FB8}" type="pres">
      <dgm:prSet presAssocID="{341B2A42-1EFB-794D-9C93-F13CB45FF5C6}" presName="posSpace" presStyleCnt="0"/>
      <dgm:spPr/>
    </dgm:pt>
    <dgm:pt modelId="{7ADBA929-2CB1-0F49-BC95-0AAFB3F20EDE}" type="pres">
      <dgm:prSet presAssocID="{341B2A42-1EFB-794D-9C93-F13CB45FF5C6}" presName="vertFlow" presStyleCnt="0"/>
      <dgm:spPr/>
    </dgm:pt>
    <dgm:pt modelId="{963251D8-005B-DE44-8F80-6403B239321A}" type="pres">
      <dgm:prSet presAssocID="{341B2A42-1EFB-794D-9C93-F13CB45FF5C6}" presName="topSpace" presStyleCnt="0"/>
      <dgm:spPr/>
    </dgm:pt>
    <dgm:pt modelId="{A7EBB6A1-6A83-4641-ABBD-967057EB152A}" type="pres">
      <dgm:prSet presAssocID="{341B2A42-1EFB-794D-9C93-F13CB45FF5C6}" presName="firstComp" presStyleCnt="0"/>
      <dgm:spPr/>
    </dgm:pt>
    <dgm:pt modelId="{D3159A6D-9793-EE45-9FBC-D8CAE0D65F09}" type="pres">
      <dgm:prSet presAssocID="{341B2A42-1EFB-794D-9C93-F13CB45FF5C6}" presName="firstChild" presStyleLbl="bgAccFollowNode1" presStyleIdx="0" presStyleCnt="4" custLinFactNeighborX="-3000"/>
      <dgm:spPr/>
    </dgm:pt>
    <dgm:pt modelId="{59154742-01CC-8640-8737-07BCA427643D}" type="pres">
      <dgm:prSet presAssocID="{341B2A42-1EFB-794D-9C93-F13CB45FF5C6}" presName="firstChildTx" presStyleLbl="bgAccFollowNode1" presStyleIdx="0" presStyleCnt="4">
        <dgm:presLayoutVars>
          <dgm:bulletEnabled val="1"/>
        </dgm:presLayoutVars>
      </dgm:prSet>
      <dgm:spPr/>
    </dgm:pt>
    <dgm:pt modelId="{157BBD2F-A359-2D4D-932E-DE845B93FC54}" type="pres">
      <dgm:prSet presAssocID="{E834DBE0-74FF-2D42-AA9C-79B2BA2F18E0}" presName="comp" presStyleCnt="0"/>
      <dgm:spPr/>
    </dgm:pt>
    <dgm:pt modelId="{8398D869-086E-2643-BE43-4C3CD0A8E7F2}" type="pres">
      <dgm:prSet presAssocID="{E834DBE0-74FF-2D42-AA9C-79B2BA2F18E0}" presName="child" presStyleLbl="bgAccFollowNode1" presStyleIdx="1" presStyleCnt="4" custLinFactNeighborX="-3000"/>
      <dgm:spPr/>
    </dgm:pt>
    <dgm:pt modelId="{A8C73D46-0800-F148-A6CB-D29FC180C5D8}" type="pres">
      <dgm:prSet presAssocID="{E834DBE0-74FF-2D42-AA9C-79B2BA2F18E0}" presName="childTx" presStyleLbl="bgAccFollowNode1" presStyleIdx="1" presStyleCnt="4">
        <dgm:presLayoutVars>
          <dgm:bulletEnabled val="1"/>
        </dgm:presLayoutVars>
      </dgm:prSet>
      <dgm:spPr/>
    </dgm:pt>
    <dgm:pt modelId="{544E1E51-CF8F-B54E-A87A-86E5EA8E8D91}" type="pres">
      <dgm:prSet presAssocID="{341B2A42-1EFB-794D-9C93-F13CB45FF5C6}" presName="negSpace" presStyleCnt="0"/>
      <dgm:spPr/>
    </dgm:pt>
    <dgm:pt modelId="{88CDC818-3982-694F-AC50-47E99BD119F7}" type="pres">
      <dgm:prSet presAssocID="{341B2A42-1EFB-794D-9C93-F13CB45FF5C6}" presName="circle" presStyleLbl="node1" presStyleIdx="0" presStyleCnt="2" custLinFactNeighborX="-3000"/>
      <dgm:spPr/>
    </dgm:pt>
    <dgm:pt modelId="{F1615CA5-2BE7-1440-AA61-9BED40A0361E}" type="pres">
      <dgm:prSet presAssocID="{93F2A029-5342-634F-A2BB-193A044144BA}" presName="transSpace" presStyleCnt="0"/>
      <dgm:spPr/>
    </dgm:pt>
    <dgm:pt modelId="{B9AFFDAF-4D5F-9E45-A833-7BFEB4A3ECA8}" type="pres">
      <dgm:prSet presAssocID="{72311794-1F4F-7049-8998-A899C8DD3466}" presName="posSpace" presStyleCnt="0"/>
      <dgm:spPr/>
    </dgm:pt>
    <dgm:pt modelId="{14D46FAE-CC78-A94D-837A-170695A8BB95}" type="pres">
      <dgm:prSet presAssocID="{72311794-1F4F-7049-8998-A899C8DD3466}" presName="vertFlow" presStyleCnt="0"/>
      <dgm:spPr/>
    </dgm:pt>
    <dgm:pt modelId="{4D18941C-4EF3-1C4E-AB07-7BE8F3F3BC8F}" type="pres">
      <dgm:prSet presAssocID="{72311794-1F4F-7049-8998-A899C8DD3466}" presName="topSpace" presStyleCnt="0"/>
      <dgm:spPr/>
    </dgm:pt>
    <dgm:pt modelId="{FF348530-9544-FF45-849A-609F159388CA}" type="pres">
      <dgm:prSet presAssocID="{72311794-1F4F-7049-8998-A899C8DD3466}" presName="firstComp" presStyleCnt="0"/>
      <dgm:spPr/>
    </dgm:pt>
    <dgm:pt modelId="{C27326F8-6593-1347-AF55-835DEB026FA1}" type="pres">
      <dgm:prSet presAssocID="{72311794-1F4F-7049-8998-A899C8DD3466}" presName="firstChild" presStyleLbl="bgAccFollowNode1" presStyleIdx="2" presStyleCnt="4"/>
      <dgm:spPr/>
    </dgm:pt>
    <dgm:pt modelId="{17417047-3128-0246-BDF3-76159FAD9BCC}" type="pres">
      <dgm:prSet presAssocID="{72311794-1F4F-7049-8998-A899C8DD3466}" presName="firstChildTx" presStyleLbl="bgAccFollowNode1" presStyleIdx="2" presStyleCnt="4">
        <dgm:presLayoutVars>
          <dgm:bulletEnabled val="1"/>
        </dgm:presLayoutVars>
      </dgm:prSet>
      <dgm:spPr/>
    </dgm:pt>
    <dgm:pt modelId="{909386EC-826A-C948-AF8A-B17BEAE09AC8}" type="pres">
      <dgm:prSet presAssocID="{2D0F84B4-896D-124D-AD0E-B6C5ABBB2D99}" presName="comp" presStyleCnt="0"/>
      <dgm:spPr/>
    </dgm:pt>
    <dgm:pt modelId="{1E050C2B-C6ED-E148-93C9-01AD2409E028}" type="pres">
      <dgm:prSet presAssocID="{2D0F84B4-896D-124D-AD0E-B6C5ABBB2D99}" presName="child" presStyleLbl="bgAccFollowNode1" presStyleIdx="3" presStyleCnt="4"/>
      <dgm:spPr/>
    </dgm:pt>
    <dgm:pt modelId="{ACB3AF66-4B8A-714C-BA6D-B384D910E8A9}" type="pres">
      <dgm:prSet presAssocID="{2D0F84B4-896D-124D-AD0E-B6C5ABBB2D99}" presName="childTx" presStyleLbl="bgAccFollowNode1" presStyleIdx="3" presStyleCnt="4">
        <dgm:presLayoutVars>
          <dgm:bulletEnabled val="1"/>
        </dgm:presLayoutVars>
      </dgm:prSet>
      <dgm:spPr/>
    </dgm:pt>
    <dgm:pt modelId="{BC5EC072-4431-5E44-818A-76CCEC150632}" type="pres">
      <dgm:prSet presAssocID="{72311794-1F4F-7049-8998-A899C8DD3466}" presName="negSpace" presStyleCnt="0"/>
      <dgm:spPr/>
    </dgm:pt>
    <dgm:pt modelId="{E04CE3D7-0DE8-794A-933C-DCD35B9895C5}" type="pres">
      <dgm:prSet presAssocID="{72311794-1F4F-7049-8998-A899C8DD3466}" presName="circle" presStyleLbl="node1" presStyleIdx="1" presStyleCnt="2"/>
      <dgm:spPr/>
    </dgm:pt>
  </dgm:ptLst>
  <dgm:cxnLst>
    <dgm:cxn modelId="{CC304404-8149-344B-926D-993943872A14}" type="presOf" srcId="{341B2A42-1EFB-794D-9C93-F13CB45FF5C6}" destId="{88CDC818-3982-694F-AC50-47E99BD119F7}" srcOrd="0" destOrd="0" presId="urn:microsoft.com/office/officeart/2005/8/layout/hList9"/>
    <dgm:cxn modelId="{4E339E20-7E5C-7E4F-B02F-BD1A22A2D029}" srcId="{72311794-1F4F-7049-8998-A899C8DD3466}" destId="{8675B17C-E94C-2C4C-8AA2-344E95546283}" srcOrd="0" destOrd="0" parTransId="{30ED4AB3-FF5C-7944-B445-9377040CDE35}" sibTransId="{19B1C5F7-F10C-514E-853F-0148E7DBFEEC}"/>
    <dgm:cxn modelId="{6BC43C32-7202-F54F-B93F-20BBA3138B4B}" srcId="{341B2A42-1EFB-794D-9C93-F13CB45FF5C6}" destId="{E834DBE0-74FF-2D42-AA9C-79B2BA2F18E0}" srcOrd="1" destOrd="0" parTransId="{AE0F103C-8BEE-1748-956F-A932E42CA4C9}" sibTransId="{5B7A034F-C6B8-3348-A4AC-B4D4ACD87ED2}"/>
    <dgm:cxn modelId="{45B7845D-41F0-D543-9783-B12E069ADD6F}" type="presOf" srcId="{AE4E4AAE-CDF9-0345-80D9-D02A8D101465}" destId="{D3159A6D-9793-EE45-9FBC-D8CAE0D65F09}" srcOrd="0" destOrd="0" presId="urn:microsoft.com/office/officeart/2005/8/layout/hList9"/>
    <dgm:cxn modelId="{C89E5769-BF70-AE43-B1DC-B2ECB1ACAB20}" type="presOf" srcId="{E834DBE0-74FF-2D42-AA9C-79B2BA2F18E0}" destId="{8398D869-086E-2643-BE43-4C3CD0A8E7F2}" srcOrd="0" destOrd="0" presId="urn:microsoft.com/office/officeart/2005/8/layout/hList9"/>
    <dgm:cxn modelId="{719A8349-77F0-BE4B-A1D9-A149ADE93253}" type="presOf" srcId="{8675B17C-E94C-2C4C-8AA2-344E95546283}" destId="{17417047-3128-0246-BDF3-76159FAD9BCC}" srcOrd="1" destOrd="0" presId="urn:microsoft.com/office/officeart/2005/8/layout/hList9"/>
    <dgm:cxn modelId="{FE662581-DBFC-D84B-96E7-F82616145499}" srcId="{341B2A42-1EFB-794D-9C93-F13CB45FF5C6}" destId="{AE4E4AAE-CDF9-0345-80D9-D02A8D101465}" srcOrd="0" destOrd="0" parTransId="{6599C432-3F05-D544-86E9-6917D0FD7F17}" sibTransId="{A4287C26-78F7-A340-A6E1-D2F5FA0ABA03}"/>
    <dgm:cxn modelId="{D4F139A8-DB90-614D-B088-EAB43900D1B0}" srcId="{6ADAF09F-669C-A246-BEBC-617B31AEC4D5}" destId="{341B2A42-1EFB-794D-9C93-F13CB45FF5C6}" srcOrd="0" destOrd="0" parTransId="{3CB4670A-27CE-2B4F-B209-04BAA839796D}" sibTransId="{93F2A029-5342-634F-A2BB-193A044144BA}"/>
    <dgm:cxn modelId="{DA15EDBA-5D24-3C42-8909-C4EBC9644FC9}" type="presOf" srcId="{E834DBE0-74FF-2D42-AA9C-79B2BA2F18E0}" destId="{A8C73D46-0800-F148-A6CB-D29FC180C5D8}" srcOrd="1" destOrd="0" presId="urn:microsoft.com/office/officeart/2005/8/layout/hList9"/>
    <dgm:cxn modelId="{407CA3C1-A89F-224E-BEB1-89AB96594100}" type="presOf" srcId="{6ADAF09F-669C-A246-BEBC-617B31AEC4D5}" destId="{C978D297-FD94-9C4B-B71E-46EF0B8F7FFB}" srcOrd="0" destOrd="0" presId="urn:microsoft.com/office/officeart/2005/8/layout/hList9"/>
    <dgm:cxn modelId="{45BBFAC7-95F9-954C-A669-0C1A95A09A19}" srcId="{72311794-1F4F-7049-8998-A899C8DD3466}" destId="{2D0F84B4-896D-124D-AD0E-B6C5ABBB2D99}" srcOrd="1" destOrd="0" parTransId="{273DBC99-F7EA-DF49-BB99-EA3B5FE03C1A}" sibTransId="{3FE90BA2-892B-BA47-89E8-1EDE3744E73C}"/>
    <dgm:cxn modelId="{179F9CDC-9CA0-4347-B0F6-F0CCBFE3055D}" type="presOf" srcId="{8675B17C-E94C-2C4C-8AA2-344E95546283}" destId="{C27326F8-6593-1347-AF55-835DEB026FA1}" srcOrd="0" destOrd="0" presId="urn:microsoft.com/office/officeart/2005/8/layout/hList9"/>
    <dgm:cxn modelId="{B82ABDDE-F377-5347-9DFC-C007197B3137}" srcId="{6ADAF09F-669C-A246-BEBC-617B31AEC4D5}" destId="{72311794-1F4F-7049-8998-A899C8DD3466}" srcOrd="1" destOrd="0" parTransId="{A4BA60FA-1606-3F4E-8C13-B0C08F7C193C}" sibTransId="{1E842996-A5DB-104E-8B57-7708E0E2E63D}"/>
    <dgm:cxn modelId="{4C4BB3E2-D099-2047-853A-7BE1562941DA}" type="presOf" srcId="{AE4E4AAE-CDF9-0345-80D9-D02A8D101465}" destId="{59154742-01CC-8640-8737-07BCA427643D}" srcOrd="1" destOrd="0" presId="urn:microsoft.com/office/officeart/2005/8/layout/hList9"/>
    <dgm:cxn modelId="{E81B58EB-2E6A-BC46-8B45-2440C168BA4D}" type="presOf" srcId="{72311794-1F4F-7049-8998-A899C8DD3466}" destId="{E04CE3D7-0DE8-794A-933C-DCD35B9895C5}" srcOrd="0" destOrd="0" presId="urn:microsoft.com/office/officeart/2005/8/layout/hList9"/>
    <dgm:cxn modelId="{6B9B73F0-86F6-8A43-9220-A948250C37BE}" type="presOf" srcId="{2D0F84B4-896D-124D-AD0E-B6C5ABBB2D99}" destId="{1E050C2B-C6ED-E148-93C9-01AD2409E028}" srcOrd="0" destOrd="0" presId="urn:microsoft.com/office/officeart/2005/8/layout/hList9"/>
    <dgm:cxn modelId="{491348F3-AEE6-F24B-B332-D7A1A838DE65}" type="presOf" srcId="{2D0F84B4-896D-124D-AD0E-B6C5ABBB2D99}" destId="{ACB3AF66-4B8A-714C-BA6D-B384D910E8A9}" srcOrd="1" destOrd="0" presId="urn:microsoft.com/office/officeart/2005/8/layout/hList9"/>
    <dgm:cxn modelId="{89E3B7D1-9208-A346-BED1-F178A86A3AA6}" type="presParOf" srcId="{C978D297-FD94-9C4B-B71E-46EF0B8F7FFB}" destId="{568144AC-6181-844E-994B-A4907EFD6FB8}" srcOrd="0" destOrd="0" presId="urn:microsoft.com/office/officeart/2005/8/layout/hList9"/>
    <dgm:cxn modelId="{869C1A16-1773-2541-ADA5-ED5BF4539CDF}" type="presParOf" srcId="{C978D297-FD94-9C4B-B71E-46EF0B8F7FFB}" destId="{7ADBA929-2CB1-0F49-BC95-0AAFB3F20EDE}" srcOrd="1" destOrd="0" presId="urn:microsoft.com/office/officeart/2005/8/layout/hList9"/>
    <dgm:cxn modelId="{3DD4215D-A1CA-3748-817E-C0BE7A935D5D}" type="presParOf" srcId="{7ADBA929-2CB1-0F49-BC95-0AAFB3F20EDE}" destId="{963251D8-005B-DE44-8F80-6403B239321A}" srcOrd="0" destOrd="0" presId="urn:microsoft.com/office/officeart/2005/8/layout/hList9"/>
    <dgm:cxn modelId="{92DE7AAE-21E7-874A-A4DD-8AF2096230E1}" type="presParOf" srcId="{7ADBA929-2CB1-0F49-BC95-0AAFB3F20EDE}" destId="{A7EBB6A1-6A83-4641-ABBD-967057EB152A}" srcOrd="1" destOrd="0" presId="urn:microsoft.com/office/officeart/2005/8/layout/hList9"/>
    <dgm:cxn modelId="{6BC37D40-4836-7C4E-9C25-2DEA73FE71BF}" type="presParOf" srcId="{A7EBB6A1-6A83-4641-ABBD-967057EB152A}" destId="{D3159A6D-9793-EE45-9FBC-D8CAE0D65F09}" srcOrd="0" destOrd="0" presId="urn:microsoft.com/office/officeart/2005/8/layout/hList9"/>
    <dgm:cxn modelId="{BEC63EFC-61DC-7F46-95E6-AD7D1E58B4C1}" type="presParOf" srcId="{A7EBB6A1-6A83-4641-ABBD-967057EB152A}" destId="{59154742-01CC-8640-8737-07BCA427643D}" srcOrd="1" destOrd="0" presId="urn:microsoft.com/office/officeart/2005/8/layout/hList9"/>
    <dgm:cxn modelId="{30B1380A-8F27-A645-BF8E-AACD46B1D839}" type="presParOf" srcId="{7ADBA929-2CB1-0F49-BC95-0AAFB3F20EDE}" destId="{157BBD2F-A359-2D4D-932E-DE845B93FC54}" srcOrd="2" destOrd="0" presId="urn:microsoft.com/office/officeart/2005/8/layout/hList9"/>
    <dgm:cxn modelId="{B99B465A-CC19-5F46-8037-984A74F1AC8B}" type="presParOf" srcId="{157BBD2F-A359-2D4D-932E-DE845B93FC54}" destId="{8398D869-086E-2643-BE43-4C3CD0A8E7F2}" srcOrd="0" destOrd="0" presId="urn:microsoft.com/office/officeart/2005/8/layout/hList9"/>
    <dgm:cxn modelId="{018D322E-902E-424E-B03B-003EF4FCB7E3}" type="presParOf" srcId="{157BBD2F-A359-2D4D-932E-DE845B93FC54}" destId="{A8C73D46-0800-F148-A6CB-D29FC180C5D8}" srcOrd="1" destOrd="0" presId="urn:microsoft.com/office/officeart/2005/8/layout/hList9"/>
    <dgm:cxn modelId="{ABB72F3F-5B8B-6A42-9986-C07B133FFBA8}" type="presParOf" srcId="{C978D297-FD94-9C4B-B71E-46EF0B8F7FFB}" destId="{544E1E51-CF8F-B54E-A87A-86E5EA8E8D91}" srcOrd="2" destOrd="0" presId="urn:microsoft.com/office/officeart/2005/8/layout/hList9"/>
    <dgm:cxn modelId="{F2657972-4CB4-5348-95B4-2DE60AAA0AC9}" type="presParOf" srcId="{C978D297-FD94-9C4B-B71E-46EF0B8F7FFB}" destId="{88CDC818-3982-694F-AC50-47E99BD119F7}" srcOrd="3" destOrd="0" presId="urn:microsoft.com/office/officeart/2005/8/layout/hList9"/>
    <dgm:cxn modelId="{99F60780-E113-2D46-A341-68C3729E4C00}" type="presParOf" srcId="{C978D297-FD94-9C4B-B71E-46EF0B8F7FFB}" destId="{F1615CA5-2BE7-1440-AA61-9BED40A0361E}" srcOrd="4" destOrd="0" presId="urn:microsoft.com/office/officeart/2005/8/layout/hList9"/>
    <dgm:cxn modelId="{AF2D6E88-734F-0B47-A61B-B34D42CA90A8}" type="presParOf" srcId="{C978D297-FD94-9C4B-B71E-46EF0B8F7FFB}" destId="{B9AFFDAF-4D5F-9E45-A833-7BFEB4A3ECA8}" srcOrd="5" destOrd="0" presId="urn:microsoft.com/office/officeart/2005/8/layout/hList9"/>
    <dgm:cxn modelId="{095AC297-4088-0046-9A02-85FC19C7FF11}" type="presParOf" srcId="{C978D297-FD94-9C4B-B71E-46EF0B8F7FFB}" destId="{14D46FAE-CC78-A94D-837A-170695A8BB95}" srcOrd="6" destOrd="0" presId="urn:microsoft.com/office/officeart/2005/8/layout/hList9"/>
    <dgm:cxn modelId="{2B6B5CAC-F681-174F-93B1-4411E3265644}" type="presParOf" srcId="{14D46FAE-CC78-A94D-837A-170695A8BB95}" destId="{4D18941C-4EF3-1C4E-AB07-7BE8F3F3BC8F}" srcOrd="0" destOrd="0" presId="urn:microsoft.com/office/officeart/2005/8/layout/hList9"/>
    <dgm:cxn modelId="{D5DAE9A1-3737-194B-BD4D-A92A95A74DEB}" type="presParOf" srcId="{14D46FAE-CC78-A94D-837A-170695A8BB95}" destId="{FF348530-9544-FF45-849A-609F159388CA}" srcOrd="1" destOrd="0" presId="urn:microsoft.com/office/officeart/2005/8/layout/hList9"/>
    <dgm:cxn modelId="{6D2776F2-1EBD-3A45-9DF4-6C32C919E940}" type="presParOf" srcId="{FF348530-9544-FF45-849A-609F159388CA}" destId="{C27326F8-6593-1347-AF55-835DEB026FA1}" srcOrd="0" destOrd="0" presId="urn:microsoft.com/office/officeart/2005/8/layout/hList9"/>
    <dgm:cxn modelId="{72847EE4-CE10-5C49-BC28-EAB8BCBF482F}" type="presParOf" srcId="{FF348530-9544-FF45-849A-609F159388CA}" destId="{17417047-3128-0246-BDF3-76159FAD9BCC}" srcOrd="1" destOrd="0" presId="urn:microsoft.com/office/officeart/2005/8/layout/hList9"/>
    <dgm:cxn modelId="{4CDA44AC-CFFA-9047-9E49-95C0C9E0887F}" type="presParOf" srcId="{14D46FAE-CC78-A94D-837A-170695A8BB95}" destId="{909386EC-826A-C948-AF8A-B17BEAE09AC8}" srcOrd="2" destOrd="0" presId="urn:microsoft.com/office/officeart/2005/8/layout/hList9"/>
    <dgm:cxn modelId="{EFC842C7-FC18-2646-B285-32455CACC72A}" type="presParOf" srcId="{909386EC-826A-C948-AF8A-B17BEAE09AC8}" destId="{1E050C2B-C6ED-E148-93C9-01AD2409E028}" srcOrd="0" destOrd="0" presId="urn:microsoft.com/office/officeart/2005/8/layout/hList9"/>
    <dgm:cxn modelId="{62E330F9-9363-BC41-B54A-6C9B82E1B1E2}" type="presParOf" srcId="{909386EC-826A-C948-AF8A-B17BEAE09AC8}" destId="{ACB3AF66-4B8A-714C-BA6D-B384D910E8A9}" srcOrd="1" destOrd="0" presId="urn:microsoft.com/office/officeart/2005/8/layout/hList9"/>
    <dgm:cxn modelId="{1E04612B-CBB2-1A46-8D3D-B8FC78F83AA6}" type="presParOf" srcId="{C978D297-FD94-9C4B-B71E-46EF0B8F7FFB}" destId="{BC5EC072-4431-5E44-818A-76CCEC150632}" srcOrd="7" destOrd="0" presId="urn:microsoft.com/office/officeart/2005/8/layout/hList9"/>
    <dgm:cxn modelId="{37B5C710-EAB6-084F-B30B-9DC5617AE020}" type="presParOf" srcId="{C978D297-FD94-9C4B-B71E-46EF0B8F7FFB}" destId="{E04CE3D7-0DE8-794A-933C-DCD35B9895C5}"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EC02E4-4141-B846-B829-DCD3CFA84322}"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A9F93D83-6E28-D444-B548-0B288BF8B291}">
      <dgm:prSet phldrT="[Text]" custT="1"/>
      <dgm:spPr>
        <a:noFill/>
        <a:ln w="12700" cmpd="sng">
          <a:solidFill>
            <a:srgbClr val="24BEBC"/>
          </a:solidFill>
        </a:ln>
      </dgm:spPr>
      <dgm:t>
        <a:bodyPr/>
        <a:lstStyle/>
        <a:p>
          <a:r>
            <a:rPr lang="en-US" sz="2400" dirty="0">
              <a:solidFill>
                <a:schemeClr val="bg1"/>
              </a:solidFill>
              <a:latin typeface="Microsoft YaHei" charset="-122"/>
              <a:ea typeface="Microsoft YaHei" charset="-122"/>
              <a:cs typeface="Microsoft YaHei" charset="-122"/>
            </a:rPr>
            <a:t>3</a:t>
          </a:r>
          <a:r>
            <a:rPr lang="zh-CN" altLang="en-US" sz="2400" dirty="0">
              <a:solidFill>
                <a:schemeClr val="bg1"/>
              </a:solidFill>
              <a:latin typeface="Microsoft YaHei" charset="-122"/>
              <a:ea typeface="Microsoft YaHei" charset="-122"/>
              <a:cs typeface="Microsoft YaHei" charset="-122"/>
            </a:rPr>
            <a:t>人</a:t>
          </a:r>
          <a:endParaRPr lang="en-US" sz="2400" dirty="0">
            <a:solidFill>
              <a:schemeClr val="bg1"/>
            </a:solidFill>
            <a:latin typeface="Microsoft YaHei" charset="-122"/>
            <a:ea typeface="Microsoft YaHei" charset="-122"/>
            <a:cs typeface="Microsoft YaHei" charset="-122"/>
          </a:endParaRPr>
        </a:p>
      </dgm:t>
    </dgm:pt>
    <dgm:pt modelId="{DFCA2561-7072-1047-A195-4A5FFF4185F2}">
      <dgm:prSet phldrT="[Text]" custT="1"/>
      <dgm:spPr>
        <a:solidFill>
          <a:srgbClr val="24BEBC"/>
        </a:solidFill>
        <a:ln w="28575" cmpd="sng">
          <a:solidFill>
            <a:srgbClr val="24215F"/>
          </a:solidFill>
        </a:ln>
      </dgm:spPr>
      <dgm:t>
        <a:bodyPr/>
        <a:lstStyle/>
        <a:p>
          <a:r>
            <a:rPr lang="zh-CN" altLang="en-US" sz="1400" dirty="0">
              <a:latin typeface="Microsoft YaHei" charset="-122"/>
              <a:ea typeface="Microsoft YaHei" charset="-122"/>
              <a:cs typeface="Microsoft YaHei" charset="-122"/>
            </a:rPr>
            <a:t>行业产品研发</a:t>
          </a:r>
          <a:endParaRPr lang="en-US" sz="1400" dirty="0">
            <a:latin typeface="Microsoft YaHei" charset="-122"/>
            <a:ea typeface="Microsoft YaHei" charset="-122"/>
            <a:cs typeface="Microsoft YaHei" charset="-122"/>
          </a:endParaRPr>
        </a:p>
      </dgm:t>
    </dgm:pt>
    <dgm:pt modelId="{980B2D84-432E-5643-AD5B-FBC2DD7C38EB}" type="sibTrans" cxnId="{EF350AE0-5E72-1C4B-831F-17292595EC12}">
      <dgm:prSet/>
      <dgm:spPr/>
      <dgm:t>
        <a:bodyPr/>
        <a:lstStyle/>
        <a:p>
          <a:endParaRPr lang="en-US"/>
        </a:p>
      </dgm:t>
    </dgm:pt>
    <dgm:pt modelId="{D9D5B2FB-7271-AB48-8EBD-270F87B0DFC9}" type="parTrans" cxnId="{EF350AE0-5E72-1C4B-831F-17292595EC12}">
      <dgm:prSet/>
      <dgm:spPr/>
      <dgm:t>
        <a:bodyPr/>
        <a:lstStyle/>
        <a:p>
          <a:endParaRPr lang="en-US"/>
        </a:p>
      </dgm:t>
    </dgm:pt>
    <dgm:pt modelId="{D362C94C-7E93-3448-8343-9D69F1620DB6}" type="sibTrans" cxnId="{321BCAC1-F931-4E4F-8F30-3D949F08242A}">
      <dgm:prSet/>
      <dgm:spPr/>
      <dgm:t>
        <a:bodyPr/>
        <a:lstStyle/>
        <a:p>
          <a:endParaRPr lang="en-US"/>
        </a:p>
      </dgm:t>
    </dgm:pt>
    <dgm:pt modelId="{0A83B44A-B855-EC43-8677-3CA0714D05DB}" type="parTrans" cxnId="{321BCAC1-F931-4E4F-8F30-3D949F08242A}">
      <dgm:prSet/>
      <dgm:spPr/>
      <dgm:t>
        <a:bodyPr/>
        <a:lstStyle/>
        <a:p>
          <a:endParaRPr lang="en-US"/>
        </a:p>
      </dgm:t>
    </dgm:pt>
    <dgm:pt modelId="{45C8501D-8C1A-5F49-A9F8-8371DDC7C3AE}">
      <dgm:prSet phldrT="[Text]" custT="1"/>
      <dgm:spPr>
        <a:noFill/>
        <a:ln w="12700" cmpd="sng">
          <a:solidFill>
            <a:srgbClr val="25C1FB"/>
          </a:solidFill>
        </a:ln>
      </dgm:spPr>
      <dgm:t>
        <a:bodyPr/>
        <a:lstStyle/>
        <a:p>
          <a:r>
            <a:rPr lang="en-US" altLang="zh-CN" sz="2400" dirty="0">
              <a:solidFill>
                <a:schemeClr val="bg1"/>
              </a:solidFill>
              <a:latin typeface="Microsoft YaHei" charset="-122"/>
              <a:ea typeface="Microsoft YaHei" charset="-122"/>
              <a:cs typeface="Microsoft YaHei" charset="-122"/>
            </a:rPr>
            <a:t>9</a:t>
          </a:r>
          <a:r>
            <a:rPr lang="zh-CN" altLang="en-US" sz="2400" dirty="0">
              <a:solidFill>
                <a:schemeClr val="bg1"/>
              </a:solidFill>
              <a:latin typeface="Microsoft YaHei" charset="-122"/>
              <a:ea typeface="Microsoft YaHei" charset="-122"/>
              <a:cs typeface="Microsoft YaHei" charset="-122"/>
            </a:rPr>
            <a:t>人</a:t>
          </a:r>
          <a:endParaRPr lang="en-US" sz="2400" dirty="0">
            <a:latin typeface="Microsoft YaHei" charset="-122"/>
            <a:ea typeface="Microsoft YaHei" charset="-122"/>
            <a:cs typeface="Microsoft YaHei" charset="-122"/>
          </a:endParaRPr>
        </a:p>
      </dgm:t>
    </dgm:pt>
    <dgm:pt modelId="{1AAD994C-428D-B441-9AD1-F88E7F8BF10D}">
      <dgm:prSet phldrT="[Text]" custT="1"/>
      <dgm:spPr>
        <a:solidFill>
          <a:srgbClr val="25C1FB"/>
        </a:solidFill>
        <a:ln w="28575" cmpd="sng">
          <a:solidFill>
            <a:srgbClr val="24215F"/>
          </a:solidFill>
        </a:ln>
      </dgm:spPr>
      <dgm:t>
        <a:bodyPr/>
        <a:lstStyle/>
        <a:p>
          <a:r>
            <a:rPr lang="zh-CN" altLang="en-US" sz="1400" dirty="0">
              <a:latin typeface="Microsoft YaHei" charset="-122"/>
              <a:ea typeface="Microsoft YaHei" charset="-122"/>
              <a:cs typeface="Microsoft YaHei" charset="-122"/>
            </a:rPr>
            <a:t>开发顾问</a:t>
          </a:r>
          <a:endParaRPr lang="en-US" sz="1400" dirty="0">
            <a:latin typeface="Microsoft YaHei" charset="-122"/>
            <a:ea typeface="Microsoft YaHei" charset="-122"/>
            <a:cs typeface="Microsoft YaHei" charset="-122"/>
          </a:endParaRPr>
        </a:p>
      </dgm:t>
    </dgm:pt>
    <dgm:pt modelId="{CDA64D72-DCEE-E640-B8B6-3932F7E4A8D0}" type="sibTrans" cxnId="{BD624B96-D5A9-F842-8FB4-803D616D5E14}">
      <dgm:prSet/>
      <dgm:spPr/>
      <dgm:t>
        <a:bodyPr/>
        <a:lstStyle/>
        <a:p>
          <a:endParaRPr lang="en-US"/>
        </a:p>
      </dgm:t>
    </dgm:pt>
    <dgm:pt modelId="{6982DB14-F09C-CB47-9809-58D10BAD48F1}" type="parTrans" cxnId="{BD624B96-D5A9-F842-8FB4-803D616D5E14}">
      <dgm:prSet/>
      <dgm:spPr/>
      <dgm:t>
        <a:bodyPr/>
        <a:lstStyle/>
        <a:p>
          <a:endParaRPr lang="en-US"/>
        </a:p>
      </dgm:t>
    </dgm:pt>
    <dgm:pt modelId="{B8351B1F-D28E-9644-8297-7D85D6F44A7C}" type="sibTrans" cxnId="{BD1487B2-0931-404C-A644-A6F9E43B8C98}">
      <dgm:prSet/>
      <dgm:spPr/>
      <dgm:t>
        <a:bodyPr/>
        <a:lstStyle/>
        <a:p>
          <a:endParaRPr lang="en-US"/>
        </a:p>
      </dgm:t>
    </dgm:pt>
    <dgm:pt modelId="{2EA4B3A4-01E0-9843-A6E7-5C852F6CCF38}" type="parTrans" cxnId="{BD1487B2-0931-404C-A644-A6F9E43B8C98}">
      <dgm:prSet/>
      <dgm:spPr/>
      <dgm:t>
        <a:bodyPr/>
        <a:lstStyle/>
        <a:p>
          <a:endParaRPr lang="en-US"/>
        </a:p>
      </dgm:t>
    </dgm:pt>
    <dgm:pt modelId="{CF78B082-4223-6B42-A8CC-010628D389F6}">
      <dgm:prSet phldrT="[Text]" custT="1"/>
      <dgm:spPr>
        <a:noFill/>
        <a:ln w="12700" cmpd="sng">
          <a:solidFill>
            <a:srgbClr val="1771EA"/>
          </a:solidFill>
        </a:ln>
      </dgm:spPr>
      <dgm:t>
        <a:bodyPr/>
        <a:lstStyle/>
        <a:p>
          <a:r>
            <a:rPr lang="en-US" altLang="zh-CN" sz="2400" dirty="0">
              <a:solidFill>
                <a:schemeClr val="bg1"/>
              </a:solidFill>
              <a:latin typeface="Microsoft YaHei" charset="-122"/>
              <a:ea typeface="Microsoft YaHei" charset="-122"/>
              <a:cs typeface="Microsoft YaHei" charset="-122"/>
            </a:rPr>
            <a:t>4</a:t>
          </a:r>
          <a:r>
            <a:rPr lang="zh-CN" altLang="en-US" sz="2400" dirty="0">
              <a:solidFill>
                <a:schemeClr val="bg1"/>
              </a:solidFill>
              <a:latin typeface="Microsoft YaHei" charset="-122"/>
              <a:ea typeface="Microsoft YaHei" charset="-122"/>
              <a:cs typeface="Microsoft YaHei" charset="-122"/>
            </a:rPr>
            <a:t>人</a:t>
          </a:r>
          <a:endParaRPr lang="en-US" sz="2400" dirty="0">
            <a:solidFill>
              <a:schemeClr val="bg1"/>
            </a:solidFill>
            <a:latin typeface="Microsoft YaHei" charset="-122"/>
            <a:ea typeface="Microsoft YaHei" charset="-122"/>
            <a:cs typeface="Microsoft YaHei" charset="-122"/>
          </a:endParaRPr>
        </a:p>
      </dgm:t>
    </dgm:pt>
    <dgm:pt modelId="{89E547C8-4006-E34F-A2E8-51FDDB15E60D}">
      <dgm:prSet phldrT="[Text]" custT="1"/>
      <dgm:spPr>
        <a:solidFill>
          <a:srgbClr val="1771EA"/>
        </a:solidFill>
        <a:ln w="28575" cmpd="sng">
          <a:solidFill>
            <a:srgbClr val="24215F"/>
          </a:solidFill>
        </a:ln>
      </dgm:spPr>
      <dgm:t>
        <a:bodyPr/>
        <a:lstStyle/>
        <a:p>
          <a:r>
            <a:rPr lang="zh-CN" altLang="en-US" sz="1400" dirty="0">
              <a:latin typeface="Microsoft YaHei" charset="-122"/>
              <a:ea typeface="Microsoft YaHei" charset="-122"/>
              <a:cs typeface="Microsoft YaHei" charset="-122"/>
            </a:rPr>
            <a:t>实施顾问</a:t>
          </a:r>
          <a:endParaRPr lang="en-US" sz="1400" dirty="0">
            <a:latin typeface="Microsoft YaHei" charset="-122"/>
            <a:ea typeface="Microsoft YaHei" charset="-122"/>
            <a:cs typeface="Microsoft YaHei" charset="-122"/>
          </a:endParaRPr>
        </a:p>
      </dgm:t>
    </dgm:pt>
    <dgm:pt modelId="{55FCA4BA-42F4-FD4A-ADB8-E7CB526D9BBB}" type="sibTrans" cxnId="{7564B895-9779-D941-87E8-2F0FB5472E1A}">
      <dgm:prSet/>
      <dgm:spPr/>
      <dgm:t>
        <a:bodyPr/>
        <a:lstStyle/>
        <a:p>
          <a:endParaRPr lang="en-US"/>
        </a:p>
      </dgm:t>
    </dgm:pt>
    <dgm:pt modelId="{E3367C58-DDF7-8445-92EC-B136C5390723}" type="parTrans" cxnId="{7564B895-9779-D941-87E8-2F0FB5472E1A}">
      <dgm:prSet/>
      <dgm:spPr/>
      <dgm:t>
        <a:bodyPr/>
        <a:lstStyle/>
        <a:p>
          <a:endParaRPr lang="en-US"/>
        </a:p>
      </dgm:t>
    </dgm:pt>
    <dgm:pt modelId="{D627E428-641D-0341-A635-EB4C7B74DBFE}" type="sibTrans" cxnId="{AA5F8BE8-14FE-5046-8A88-0F092DB51D9D}">
      <dgm:prSet/>
      <dgm:spPr/>
      <dgm:t>
        <a:bodyPr/>
        <a:lstStyle/>
        <a:p>
          <a:endParaRPr lang="en-US"/>
        </a:p>
      </dgm:t>
    </dgm:pt>
    <dgm:pt modelId="{1560B1BD-6968-F14B-AF55-D9AF34E15F58}" type="parTrans" cxnId="{AA5F8BE8-14FE-5046-8A88-0F092DB51D9D}">
      <dgm:prSet/>
      <dgm:spPr/>
      <dgm:t>
        <a:bodyPr/>
        <a:lstStyle/>
        <a:p>
          <a:endParaRPr lang="en-US"/>
        </a:p>
      </dgm:t>
    </dgm:pt>
    <dgm:pt modelId="{E1FAAEAD-6778-433E-BC1E-A763415F899A}">
      <dgm:prSet phldrT="[Text]" custT="1"/>
      <dgm:spPr>
        <a:solidFill>
          <a:srgbClr val="1771EA"/>
        </a:solidFill>
        <a:ln w="28575" cmpd="sng">
          <a:solidFill>
            <a:srgbClr val="24215F"/>
          </a:solidFill>
        </a:ln>
      </dgm:spPr>
      <dgm:t>
        <a:bodyPr/>
        <a:lstStyle/>
        <a:p>
          <a:r>
            <a:rPr lang="en-US" altLang="zh-CN" sz="2400" dirty="0">
              <a:solidFill>
                <a:schemeClr val="bg1"/>
              </a:solidFill>
              <a:latin typeface="Microsoft YaHei" charset="-122"/>
              <a:ea typeface="Microsoft YaHei" charset="-122"/>
              <a:cs typeface="Microsoft YaHei" charset="-122"/>
            </a:rPr>
            <a:t>7</a:t>
          </a:r>
          <a:r>
            <a:rPr lang="zh-CN" altLang="en-US" sz="2400" dirty="0">
              <a:solidFill>
                <a:schemeClr val="bg1"/>
              </a:solidFill>
              <a:latin typeface="Microsoft YaHei" charset="-122"/>
              <a:ea typeface="Microsoft YaHei" charset="-122"/>
              <a:cs typeface="Microsoft YaHei" charset="-122"/>
            </a:rPr>
            <a:t>人</a:t>
          </a:r>
          <a:endParaRPr lang="en-US" sz="2400" dirty="0">
            <a:latin typeface="Microsoft YaHei" charset="-122"/>
            <a:ea typeface="Microsoft YaHei" charset="-122"/>
            <a:cs typeface="Microsoft YaHei" charset="-122"/>
          </a:endParaRPr>
        </a:p>
      </dgm:t>
    </dgm:pt>
    <dgm:pt modelId="{93A23905-D019-4563-BE20-846BC49A201B}" type="parTrans" cxnId="{886FDD27-2D5F-4020-B91B-A91A9F63964C}">
      <dgm:prSet/>
      <dgm:spPr/>
      <dgm:t>
        <a:bodyPr/>
        <a:lstStyle/>
        <a:p>
          <a:endParaRPr lang="zh-CN" altLang="en-US"/>
        </a:p>
      </dgm:t>
    </dgm:pt>
    <dgm:pt modelId="{06ECDD3C-CA8F-448E-A050-6771F953634B}" type="sibTrans" cxnId="{886FDD27-2D5F-4020-B91B-A91A9F63964C}">
      <dgm:prSet/>
      <dgm:spPr/>
      <dgm:t>
        <a:bodyPr/>
        <a:lstStyle/>
        <a:p>
          <a:endParaRPr lang="zh-CN" altLang="en-US"/>
        </a:p>
      </dgm:t>
    </dgm:pt>
    <dgm:pt modelId="{29443EFE-7846-46B3-8218-4D60F9F9F6A4}">
      <dgm:prSet phldrT="[Text]" custT="1"/>
      <dgm:spPr>
        <a:solidFill>
          <a:srgbClr val="1771EA"/>
        </a:solidFill>
        <a:ln w="28575" cmpd="sng">
          <a:solidFill>
            <a:srgbClr val="24215F"/>
          </a:solidFill>
        </a:ln>
      </dgm:spPr>
      <dgm:t>
        <a:bodyPr/>
        <a:lstStyle/>
        <a:p>
          <a:r>
            <a:rPr lang="zh-CN" altLang="en-US" sz="1400" dirty="0">
              <a:latin typeface="Microsoft YaHei" charset="-122"/>
              <a:ea typeface="Microsoft YaHei" charset="-122"/>
              <a:cs typeface="Microsoft YaHei" charset="-122"/>
            </a:rPr>
            <a:t>开发经理</a:t>
          </a:r>
          <a:endParaRPr lang="en-US" sz="1400" dirty="0">
            <a:latin typeface="Microsoft YaHei" charset="-122"/>
            <a:ea typeface="Microsoft YaHei" charset="-122"/>
            <a:cs typeface="Microsoft YaHei" charset="-122"/>
          </a:endParaRPr>
        </a:p>
      </dgm:t>
    </dgm:pt>
    <dgm:pt modelId="{6FA7DB84-8D74-4FCE-88C3-E295BA14538B}" type="parTrans" cxnId="{00124106-CDED-4AC0-BBEE-1BF3CC5209D6}">
      <dgm:prSet/>
      <dgm:spPr/>
      <dgm:t>
        <a:bodyPr/>
        <a:lstStyle/>
        <a:p>
          <a:endParaRPr lang="zh-CN" altLang="en-US"/>
        </a:p>
      </dgm:t>
    </dgm:pt>
    <dgm:pt modelId="{1F4F163A-BD1C-4B83-BD16-4A19E6B2971B}" type="sibTrans" cxnId="{00124106-CDED-4AC0-BBEE-1BF3CC5209D6}">
      <dgm:prSet/>
      <dgm:spPr/>
      <dgm:t>
        <a:bodyPr/>
        <a:lstStyle/>
        <a:p>
          <a:endParaRPr lang="zh-CN" altLang="en-US"/>
        </a:p>
      </dgm:t>
    </dgm:pt>
    <dgm:pt modelId="{F43A702B-C159-7044-8E0F-AD2847D9129A}" type="pres">
      <dgm:prSet presAssocID="{C4EC02E4-4141-B846-B829-DCD3CFA84322}" presName="cycleMatrixDiagram" presStyleCnt="0">
        <dgm:presLayoutVars>
          <dgm:chMax val="1"/>
          <dgm:dir/>
          <dgm:animLvl val="lvl"/>
          <dgm:resizeHandles val="exact"/>
        </dgm:presLayoutVars>
      </dgm:prSet>
      <dgm:spPr/>
    </dgm:pt>
    <dgm:pt modelId="{35803027-660C-4B41-A85C-E81DFCC1AFFB}" type="pres">
      <dgm:prSet presAssocID="{C4EC02E4-4141-B846-B829-DCD3CFA84322}" presName="children" presStyleCnt="0"/>
      <dgm:spPr/>
    </dgm:pt>
    <dgm:pt modelId="{23134127-F81B-9747-BA5B-6A522C89F875}" type="pres">
      <dgm:prSet presAssocID="{C4EC02E4-4141-B846-B829-DCD3CFA84322}" presName="child1group" presStyleCnt="0"/>
      <dgm:spPr/>
    </dgm:pt>
    <dgm:pt modelId="{B2DDEB9C-65C1-0F41-974F-138E53C36A06}" type="pres">
      <dgm:prSet presAssocID="{C4EC02E4-4141-B846-B829-DCD3CFA84322}" presName="child1" presStyleLbl="bgAcc1" presStyleIdx="0" presStyleCnt="4"/>
      <dgm:spPr/>
    </dgm:pt>
    <dgm:pt modelId="{3948F0BA-6561-F446-A28C-E73F096A27B3}" type="pres">
      <dgm:prSet presAssocID="{C4EC02E4-4141-B846-B829-DCD3CFA84322}" presName="child1Text" presStyleLbl="bgAcc1" presStyleIdx="0" presStyleCnt="4">
        <dgm:presLayoutVars>
          <dgm:bulletEnabled val="1"/>
        </dgm:presLayoutVars>
      </dgm:prSet>
      <dgm:spPr/>
    </dgm:pt>
    <dgm:pt modelId="{D23DDDD6-D379-4C49-8A90-3B6DB1E20513}" type="pres">
      <dgm:prSet presAssocID="{C4EC02E4-4141-B846-B829-DCD3CFA84322}" presName="child2group" presStyleCnt="0"/>
      <dgm:spPr/>
    </dgm:pt>
    <dgm:pt modelId="{B968585D-59E3-8C43-AD31-06C0B65A7EF9}" type="pres">
      <dgm:prSet presAssocID="{C4EC02E4-4141-B846-B829-DCD3CFA84322}" presName="child2" presStyleLbl="bgAcc1" presStyleIdx="1" presStyleCnt="4"/>
      <dgm:spPr/>
    </dgm:pt>
    <dgm:pt modelId="{FAC0D481-9D1E-F04B-8F9B-7230A75C60A9}" type="pres">
      <dgm:prSet presAssocID="{C4EC02E4-4141-B846-B829-DCD3CFA84322}" presName="child2Text" presStyleLbl="bgAcc1" presStyleIdx="1" presStyleCnt="4">
        <dgm:presLayoutVars>
          <dgm:bulletEnabled val="1"/>
        </dgm:presLayoutVars>
      </dgm:prSet>
      <dgm:spPr/>
    </dgm:pt>
    <dgm:pt modelId="{0D07320C-BB39-2E4F-8808-2D2BE0B42F21}" type="pres">
      <dgm:prSet presAssocID="{C4EC02E4-4141-B846-B829-DCD3CFA84322}" presName="child3group" presStyleCnt="0"/>
      <dgm:spPr/>
    </dgm:pt>
    <dgm:pt modelId="{659B8A4A-581F-F044-8873-3FCFFCDE9DB4}" type="pres">
      <dgm:prSet presAssocID="{C4EC02E4-4141-B846-B829-DCD3CFA84322}" presName="child3" presStyleLbl="bgAcc1" presStyleIdx="2" presStyleCnt="4"/>
      <dgm:spPr/>
    </dgm:pt>
    <dgm:pt modelId="{A35B1E8A-1270-7046-B00C-C47FFCC79F88}" type="pres">
      <dgm:prSet presAssocID="{C4EC02E4-4141-B846-B829-DCD3CFA84322}" presName="child3Text" presStyleLbl="bgAcc1" presStyleIdx="2" presStyleCnt="4">
        <dgm:presLayoutVars>
          <dgm:bulletEnabled val="1"/>
        </dgm:presLayoutVars>
      </dgm:prSet>
      <dgm:spPr/>
    </dgm:pt>
    <dgm:pt modelId="{B7D18C8B-3184-4801-B17B-EA219FDF5F9C}" type="pres">
      <dgm:prSet presAssocID="{C4EC02E4-4141-B846-B829-DCD3CFA84322}" presName="child4group" presStyleCnt="0"/>
      <dgm:spPr/>
    </dgm:pt>
    <dgm:pt modelId="{1BB66657-6A7E-48E4-996F-BFCE2CC9D501}" type="pres">
      <dgm:prSet presAssocID="{C4EC02E4-4141-B846-B829-DCD3CFA84322}" presName="child4" presStyleLbl="bgAcc1" presStyleIdx="3" presStyleCnt="4"/>
      <dgm:spPr/>
    </dgm:pt>
    <dgm:pt modelId="{600EE09D-DC08-44F3-ACB3-6D751FED6BE2}" type="pres">
      <dgm:prSet presAssocID="{C4EC02E4-4141-B846-B829-DCD3CFA84322}" presName="child4Text" presStyleLbl="bgAcc1" presStyleIdx="3" presStyleCnt="4">
        <dgm:presLayoutVars>
          <dgm:bulletEnabled val="1"/>
        </dgm:presLayoutVars>
      </dgm:prSet>
      <dgm:spPr/>
    </dgm:pt>
    <dgm:pt modelId="{AC6D6A8A-EAC6-4441-A0A5-0FF0239CFE6F}" type="pres">
      <dgm:prSet presAssocID="{C4EC02E4-4141-B846-B829-DCD3CFA84322}" presName="childPlaceholder" presStyleCnt="0"/>
      <dgm:spPr/>
    </dgm:pt>
    <dgm:pt modelId="{127EB3CF-68EB-B14B-A95D-5D30AA75F0DE}" type="pres">
      <dgm:prSet presAssocID="{C4EC02E4-4141-B846-B829-DCD3CFA84322}" presName="circle" presStyleCnt="0"/>
      <dgm:spPr/>
    </dgm:pt>
    <dgm:pt modelId="{8CB6F9DC-C5C6-2846-9F29-C14FD9D01EC9}" type="pres">
      <dgm:prSet presAssocID="{C4EC02E4-4141-B846-B829-DCD3CFA84322}" presName="quadrant1" presStyleLbl="node1" presStyleIdx="0" presStyleCnt="4">
        <dgm:presLayoutVars>
          <dgm:chMax val="1"/>
          <dgm:bulletEnabled val="1"/>
        </dgm:presLayoutVars>
      </dgm:prSet>
      <dgm:spPr/>
    </dgm:pt>
    <dgm:pt modelId="{2CE779D8-B46B-8B4C-B070-26EB92FFBBBC}" type="pres">
      <dgm:prSet presAssocID="{C4EC02E4-4141-B846-B829-DCD3CFA84322}" presName="quadrant2" presStyleLbl="node1" presStyleIdx="1" presStyleCnt="4">
        <dgm:presLayoutVars>
          <dgm:chMax val="1"/>
          <dgm:bulletEnabled val="1"/>
        </dgm:presLayoutVars>
      </dgm:prSet>
      <dgm:spPr/>
    </dgm:pt>
    <dgm:pt modelId="{03CD50CE-48DE-CB46-8F23-F5D653F3648C}" type="pres">
      <dgm:prSet presAssocID="{C4EC02E4-4141-B846-B829-DCD3CFA84322}" presName="quadrant3" presStyleLbl="node1" presStyleIdx="2" presStyleCnt="4">
        <dgm:presLayoutVars>
          <dgm:chMax val="1"/>
          <dgm:bulletEnabled val="1"/>
        </dgm:presLayoutVars>
      </dgm:prSet>
      <dgm:spPr/>
    </dgm:pt>
    <dgm:pt modelId="{813F9651-E4FB-4946-8076-227F1013A48E}" type="pres">
      <dgm:prSet presAssocID="{C4EC02E4-4141-B846-B829-DCD3CFA84322}" presName="quadrant4" presStyleLbl="node1" presStyleIdx="3" presStyleCnt="4">
        <dgm:presLayoutVars>
          <dgm:chMax val="1"/>
          <dgm:bulletEnabled val="1"/>
        </dgm:presLayoutVars>
      </dgm:prSet>
      <dgm:spPr/>
    </dgm:pt>
    <dgm:pt modelId="{2F3F55A1-E5D5-0D46-8B70-64D2F5B56A58}" type="pres">
      <dgm:prSet presAssocID="{C4EC02E4-4141-B846-B829-DCD3CFA84322}" presName="quadrantPlaceholder" presStyleCnt="0"/>
      <dgm:spPr/>
    </dgm:pt>
    <dgm:pt modelId="{7CDFE183-F982-6941-8CDC-85A26A3FE9A9}" type="pres">
      <dgm:prSet presAssocID="{C4EC02E4-4141-B846-B829-DCD3CFA84322}" presName="center1" presStyleLbl="fgShp" presStyleIdx="0" presStyleCnt="2"/>
      <dgm:spPr>
        <a:solidFill>
          <a:schemeClr val="bg1"/>
        </a:solidFill>
        <a:ln>
          <a:noFill/>
        </a:ln>
      </dgm:spPr>
    </dgm:pt>
    <dgm:pt modelId="{B313C208-D196-9E43-BD5C-6A70C6C38BF8}" type="pres">
      <dgm:prSet presAssocID="{C4EC02E4-4141-B846-B829-DCD3CFA84322}" presName="center2" presStyleLbl="fgShp" presStyleIdx="1" presStyleCnt="2"/>
      <dgm:spPr>
        <a:solidFill>
          <a:schemeClr val="bg1"/>
        </a:solidFill>
        <a:ln>
          <a:noFill/>
        </a:ln>
      </dgm:spPr>
    </dgm:pt>
  </dgm:ptLst>
  <dgm:cxnLst>
    <dgm:cxn modelId="{5A910701-60E4-8240-BA49-A74F7C330E74}" type="presOf" srcId="{C4EC02E4-4141-B846-B829-DCD3CFA84322}" destId="{F43A702B-C159-7044-8E0F-AD2847D9129A}" srcOrd="0" destOrd="0" presId="urn:microsoft.com/office/officeart/2005/8/layout/cycle4"/>
    <dgm:cxn modelId="{00124106-CDED-4AC0-BBEE-1BF3CC5209D6}" srcId="{C4EC02E4-4141-B846-B829-DCD3CFA84322}" destId="{29443EFE-7846-46B3-8218-4D60F9F9F6A4}" srcOrd="1" destOrd="0" parTransId="{6FA7DB84-8D74-4FCE-88C3-E295BA14538B}" sibTransId="{1F4F163A-BD1C-4B83-BD16-4A19E6B2971B}"/>
    <dgm:cxn modelId="{2EA75B13-1B3D-43E6-A13F-16A8E13E5F38}" type="presOf" srcId="{E1FAAEAD-6778-433E-BC1E-A763415F899A}" destId="{B2DDEB9C-65C1-0F41-974F-138E53C36A06}" srcOrd="0" destOrd="0" presId="urn:microsoft.com/office/officeart/2005/8/layout/cycle4"/>
    <dgm:cxn modelId="{886FDD27-2D5F-4020-B91B-A91A9F63964C}" srcId="{89E547C8-4006-E34F-A2E8-51FDDB15E60D}" destId="{E1FAAEAD-6778-433E-BC1E-A763415F899A}" srcOrd="0" destOrd="0" parTransId="{93A23905-D019-4563-BE20-846BC49A201B}" sibTransId="{06ECDD3C-CA8F-448E-A050-6771F953634B}"/>
    <dgm:cxn modelId="{C06EAB6C-D323-433F-AF49-C16EFEA2BF27}" type="presOf" srcId="{A9F93D83-6E28-D444-B548-0B288BF8B291}" destId="{1BB66657-6A7E-48E4-996F-BFCE2CC9D501}" srcOrd="0" destOrd="0" presId="urn:microsoft.com/office/officeart/2005/8/layout/cycle4"/>
    <dgm:cxn modelId="{C0CBDE53-3026-496E-A5B4-4BF4BD421E9D}" type="presOf" srcId="{DFCA2561-7072-1047-A195-4A5FFF4185F2}" destId="{813F9651-E4FB-4946-8076-227F1013A48E}" srcOrd="0" destOrd="0" presId="urn:microsoft.com/office/officeart/2005/8/layout/cycle4"/>
    <dgm:cxn modelId="{E19F9D54-A188-B846-8C41-E6CF634F9456}" type="presOf" srcId="{89E547C8-4006-E34F-A2E8-51FDDB15E60D}" destId="{8CB6F9DC-C5C6-2846-9F29-C14FD9D01EC9}" srcOrd="0" destOrd="0" presId="urn:microsoft.com/office/officeart/2005/8/layout/cycle4"/>
    <dgm:cxn modelId="{0E996F56-857E-49C3-A82C-95432681347D}" type="presOf" srcId="{45C8501D-8C1A-5F49-A9F8-8371DDC7C3AE}" destId="{659B8A4A-581F-F044-8873-3FCFFCDE9DB4}" srcOrd="0" destOrd="0" presId="urn:microsoft.com/office/officeart/2005/8/layout/cycle4"/>
    <dgm:cxn modelId="{16C5A07E-FCF6-4C8E-8984-4BAA8CD01C85}" type="presOf" srcId="{E1FAAEAD-6778-433E-BC1E-A763415F899A}" destId="{3948F0BA-6561-F446-A28C-E73F096A27B3}" srcOrd="1" destOrd="0" presId="urn:microsoft.com/office/officeart/2005/8/layout/cycle4"/>
    <dgm:cxn modelId="{1CF7B680-6239-4493-A3BF-53F7A2503EBE}" type="presOf" srcId="{1AAD994C-428D-B441-9AD1-F88E7F8BF10D}" destId="{03CD50CE-48DE-CB46-8F23-F5D653F3648C}" srcOrd="0" destOrd="0" presId="urn:microsoft.com/office/officeart/2005/8/layout/cycle4"/>
    <dgm:cxn modelId="{7564B895-9779-D941-87E8-2F0FB5472E1A}" srcId="{C4EC02E4-4141-B846-B829-DCD3CFA84322}" destId="{89E547C8-4006-E34F-A2E8-51FDDB15E60D}" srcOrd="0" destOrd="0" parTransId="{E3367C58-DDF7-8445-92EC-B136C5390723}" sibTransId="{55FCA4BA-42F4-FD4A-ADB8-E7CB526D9BBB}"/>
    <dgm:cxn modelId="{BD624B96-D5A9-F842-8FB4-803D616D5E14}" srcId="{C4EC02E4-4141-B846-B829-DCD3CFA84322}" destId="{1AAD994C-428D-B441-9AD1-F88E7F8BF10D}" srcOrd="2" destOrd="0" parTransId="{6982DB14-F09C-CB47-9809-58D10BAD48F1}" sibTransId="{CDA64D72-DCEE-E640-B8B6-3932F7E4A8D0}"/>
    <dgm:cxn modelId="{BD1487B2-0931-404C-A644-A6F9E43B8C98}" srcId="{1AAD994C-428D-B441-9AD1-F88E7F8BF10D}" destId="{45C8501D-8C1A-5F49-A9F8-8371DDC7C3AE}" srcOrd="0" destOrd="0" parTransId="{2EA4B3A4-01E0-9843-A6E7-5C852F6CCF38}" sibTransId="{B8351B1F-D28E-9644-8297-7D85D6F44A7C}"/>
    <dgm:cxn modelId="{321BCAC1-F931-4E4F-8F30-3D949F08242A}" srcId="{DFCA2561-7072-1047-A195-4A5FFF4185F2}" destId="{A9F93D83-6E28-D444-B548-0B288BF8B291}" srcOrd="0" destOrd="0" parTransId="{0A83B44A-B855-EC43-8677-3CA0714D05DB}" sibTransId="{D362C94C-7E93-3448-8343-9D69F1620DB6}"/>
    <dgm:cxn modelId="{115EFCC2-A4C6-460A-8D4E-9FA027FE305F}" type="presOf" srcId="{45C8501D-8C1A-5F49-A9F8-8371DDC7C3AE}" destId="{A35B1E8A-1270-7046-B00C-C47FFCC79F88}" srcOrd="1" destOrd="0" presId="urn:microsoft.com/office/officeart/2005/8/layout/cycle4"/>
    <dgm:cxn modelId="{0563F4C7-CA39-4793-8729-254CF43D9023}" type="presOf" srcId="{CF78B082-4223-6B42-A8CC-010628D389F6}" destId="{FAC0D481-9D1E-F04B-8F9B-7230A75C60A9}" srcOrd="1" destOrd="0" presId="urn:microsoft.com/office/officeart/2005/8/layout/cycle4"/>
    <dgm:cxn modelId="{5229D8D0-0833-43FC-9494-D7FBA206331B}" type="presOf" srcId="{29443EFE-7846-46B3-8218-4D60F9F9F6A4}" destId="{2CE779D8-B46B-8B4C-B070-26EB92FFBBBC}" srcOrd="0" destOrd="0" presId="urn:microsoft.com/office/officeart/2005/8/layout/cycle4"/>
    <dgm:cxn modelId="{4EA176D7-223D-493C-B424-3C8E97E0EF61}" type="presOf" srcId="{CF78B082-4223-6B42-A8CC-010628D389F6}" destId="{B968585D-59E3-8C43-AD31-06C0B65A7EF9}" srcOrd="0" destOrd="0" presId="urn:microsoft.com/office/officeart/2005/8/layout/cycle4"/>
    <dgm:cxn modelId="{EF350AE0-5E72-1C4B-831F-17292595EC12}" srcId="{C4EC02E4-4141-B846-B829-DCD3CFA84322}" destId="{DFCA2561-7072-1047-A195-4A5FFF4185F2}" srcOrd="3" destOrd="0" parTransId="{D9D5B2FB-7271-AB48-8EBD-270F87B0DFC9}" sibTransId="{980B2D84-432E-5643-AD5B-FBC2DD7C38EB}"/>
    <dgm:cxn modelId="{AA5F8BE8-14FE-5046-8A88-0F092DB51D9D}" srcId="{29443EFE-7846-46B3-8218-4D60F9F9F6A4}" destId="{CF78B082-4223-6B42-A8CC-010628D389F6}" srcOrd="0" destOrd="0" parTransId="{1560B1BD-6968-F14B-AF55-D9AF34E15F58}" sibTransId="{D627E428-641D-0341-A635-EB4C7B74DBFE}"/>
    <dgm:cxn modelId="{30C908EA-0450-46B4-851D-E24F7BB59C58}" type="presOf" srcId="{A9F93D83-6E28-D444-B548-0B288BF8B291}" destId="{600EE09D-DC08-44F3-ACB3-6D751FED6BE2}" srcOrd="1" destOrd="0" presId="urn:microsoft.com/office/officeart/2005/8/layout/cycle4"/>
    <dgm:cxn modelId="{421526CB-E183-B443-9FAD-AB8D7A63222E}" type="presParOf" srcId="{F43A702B-C159-7044-8E0F-AD2847D9129A}" destId="{35803027-660C-4B41-A85C-E81DFCC1AFFB}" srcOrd="0" destOrd="0" presId="urn:microsoft.com/office/officeart/2005/8/layout/cycle4"/>
    <dgm:cxn modelId="{B0633819-85D4-F94E-83D3-D39DA5EE4A0F}" type="presParOf" srcId="{35803027-660C-4B41-A85C-E81DFCC1AFFB}" destId="{23134127-F81B-9747-BA5B-6A522C89F875}" srcOrd="0" destOrd="0" presId="urn:microsoft.com/office/officeart/2005/8/layout/cycle4"/>
    <dgm:cxn modelId="{0294DEAE-4219-6848-BF7D-28439FE389F2}" type="presParOf" srcId="{23134127-F81B-9747-BA5B-6A522C89F875}" destId="{B2DDEB9C-65C1-0F41-974F-138E53C36A06}" srcOrd="0" destOrd="0" presId="urn:microsoft.com/office/officeart/2005/8/layout/cycle4"/>
    <dgm:cxn modelId="{485C698E-C7F9-AB4B-A294-AC8214B3136D}" type="presParOf" srcId="{23134127-F81B-9747-BA5B-6A522C89F875}" destId="{3948F0BA-6561-F446-A28C-E73F096A27B3}" srcOrd="1" destOrd="0" presId="urn:microsoft.com/office/officeart/2005/8/layout/cycle4"/>
    <dgm:cxn modelId="{3F125452-0CA5-6A4A-92C9-B31B6C24391F}" type="presParOf" srcId="{35803027-660C-4B41-A85C-E81DFCC1AFFB}" destId="{D23DDDD6-D379-4C49-8A90-3B6DB1E20513}" srcOrd="1" destOrd="0" presId="urn:microsoft.com/office/officeart/2005/8/layout/cycle4"/>
    <dgm:cxn modelId="{95D7142A-6ADD-ED46-9580-94882F34E907}" type="presParOf" srcId="{D23DDDD6-D379-4C49-8A90-3B6DB1E20513}" destId="{B968585D-59E3-8C43-AD31-06C0B65A7EF9}" srcOrd="0" destOrd="0" presId="urn:microsoft.com/office/officeart/2005/8/layout/cycle4"/>
    <dgm:cxn modelId="{F2D0370D-A161-614D-AAC0-8BD27C7F237D}" type="presParOf" srcId="{D23DDDD6-D379-4C49-8A90-3B6DB1E20513}" destId="{FAC0D481-9D1E-F04B-8F9B-7230A75C60A9}" srcOrd="1" destOrd="0" presId="urn:microsoft.com/office/officeart/2005/8/layout/cycle4"/>
    <dgm:cxn modelId="{94836931-9990-384D-BE18-BD386789D9E7}" type="presParOf" srcId="{35803027-660C-4B41-A85C-E81DFCC1AFFB}" destId="{0D07320C-BB39-2E4F-8808-2D2BE0B42F21}" srcOrd="2" destOrd="0" presId="urn:microsoft.com/office/officeart/2005/8/layout/cycle4"/>
    <dgm:cxn modelId="{3EACBCB7-05BC-444E-BA53-9B87DE9A9A99}" type="presParOf" srcId="{0D07320C-BB39-2E4F-8808-2D2BE0B42F21}" destId="{659B8A4A-581F-F044-8873-3FCFFCDE9DB4}" srcOrd="0" destOrd="0" presId="urn:microsoft.com/office/officeart/2005/8/layout/cycle4"/>
    <dgm:cxn modelId="{F73FD067-38A3-7440-99CA-55AD2E57AF14}" type="presParOf" srcId="{0D07320C-BB39-2E4F-8808-2D2BE0B42F21}" destId="{A35B1E8A-1270-7046-B00C-C47FFCC79F88}" srcOrd="1" destOrd="0" presId="urn:microsoft.com/office/officeart/2005/8/layout/cycle4"/>
    <dgm:cxn modelId="{F0111FB9-22E8-4888-A37C-E4146E96034B}" type="presParOf" srcId="{35803027-660C-4B41-A85C-E81DFCC1AFFB}" destId="{B7D18C8B-3184-4801-B17B-EA219FDF5F9C}" srcOrd="3" destOrd="0" presId="urn:microsoft.com/office/officeart/2005/8/layout/cycle4"/>
    <dgm:cxn modelId="{DE75F0FB-0D77-4FD9-BD30-EE551EDC2048}" type="presParOf" srcId="{B7D18C8B-3184-4801-B17B-EA219FDF5F9C}" destId="{1BB66657-6A7E-48E4-996F-BFCE2CC9D501}" srcOrd="0" destOrd="0" presId="urn:microsoft.com/office/officeart/2005/8/layout/cycle4"/>
    <dgm:cxn modelId="{087A2A48-0B23-4D4A-A7A0-8E37F1752597}" type="presParOf" srcId="{B7D18C8B-3184-4801-B17B-EA219FDF5F9C}" destId="{600EE09D-DC08-44F3-ACB3-6D751FED6BE2}" srcOrd="1" destOrd="0" presId="urn:microsoft.com/office/officeart/2005/8/layout/cycle4"/>
    <dgm:cxn modelId="{A5A0A87D-FF4C-2444-BF70-EDB5037E0425}" type="presParOf" srcId="{35803027-660C-4B41-A85C-E81DFCC1AFFB}" destId="{AC6D6A8A-EAC6-4441-A0A5-0FF0239CFE6F}" srcOrd="4" destOrd="0" presId="urn:microsoft.com/office/officeart/2005/8/layout/cycle4"/>
    <dgm:cxn modelId="{681813B0-B1FE-F048-B8EF-53BE13781613}" type="presParOf" srcId="{F43A702B-C159-7044-8E0F-AD2847D9129A}" destId="{127EB3CF-68EB-B14B-A95D-5D30AA75F0DE}" srcOrd="1" destOrd="0" presId="urn:microsoft.com/office/officeart/2005/8/layout/cycle4"/>
    <dgm:cxn modelId="{0F3A568F-AB7D-1646-80F5-E551DBC073BD}" type="presParOf" srcId="{127EB3CF-68EB-B14B-A95D-5D30AA75F0DE}" destId="{8CB6F9DC-C5C6-2846-9F29-C14FD9D01EC9}" srcOrd="0" destOrd="0" presId="urn:microsoft.com/office/officeart/2005/8/layout/cycle4"/>
    <dgm:cxn modelId="{DD211B50-AEA6-0F4B-9BC6-26DFE44E0AE5}" type="presParOf" srcId="{127EB3CF-68EB-B14B-A95D-5D30AA75F0DE}" destId="{2CE779D8-B46B-8B4C-B070-26EB92FFBBBC}" srcOrd="1" destOrd="0" presId="urn:microsoft.com/office/officeart/2005/8/layout/cycle4"/>
    <dgm:cxn modelId="{1CF07110-8A43-C740-BBD6-F7A85383CF06}" type="presParOf" srcId="{127EB3CF-68EB-B14B-A95D-5D30AA75F0DE}" destId="{03CD50CE-48DE-CB46-8F23-F5D653F3648C}" srcOrd="2" destOrd="0" presId="urn:microsoft.com/office/officeart/2005/8/layout/cycle4"/>
    <dgm:cxn modelId="{48196212-51F6-854C-8122-19945ECAEA57}" type="presParOf" srcId="{127EB3CF-68EB-B14B-A95D-5D30AA75F0DE}" destId="{813F9651-E4FB-4946-8076-227F1013A48E}" srcOrd="3" destOrd="0" presId="urn:microsoft.com/office/officeart/2005/8/layout/cycle4"/>
    <dgm:cxn modelId="{9A487A56-B216-4042-9453-E8BD20F13D78}" type="presParOf" srcId="{127EB3CF-68EB-B14B-A95D-5D30AA75F0DE}" destId="{2F3F55A1-E5D5-0D46-8B70-64D2F5B56A58}" srcOrd="4" destOrd="0" presId="urn:microsoft.com/office/officeart/2005/8/layout/cycle4"/>
    <dgm:cxn modelId="{A52D5E0A-710C-144E-BBCB-B93671933416}" type="presParOf" srcId="{F43A702B-C159-7044-8E0F-AD2847D9129A}" destId="{7CDFE183-F982-6941-8CDC-85A26A3FE9A9}" srcOrd="2" destOrd="0" presId="urn:microsoft.com/office/officeart/2005/8/layout/cycle4"/>
    <dgm:cxn modelId="{03A2713E-D10E-7C4B-98AA-A50EDEDBC10D}" type="presParOf" srcId="{F43A702B-C159-7044-8E0F-AD2847D9129A}" destId="{B313C208-D196-9E43-BD5C-6A70C6C38BF8}"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EC02E4-4141-B846-B829-DCD3CFA84322}"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9A9CB55A-9C5D-624C-9363-10F541F5B438}">
      <dgm:prSet phldrT="[Text]" custT="1"/>
      <dgm:spPr>
        <a:noFill/>
        <a:ln w="12700" cmpd="sng">
          <a:solidFill>
            <a:srgbClr val="9F55FB"/>
          </a:solidFill>
        </a:ln>
      </dgm:spPr>
      <dgm:t>
        <a:bodyPr/>
        <a:lstStyle/>
        <a:p>
          <a:r>
            <a:rPr lang="zh-CN" altLang="en-US" sz="1200" dirty="0">
              <a:latin typeface="Microsoft YaHei" charset="-122"/>
              <a:ea typeface="Microsoft YaHei" charset="-122"/>
              <a:cs typeface="Microsoft YaHei" charset="-122"/>
            </a:rPr>
            <a:t>技术评估</a:t>
          </a:r>
          <a:endParaRPr lang="en-US" sz="1200" dirty="0">
            <a:latin typeface="Microsoft YaHei" charset="-122"/>
            <a:ea typeface="Microsoft YaHei" charset="-122"/>
            <a:cs typeface="Microsoft YaHei" charset="-122"/>
          </a:endParaRPr>
        </a:p>
      </dgm:t>
    </dgm:pt>
    <dgm:pt modelId="{54F44150-476D-9245-B532-4CD28777B376}">
      <dgm:prSet phldrT="[Text]" custT="1"/>
      <dgm:spPr>
        <a:solidFill>
          <a:srgbClr val="9F55FB"/>
        </a:solidFill>
        <a:ln w="28575" cmpd="sng">
          <a:solidFill>
            <a:srgbClr val="24215F"/>
          </a:solidFill>
        </a:ln>
      </dgm:spPr>
      <dgm:t>
        <a:bodyPr/>
        <a:lstStyle/>
        <a:p>
          <a:r>
            <a:rPr lang="zh-CN" altLang="en-US" sz="1400" dirty="0">
              <a:latin typeface="Microsoft YaHei" charset="-122"/>
              <a:ea typeface="Microsoft YaHei" charset="-122"/>
              <a:cs typeface="Microsoft YaHei" charset="-122"/>
            </a:rPr>
            <a:t>指定开发负责人</a:t>
          </a:r>
          <a:endParaRPr lang="en-US" sz="1400" dirty="0">
            <a:latin typeface="Microsoft YaHei" charset="-122"/>
            <a:ea typeface="Microsoft YaHei" charset="-122"/>
            <a:cs typeface="Microsoft YaHei" charset="-122"/>
          </a:endParaRPr>
        </a:p>
      </dgm:t>
    </dgm:pt>
    <dgm:pt modelId="{4D9A3598-1790-C445-BD4B-6E2F903CA849}" type="sibTrans" cxnId="{1B3D2DAC-3BAF-C047-B939-CCBA570732D8}">
      <dgm:prSet/>
      <dgm:spPr/>
      <dgm:t>
        <a:bodyPr/>
        <a:lstStyle/>
        <a:p>
          <a:endParaRPr lang="en-US"/>
        </a:p>
      </dgm:t>
    </dgm:pt>
    <dgm:pt modelId="{B458468F-1410-2E4E-BB22-F7ADD8BA03F1}" type="parTrans" cxnId="{1B3D2DAC-3BAF-C047-B939-CCBA570732D8}">
      <dgm:prSet/>
      <dgm:spPr/>
      <dgm:t>
        <a:bodyPr/>
        <a:lstStyle/>
        <a:p>
          <a:endParaRPr lang="en-US"/>
        </a:p>
      </dgm:t>
    </dgm:pt>
    <dgm:pt modelId="{1EA547A2-7F28-9940-90EA-F6D8ED9FDF5A}" type="sibTrans" cxnId="{53D9BBEB-7CCF-EC4E-9818-4B96AE3378EA}">
      <dgm:prSet/>
      <dgm:spPr/>
      <dgm:t>
        <a:bodyPr/>
        <a:lstStyle/>
        <a:p>
          <a:endParaRPr lang="en-US"/>
        </a:p>
      </dgm:t>
    </dgm:pt>
    <dgm:pt modelId="{6C4D44D4-2461-7648-86C9-07F5507B27ED}" type="parTrans" cxnId="{53D9BBEB-7CCF-EC4E-9818-4B96AE3378EA}">
      <dgm:prSet/>
      <dgm:spPr/>
      <dgm:t>
        <a:bodyPr/>
        <a:lstStyle/>
        <a:p>
          <a:endParaRPr lang="en-US"/>
        </a:p>
      </dgm:t>
    </dgm:pt>
    <dgm:pt modelId="{A9F93D83-6E28-D444-B548-0B288BF8B291}">
      <dgm:prSet phldrT="[Text]" custT="1"/>
      <dgm:spPr>
        <a:noFill/>
        <a:ln w="12700" cmpd="sng">
          <a:solidFill>
            <a:srgbClr val="24BEBC"/>
          </a:solidFill>
        </a:ln>
      </dgm:spPr>
      <dgm:t>
        <a:bodyPr/>
        <a:lstStyle/>
        <a:p>
          <a:r>
            <a:rPr lang="zh-CN" altLang="en-US" sz="1200" dirty="0">
              <a:solidFill>
                <a:schemeClr val="bg1"/>
              </a:solidFill>
              <a:latin typeface="Microsoft YaHei" charset="-122"/>
              <a:ea typeface="Microsoft YaHei" charset="-122"/>
              <a:cs typeface="Microsoft YaHei" charset="-122"/>
            </a:rPr>
            <a:t>绝对负责</a:t>
          </a:r>
          <a:endParaRPr lang="en-US" sz="1200" dirty="0">
            <a:solidFill>
              <a:schemeClr val="bg1"/>
            </a:solidFill>
            <a:latin typeface="Microsoft YaHei" charset="-122"/>
            <a:ea typeface="Microsoft YaHei" charset="-122"/>
            <a:cs typeface="Microsoft YaHei" charset="-122"/>
          </a:endParaRPr>
        </a:p>
      </dgm:t>
    </dgm:pt>
    <dgm:pt modelId="{DFCA2561-7072-1047-A195-4A5FFF4185F2}">
      <dgm:prSet phldrT="[Text]" custT="1"/>
      <dgm:spPr>
        <a:solidFill>
          <a:srgbClr val="24BEBC"/>
        </a:solidFill>
        <a:ln w="28575" cmpd="sng">
          <a:solidFill>
            <a:srgbClr val="24215F"/>
          </a:solidFill>
        </a:ln>
      </dgm:spPr>
      <dgm:t>
        <a:bodyPr/>
        <a:lstStyle/>
        <a:p>
          <a:r>
            <a:rPr lang="zh-CN" altLang="en-US" sz="1400" dirty="0">
              <a:latin typeface="Microsoft YaHei" charset="-122"/>
              <a:ea typeface="Microsoft YaHei" charset="-122"/>
              <a:cs typeface="Microsoft YaHei" charset="-122"/>
            </a:rPr>
            <a:t>指定项目经理</a:t>
          </a:r>
          <a:endParaRPr lang="en-US" sz="1400" dirty="0">
            <a:latin typeface="Microsoft YaHei" charset="-122"/>
            <a:ea typeface="Microsoft YaHei" charset="-122"/>
            <a:cs typeface="Microsoft YaHei" charset="-122"/>
          </a:endParaRPr>
        </a:p>
      </dgm:t>
    </dgm:pt>
    <dgm:pt modelId="{980B2D84-432E-5643-AD5B-FBC2DD7C38EB}" type="sibTrans" cxnId="{EF350AE0-5E72-1C4B-831F-17292595EC12}">
      <dgm:prSet/>
      <dgm:spPr/>
      <dgm:t>
        <a:bodyPr/>
        <a:lstStyle/>
        <a:p>
          <a:endParaRPr lang="en-US"/>
        </a:p>
      </dgm:t>
    </dgm:pt>
    <dgm:pt modelId="{D9D5B2FB-7271-AB48-8EBD-270F87B0DFC9}" type="parTrans" cxnId="{EF350AE0-5E72-1C4B-831F-17292595EC12}">
      <dgm:prSet/>
      <dgm:spPr/>
      <dgm:t>
        <a:bodyPr/>
        <a:lstStyle/>
        <a:p>
          <a:endParaRPr lang="en-US"/>
        </a:p>
      </dgm:t>
    </dgm:pt>
    <dgm:pt modelId="{D362C94C-7E93-3448-8343-9D69F1620DB6}" type="sibTrans" cxnId="{321BCAC1-F931-4E4F-8F30-3D949F08242A}">
      <dgm:prSet/>
      <dgm:spPr/>
      <dgm:t>
        <a:bodyPr/>
        <a:lstStyle/>
        <a:p>
          <a:endParaRPr lang="en-US"/>
        </a:p>
      </dgm:t>
    </dgm:pt>
    <dgm:pt modelId="{0A83B44A-B855-EC43-8677-3CA0714D05DB}" type="parTrans" cxnId="{321BCAC1-F931-4E4F-8F30-3D949F08242A}">
      <dgm:prSet/>
      <dgm:spPr/>
      <dgm:t>
        <a:bodyPr/>
        <a:lstStyle/>
        <a:p>
          <a:endParaRPr lang="en-US"/>
        </a:p>
      </dgm:t>
    </dgm:pt>
    <dgm:pt modelId="{45C8501D-8C1A-5F49-A9F8-8371DDC7C3AE}">
      <dgm:prSet phldrT="[Text]" custT="1"/>
      <dgm:spPr>
        <a:noFill/>
        <a:ln w="12700" cmpd="sng">
          <a:solidFill>
            <a:srgbClr val="25C1FB"/>
          </a:solidFill>
        </a:ln>
      </dgm:spPr>
      <dgm:t>
        <a:bodyPr/>
        <a:lstStyle/>
        <a:p>
          <a:r>
            <a:rPr lang="zh-CN" altLang="en-US" sz="1200" dirty="0">
              <a:latin typeface="Microsoft YaHei" charset="-122"/>
              <a:ea typeface="Microsoft YaHei" charset="-122"/>
              <a:cs typeface="Microsoft YaHei" charset="-122"/>
            </a:rPr>
            <a:t>确认人天</a:t>
          </a:r>
          <a:endParaRPr lang="en-US" sz="1200" dirty="0">
            <a:latin typeface="Microsoft YaHei" charset="-122"/>
            <a:ea typeface="Microsoft YaHei" charset="-122"/>
            <a:cs typeface="Microsoft YaHei" charset="-122"/>
          </a:endParaRPr>
        </a:p>
      </dgm:t>
    </dgm:pt>
    <dgm:pt modelId="{1AAD994C-428D-B441-9AD1-F88E7F8BF10D}">
      <dgm:prSet phldrT="[Text]" custT="1"/>
      <dgm:spPr>
        <a:solidFill>
          <a:srgbClr val="25C1FB"/>
        </a:solidFill>
        <a:ln w="28575" cmpd="sng">
          <a:solidFill>
            <a:srgbClr val="24215F"/>
          </a:solidFill>
        </a:ln>
      </dgm:spPr>
      <dgm:t>
        <a:bodyPr/>
        <a:lstStyle/>
        <a:p>
          <a:r>
            <a:rPr lang="zh-CN" altLang="en-US" sz="1400" dirty="0">
              <a:latin typeface="Microsoft YaHei" charset="-122"/>
              <a:ea typeface="Microsoft YaHei" charset="-122"/>
              <a:cs typeface="Microsoft YaHei" charset="-122"/>
            </a:rPr>
            <a:t>商务评估</a:t>
          </a:r>
          <a:endParaRPr lang="en-US" sz="1400" dirty="0">
            <a:latin typeface="Microsoft YaHei" charset="-122"/>
            <a:ea typeface="Microsoft YaHei" charset="-122"/>
            <a:cs typeface="Microsoft YaHei" charset="-122"/>
          </a:endParaRPr>
        </a:p>
      </dgm:t>
    </dgm:pt>
    <dgm:pt modelId="{CDA64D72-DCEE-E640-B8B6-3932F7E4A8D0}" type="sibTrans" cxnId="{BD624B96-D5A9-F842-8FB4-803D616D5E14}">
      <dgm:prSet/>
      <dgm:spPr/>
      <dgm:t>
        <a:bodyPr/>
        <a:lstStyle/>
        <a:p>
          <a:endParaRPr lang="en-US"/>
        </a:p>
      </dgm:t>
    </dgm:pt>
    <dgm:pt modelId="{6982DB14-F09C-CB47-9809-58D10BAD48F1}" type="parTrans" cxnId="{BD624B96-D5A9-F842-8FB4-803D616D5E14}">
      <dgm:prSet/>
      <dgm:spPr/>
      <dgm:t>
        <a:bodyPr/>
        <a:lstStyle/>
        <a:p>
          <a:endParaRPr lang="en-US"/>
        </a:p>
      </dgm:t>
    </dgm:pt>
    <dgm:pt modelId="{B8351B1F-D28E-9644-8297-7D85D6F44A7C}" type="sibTrans" cxnId="{BD1487B2-0931-404C-A644-A6F9E43B8C98}">
      <dgm:prSet/>
      <dgm:spPr/>
      <dgm:t>
        <a:bodyPr/>
        <a:lstStyle/>
        <a:p>
          <a:endParaRPr lang="en-US"/>
        </a:p>
      </dgm:t>
    </dgm:pt>
    <dgm:pt modelId="{2EA4B3A4-01E0-9843-A6E7-5C852F6CCF38}" type="parTrans" cxnId="{BD1487B2-0931-404C-A644-A6F9E43B8C98}">
      <dgm:prSet/>
      <dgm:spPr/>
      <dgm:t>
        <a:bodyPr/>
        <a:lstStyle/>
        <a:p>
          <a:endParaRPr lang="en-US"/>
        </a:p>
      </dgm:t>
    </dgm:pt>
    <dgm:pt modelId="{CF78B082-4223-6B42-A8CC-010628D389F6}">
      <dgm:prSet phldrT="[Text]" custT="1"/>
      <dgm:spPr>
        <a:noFill/>
        <a:ln w="12700" cmpd="sng">
          <a:solidFill>
            <a:srgbClr val="1771EA"/>
          </a:solidFill>
        </a:ln>
      </dgm:spPr>
      <dgm:t>
        <a:bodyPr/>
        <a:lstStyle/>
        <a:p>
          <a:r>
            <a:rPr lang="zh-CN" altLang="en-US" sz="1200" dirty="0">
              <a:solidFill>
                <a:schemeClr val="bg1"/>
              </a:solidFill>
              <a:latin typeface="Microsoft YaHei" charset="-122"/>
              <a:ea typeface="Microsoft YaHei" charset="-122"/>
              <a:cs typeface="Microsoft YaHei" charset="-122"/>
            </a:rPr>
            <a:t>确定方案</a:t>
          </a:r>
          <a:endParaRPr lang="en-US" sz="1200" dirty="0">
            <a:solidFill>
              <a:schemeClr val="bg1"/>
            </a:solidFill>
            <a:latin typeface="Microsoft YaHei" charset="-122"/>
            <a:ea typeface="Microsoft YaHei" charset="-122"/>
            <a:cs typeface="Microsoft YaHei" charset="-122"/>
          </a:endParaRPr>
        </a:p>
      </dgm:t>
    </dgm:pt>
    <dgm:pt modelId="{89E547C8-4006-E34F-A2E8-51FDDB15E60D}">
      <dgm:prSet phldrT="[Text]" custT="1"/>
      <dgm:spPr>
        <a:solidFill>
          <a:srgbClr val="1771EA"/>
        </a:solidFill>
        <a:ln w="28575" cmpd="sng">
          <a:solidFill>
            <a:srgbClr val="24215F"/>
          </a:solidFill>
        </a:ln>
      </dgm:spPr>
      <dgm:t>
        <a:bodyPr/>
        <a:lstStyle/>
        <a:p>
          <a:r>
            <a:rPr lang="zh-CN" altLang="en-US" sz="1400" dirty="0">
              <a:latin typeface="Microsoft YaHei" charset="-122"/>
              <a:ea typeface="Microsoft YaHei" charset="-122"/>
              <a:cs typeface="Microsoft YaHei" charset="-122"/>
            </a:rPr>
            <a:t>方案售前</a:t>
          </a:r>
          <a:endParaRPr lang="en-US" sz="1400" dirty="0">
            <a:latin typeface="Microsoft YaHei" charset="-122"/>
            <a:ea typeface="Microsoft YaHei" charset="-122"/>
            <a:cs typeface="Microsoft YaHei" charset="-122"/>
          </a:endParaRPr>
        </a:p>
      </dgm:t>
    </dgm:pt>
    <dgm:pt modelId="{55FCA4BA-42F4-FD4A-ADB8-E7CB526D9BBB}" type="sibTrans" cxnId="{7564B895-9779-D941-87E8-2F0FB5472E1A}">
      <dgm:prSet/>
      <dgm:spPr/>
      <dgm:t>
        <a:bodyPr/>
        <a:lstStyle/>
        <a:p>
          <a:endParaRPr lang="en-US"/>
        </a:p>
      </dgm:t>
    </dgm:pt>
    <dgm:pt modelId="{E3367C58-DDF7-8445-92EC-B136C5390723}" type="parTrans" cxnId="{7564B895-9779-D941-87E8-2F0FB5472E1A}">
      <dgm:prSet/>
      <dgm:spPr/>
      <dgm:t>
        <a:bodyPr/>
        <a:lstStyle/>
        <a:p>
          <a:endParaRPr lang="en-US"/>
        </a:p>
      </dgm:t>
    </dgm:pt>
    <dgm:pt modelId="{D627E428-641D-0341-A635-EB4C7B74DBFE}" type="sibTrans" cxnId="{AA5F8BE8-14FE-5046-8A88-0F092DB51D9D}">
      <dgm:prSet/>
      <dgm:spPr/>
      <dgm:t>
        <a:bodyPr/>
        <a:lstStyle/>
        <a:p>
          <a:endParaRPr lang="en-US"/>
        </a:p>
      </dgm:t>
    </dgm:pt>
    <dgm:pt modelId="{1560B1BD-6968-F14B-AF55-D9AF34E15F58}" type="parTrans" cxnId="{AA5F8BE8-14FE-5046-8A88-0F092DB51D9D}">
      <dgm:prSet/>
      <dgm:spPr/>
      <dgm:t>
        <a:bodyPr/>
        <a:lstStyle/>
        <a:p>
          <a:endParaRPr lang="en-US"/>
        </a:p>
      </dgm:t>
    </dgm:pt>
    <dgm:pt modelId="{C800B5C3-A097-4B41-B758-91E5B599C21F}">
      <dgm:prSet phldrT="[Text]" custT="1"/>
      <dgm:spPr>
        <a:noFill/>
        <a:ln w="12700" cmpd="sng">
          <a:solidFill>
            <a:srgbClr val="1771EA"/>
          </a:solidFill>
        </a:ln>
      </dgm:spPr>
      <dgm:t>
        <a:bodyPr/>
        <a:lstStyle/>
        <a:p>
          <a:r>
            <a:rPr lang="zh-CN" altLang="en-US" sz="1200" dirty="0">
              <a:solidFill>
                <a:schemeClr val="bg1"/>
              </a:solidFill>
              <a:latin typeface="Microsoft YaHei" charset="-122"/>
              <a:ea typeface="Microsoft YaHei" charset="-122"/>
              <a:cs typeface="Microsoft YaHei" charset="-122"/>
            </a:rPr>
            <a:t>确认范围</a:t>
          </a:r>
          <a:endParaRPr lang="en-US" sz="1200" dirty="0">
            <a:solidFill>
              <a:schemeClr val="bg1"/>
            </a:solidFill>
            <a:latin typeface="Microsoft YaHei" charset="-122"/>
            <a:ea typeface="Microsoft YaHei" charset="-122"/>
            <a:cs typeface="Microsoft YaHei" charset="-122"/>
          </a:endParaRPr>
        </a:p>
      </dgm:t>
    </dgm:pt>
    <dgm:pt modelId="{EE4E4E30-0CF2-4DF0-92E3-2853816F216D}" type="parTrans" cxnId="{CC7800D2-BBAB-4C7E-9503-8455E76DAA91}">
      <dgm:prSet/>
      <dgm:spPr/>
      <dgm:t>
        <a:bodyPr/>
        <a:lstStyle/>
        <a:p>
          <a:endParaRPr lang="zh-CN" altLang="en-US"/>
        </a:p>
      </dgm:t>
    </dgm:pt>
    <dgm:pt modelId="{26042ADE-0A67-43C4-AFD3-6D255A01E849}" type="sibTrans" cxnId="{CC7800D2-BBAB-4C7E-9503-8455E76DAA91}">
      <dgm:prSet/>
      <dgm:spPr/>
      <dgm:t>
        <a:bodyPr/>
        <a:lstStyle/>
        <a:p>
          <a:endParaRPr lang="zh-CN" altLang="en-US"/>
        </a:p>
      </dgm:t>
    </dgm:pt>
    <dgm:pt modelId="{29660237-5CFA-4598-8E21-5FB65E7D2DAB}">
      <dgm:prSet phldrT="[Text]" custT="1"/>
      <dgm:spPr>
        <a:noFill/>
        <a:ln w="12700" cmpd="sng">
          <a:solidFill>
            <a:srgbClr val="25C1FB"/>
          </a:solidFill>
        </a:ln>
      </dgm:spPr>
      <dgm:t>
        <a:bodyPr/>
        <a:lstStyle/>
        <a:p>
          <a:r>
            <a:rPr lang="zh-CN" altLang="en-US" sz="1200" dirty="0">
              <a:latin typeface="Microsoft YaHei" charset="-122"/>
              <a:ea typeface="Microsoft YaHei" charset="-122"/>
              <a:cs typeface="Microsoft YaHei" charset="-122"/>
            </a:rPr>
            <a:t>确认费用</a:t>
          </a:r>
          <a:endParaRPr lang="en-US" sz="1200" dirty="0">
            <a:latin typeface="Microsoft YaHei" charset="-122"/>
            <a:ea typeface="Microsoft YaHei" charset="-122"/>
            <a:cs typeface="Microsoft YaHei" charset="-122"/>
          </a:endParaRPr>
        </a:p>
      </dgm:t>
    </dgm:pt>
    <dgm:pt modelId="{EC44466F-38B7-4B92-A532-ABA418E573AB}" type="parTrans" cxnId="{C56E721E-4D6D-4F2C-B814-DFA52931B4F5}">
      <dgm:prSet/>
      <dgm:spPr/>
      <dgm:t>
        <a:bodyPr/>
        <a:lstStyle/>
        <a:p>
          <a:endParaRPr lang="zh-CN" altLang="en-US"/>
        </a:p>
      </dgm:t>
    </dgm:pt>
    <dgm:pt modelId="{F338734B-0661-43CA-BAB5-BDAEE2C48086}" type="sibTrans" cxnId="{C56E721E-4D6D-4F2C-B814-DFA52931B4F5}">
      <dgm:prSet/>
      <dgm:spPr/>
      <dgm:t>
        <a:bodyPr/>
        <a:lstStyle/>
        <a:p>
          <a:endParaRPr lang="zh-CN" altLang="en-US"/>
        </a:p>
      </dgm:t>
    </dgm:pt>
    <dgm:pt modelId="{75FDEC8F-ED71-401B-A968-EB8E4D66821C}">
      <dgm:prSet phldrT="[Text]" custT="1"/>
      <dgm:spPr>
        <a:noFill/>
        <a:ln w="12700" cmpd="sng">
          <a:solidFill>
            <a:srgbClr val="24BEBC"/>
          </a:solidFill>
        </a:ln>
      </dgm:spPr>
      <dgm:t>
        <a:bodyPr/>
        <a:lstStyle/>
        <a:p>
          <a:r>
            <a:rPr lang="zh-CN" altLang="en-US" sz="1200" dirty="0">
              <a:solidFill>
                <a:schemeClr val="bg1"/>
              </a:solidFill>
              <a:latin typeface="Microsoft YaHei" charset="-122"/>
              <a:ea typeface="Microsoft YaHei" charset="-122"/>
              <a:cs typeface="Microsoft YaHei" charset="-122"/>
            </a:rPr>
            <a:t>调动资源</a:t>
          </a:r>
          <a:endParaRPr lang="en-US" sz="1200" dirty="0">
            <a:solidFill>
              <a:schemeClr val="bg1"/>
            </a:solidFill>
            <a:latin typeface="Microsoft YaHei" charset="-122"/>
            <a:ea typeface="Microsoft YaHei" charset="-122"/>
            <a:cs typeface="Microsoft YaHei" charset="-122"/>
          </a:endParaRPr>
        </a:p>
      </dgm:t>
    </dgm:pt>
    <dgm:pt modelId="{D224C645-75D7-4B96-89F5-7BB849D79896}" type="parTrans" cxnId="{9B3236A4-ABA5-45C6-B3FB-BC149372DA6F}">
      <dgm:prSet/>
      <dgm:spPr/>
      <dgm:t>
        <a:bodyPr/>
        <a:lstStyle/>
        <a:p>
          <a:endParaRPr lang="zh-CN" altLang="en-US"/>
        </a:p>
      </dgm:t>
    </dgm:pt>
    <dgm:pt modelId="{B85CB751-8B7D-48D5-B6CA-1C36656691FC}" type="sibTrans" cxnId="{9B3236A4-ABA5-45C6-B3FB-BC149372DA6F}">
      <dgm:prSet/>
      <dgm:spPr/>
      <dgm:t>
        <a:bodyPr/>
        <a:lstStyle/>
        <a:p>
          <a:endParaRPr lang="zh-CN" altLang="en-US"/>
        </a:p>
      </dgm:t>
    </dgm:pt>
    <dgm:pt modelId="{3FB6E09A-8007-4C91-9C5C-6CA6260CE86E}">
      <dgm:prSet phldrT="[Text]" custT="1"/>
      <dgm:spPr>
        <a:noFill/>
        <a:ln w="12700" cmpd="sng">
          <a:solidFill>
            <a:srgbClr val="9F55FB"/>
          </a:solidFill>
        </a:ln>
      </dgm:spPr>
      <dgm:t>
        <a:bodyPr/>
        <a:lstStyle/>
        <a:p>
          <a:r>
            <a:rPr lang="zh-CN" altLang="en-US" sz="1200" dirty="0">
              <a:latin typeface="Microsoft YaHei" charset="-122"/>
              <a:ea typeface="Microsoft YaHei" charset="-122"/>
              <a:cs typeface="Microsoft YaHei" charset="-122"/>
            </a:rPr>
            <a:t>执行开发</a:t>
          </a:r>
          <a:endParaRPr lang="en-US" sz="1200" dirty="0">
            <a:latin typeface="Microsoft YaHei" charset="-122"/>
            <a:ea typeface="Microsoft YaHei" charset="-122"/>
            <a:cs typeface="Microsoft YaHei" charset="-122"/>
          </a:endParaRPr>
        </a:p>
      </dgm:t>
    </dgm:pt>
    <dgm:pt modelId="{04B6C4DA-E95A-4682-AAD2-53D5C0142021}" type="parTrans" cxnId="{A2174C18-D8F7-4920-99AF-F423E51C151B}">
      <dgm:prSet/>
      <dgm:spPr/>
      <dgm:t>
        <a:bodyPr/>
        <a:lstStyle/>
        <a:p>
          <a:endParaRPr lang="zh-CN" altLang="en-US"/>
        </a:p>
      </dgm:t>
    </dgm:pt>
    <dgm:pt modelId="{D0DC426B-389E-4DBF-AD66-04B67D337FD5}" type="sibTrans" cxnId="{A2174C18-D8F7-4920-99AF-F423E51C151B}">
      <dgm:prSet/>
      <dgm:spPr/>
      <dgm:t>
        <a:bodyPr/>
        <a:lstStyle/>
        <a:p>
          <a:endParaRPr lang="zh-CN" altLang="en-US"/>
        </a:p>
      </dgm:t>
    </dgm:pt>
    <dgm:pt modelId="{F43A702B-C159-7044-8E0F-AD2847D9129A}" type="pres">
      <dgm:prSet presAssocID="{C4EC02E4-4141-B846-B829-DCD3CFA84322}" presName="cycleMatrixDiagram" presStyleCnt="0">
        <dgm:presLayoutVars>
          <dgm:chMax val="1"/>
          <dgm:dir/>
          <dgm:animLvl val="lvl"/>
          <dgm:resizeHandles val="exact"/>
        </dgm:presLayoutVars>
      </dgm:prSet>
      <dgm:spPr/>
    </dgm:pt>
    <dgm:pt modelId="{35803027-660C-4B41-A85C-E81DFCC1AFFB}" type="pres">
      <dgm:prSet presAssocID="{C4EC02E4-4141-B846-B829-DCD3CFA84322}" presName="children" presStyleCnt="0"/>
      <dgm:spPr/>
    </dgm:pt>
    <dgm:pt modelId="{23134127-F81B-9747-BA5B-6A522C89F875}" type="pres">
      <dgm:prSet presAssocID="{C4EC02E4-4141-B846-B829-DCD3CFA84322}" presName="child1group" presStyleCnt="0"/>
      <dgm:spPr/>
    </dgm:pt>
    <dgm:pt modelId="{B2DDEB9C-65C1-0F41-974F-138E53C36A06}" type="pres">
      <dgm:prSet presAssocID="{C4EC02E4-4141-B846-B829-DCD3CFA84322}" presName="child1" presStyleLbl="bgAcc1" presStyleIdx="0" presStyleCnt="4"/>
      <dgm:spPr/>
    </dgm:pt>
    <dgm:pt modelId="{3948F0BA-6561-F446-A28C-E73F096A27B3}" type="pres">
      <dgm:prSet presAssocID="{C4EC02E4-4141-B846-B829-DCD3CFA84322}" presName="child1Text" presStyleLbl="bgAcc1" presStyleIdx="0" presStyleCnt="4">
        <dgm:presLayoutVars>
          <dgm:bulletEnabled val="1"/>
        </dgm:presLayoutVars>
      </dgm:prSet>
      <dgm:spPr/>
    </dgm:pt>
    <dgm:pt modelId="{D23DDDD6-D379-4C49-8A90-3B6DB1E20513}" type="pres">
      <dgm:prSet presAssocID="{C4EC02E4-4141-B846-B829-DCD3CFA84322}" presName="child2group" presStyleCnt="0"/>
      <dgm:spPr/>
    </dgm:pt>
    <dgm:pt modelId="{B968585D-59E3-8C43-AD31-06C0B65A7EF9}" type="pres">
      <dgm:prSet presAssocID="{C4EC02E4-4141-B846-B829-DCD3CFA84322}" presName="child2" presStyleLbl="bgAcc1" presStyleIdx="1" presStyleCnt="4"/>
      <dgm:spPr/>
    </dgm:pt>
    <dgm:pt modelId="{FAC0D481-9D1E-F04B-8F9B-7230A75C60A9}" type="pres">
      <dgm:prSet presAssocID="{C4EC02E4-4141-B846-B829-DCD3CFA84322}" presName="child2Text" presStyleLbl="bgAcc1" presStyleIdx="1" presStyleCnt="4">
        <dgm:presLayoutVars>
          <dgm:bulletEnabled val="1"/>
        </dgm:presLayoutVars>
      </dgm:prSet>
      <dgm:spPr/>
    </dgm:pt>
    <dgm:pt modelId="{0D07320C-BB39-2E4F-8808-2D2BE0B42F21}" type="pres">
      <dgm:prSet presAssocID="{C4EC02E4-4141-B846-B829-DCD3CFA84322}" presName="child3group" presStyleCnt="0"/>
      <dgm:spPr/>
    </dgm:pt>
    <dgm:pt modelId="{659B8A4A-581F-F044-8873-3FCFFCDE9DB4}" type="pres">
      <dgm:prSet presAssocID="{C4EC02E4-4141-B846-B829-DCD3CFA84322}" presName="child3" presStyleLbl="bgAcc1" presStyleIdx="2" presStyleCnt="4"/>
      <dgm:spPr/>
    </dgm:pt>
    <dgm:pt modelId="{A35B1E8A-1270-7046-B00C-C47FFCC79F88}" type="pres">
      <dgm:prSet presAssocID="{C4EC02E4-4141-B846-B829-DCD3CFA84322}" presName="child3Text" presStyleLbl="bgAcc1" presStyleIdx="2" presStyleCnt="4">
        <dgm:presLayoutVars>
          <dgm:bulletEnabled val="1"/>
        </dgm:presLayoutVars>
      </dgm:prSet>
      <dgm:spPr/>
    </dgm:pt>
    <dgm:pt modelId="{E2F9AB48-F888-E64D-945A-AC9E2C358D08}" type="pres">
      <dgm:prSet presAssocID="{C4EC02E4-4141-B846-B829-DCD3CFA84322}" presName="child4group" presStyleCnt="0"/>
      <dgm:spPr/>
    </dgm:pt>
    <dgm:pt modelId="{28EA4A61-317E-E242-AF2F-5A480A746B2C}" type="pres">
      <dgm:prSet presAssocID="{C4EC02E4-4141-B846-B829-DCD3CFA84322}" presName="child4" presStyleLbl="bgAcc1" presStyleIdx="3" presStyleCnt="4"/>
      <dgm:spPr/>
    </dgm:pt>
    <dgm:pt modelId="{DCB1C97F-41C2-934A-A376-134B8F9FDD70}" type="pres">
      <dgm:prSet presAssocID="{C4EC02E4-4141-B846-B829-DCD3CFA84322}" presName="child4Text" presStyleLbl="bgAcc1" presStyleIdx="3" presStyleCnt="4">
        <dgm:presLayoutVars>
          <dgm:bulletEnabled val="1"/>
        </dgm:presLayoutVars>
      </dgm:prSet>
      <dgm:spPr/>
    </dgm:pt>
    <dgm:pt modelId="{AC6D6A8A-EAC6-4441-A0A5-0FF0239CFE6F}" type="pres">
      <dgm:prSet presAssocID="{C4EC02E4-4141-B846-B829-DCD3CFA84322}" presName="childPlaceholder" presStyleCnt="0"/>
      <dgm:spPr/>
    </dgm:pt>
    <dgm:pt modelId="{127EB3CF-68EB-B14B-A95D-5D30AA75F0DE}" type="pres">
      <dgm:prSet presAssocID="{C4EC02E4-4141-B846-B829-DCD3CFA84322}" presName="circle" presStyleCnt="0"/>
      <dgm:spPr/>
    </dgm:pt>
    <dgm:pt modelId="{8CB6F9DC-C5C6-2846-9F29-C14FD9D01EC9}" type="pres">
      <dgm:prSet presAssocID="{C4EC02E4-4141-B846-B829-DCD3CFA84322}" presName="quadrant1" presStyleLbl="node1" presStyleIdx="0" presStyleCnt="4">
        <dgm:presLayoutVars>
          <dgm:chMax val="1"/>
          <dgm:bulletEnabled val="1"/>
        </dgm:presLayoutVars>
      </dgm:prSet>
      <dgm:spPr/>
    </dgm:pt>
    <dgm:pt modelId="{2CE779D8-B46B-8B4C-B070-26EB92FFBBBC}" type="pres">
      <dgm:prSet presAssocID="{C4EC02E4-4141-B846-B829-DCD3CFA84322}" presName="quadrant2" presStyleLbl="node1" presStyleIdx="1" presStyleCnt="4">
        <dgm:presLayoutVars>
          <dgm:chMax val="1"/>
          <dgm:bulletEnabled val="1"/>
        </dgm:presLayoutVars>
      </dgm:prSet>
      <dgm:spPr/>
    </dgm:pt>
    <dgm:pt modelId="{03CD50CE-48DE-CB46-8F23-F5D653F3648C}" type="pres">
      <dgm:prSet presAssocID="{C4EC02E4-4141-B846-B829-DCD3CFA84322}" presName="quadrant3" presStyleLbl="node1" presStyleIdx="2" presStyleCnt="4">
        <dgm:presLayoutVars>
          <dgm:chMax val="1"/>
          <dgm:bulletEnabled val="1"/>
        </dgm:presLayoutVars>
      </dgm:prSet>
      <dgm:spPr/>
    </dgm:pt>
    <dgm:pt modelId="{813F9651-E4FB-4946-8076-227F1013A48E}" type="pres">
      <dgm:prSet presAssocID="{C4EC02E4-4141-B846-B829-DCD3CFA84322}" presName="quadrant4" presStyleLbl="node1" presStyleIdx="3" presStyleCnt="4">
        <dgm:presLayoutVars>
          <dgm:chMax val="1"/>
          <dgm:bulletEnabled val="1"/>
        </dgm:presLayoutVars>
      </dgm:prSet>
      <dgm:spPr/>
    </dgm:pt>
    <dgm:pt modelId="{2F3F55A1-E5D5-0D46-8B70-64D2F5B56A58}" type="pres">
      <dgm:prSet presAssocID="{C4EC02E4-4141-B846-B829-DCD3CFA84322}" presName="quadrantPlaceholder" presStyleCnt="0"/>
      <dgm:spPr/>
    </dgm:pt>
    <dgm:pt modelId="{7CDFE183-F982-6941-8CDC-85A26A3FE9A9}" type="pres">
      <dgm:prSet presAssocID="{C4EC02E4-4141-B846-B829-DCD3CFA84322}" presName="center1" presStyleLbl="fgShp" presStyleIdx="0" presStyleCnt="2"/>
      <dgm:spPr>
        <a:solidFill>
          <a:schemeClr val="bg1"/>
        </a:solidFill>
        <a:ln>
          <a:noFill/>
        </a:ln>
      </dgm:spPr>
    </dgm:pt>
    <dgm:pt modelId="{B313C208-D196-9E43-BD5C-6A70C6C38BF8}" type="pres">
      <dgm:prSet presAssocID="{C4EC02E4-4141-B846-B829-DCD3CFA84322}" presName="center2" presStyleLbl="fgShp" presStyleIdx="1" presStyleCnt="2"/>
      <dgm:spPr>
        <a:solidFill>
          <a:schemeClr val="bg1"/>
        </a:solidFill>
        <a:ln>
          <a:noFill/>
        </a:ln>
      </dgm:spPr>
    </dgm:pt>
  </dgm:ptLst>
  <dgm:cxnLst>
    <dgm:cxn modelId="{5A910701-60E4-8240-BA49-A74F7C330E74}" type="presOf" srcId="{C4EC02E4-4141-B846-B829-DCD3CFA84322}" destId="{F43A702B-C159-7044-8E0F-AD2847D9129A}" srcOrd="0" destOrd="0" presId="urn:microsoft.com/office/officeart/2005/8/layout/cycle4"/>
    <dgm:cxn modelId="{6B9D3E0C-B030-B04A-81FC-F86DFE69F4BC}" type="presOf" srcId="{DFCA2561-7072-1047-A195-4A5FFF4185F2}" destId="{03CD50CE-48DE-CB46-8F23-F5D653F3648C}" srcOrd="0" destOrd="0" presId="urn:microsoft.com/office/officeart/2005/8/layout/cycle4"/>
    <dgm:cxn modelId="{A1B0A30C-E66A-9A46-BC00-D71B7CDF9D1C}" type="presOf" srcId="{CF78B082-4223-6B42-A8CC-010628D389F6}" destId="{3948F0BA-6561-F446-A28C-E73F096A27B3}" srcOrd="1" destOrd="0" presId="urn:microsoft.com/office/officeart/2005/8/layout/cycle4"/>
    <dgm:cxn modelId="{25A8D510-41EA-4FAF-929F-051B86FF188E}" type="presOf" srcId="{29660237-5CFA-4598-8E21-5FB65E7D2DAB}" destId="{B968585D-59E3-8C43-AD31-06C0B65A7EF9}" srcOrd="0" destOrd="1" presId="urn:microsoft.com/office/officeart/2005/8/layout/cycle4"/>
    <dgm:cxn modelId="{A2174C18-D8F7-4920-99AF-F423E51C151B}" srcId="{54F44150-476D-9245-B532-4CD28777B376}" destId="{3FB6E09A-8007-4C91-9C5C-6CA6260CE86E}" srcOrd="1" destOrd="0" parTransId="{04B6C4DA-E95A-4682-AAD2-53D5C0142021}" sibTransId="{D0DC426B-389E-4DBF-AD66-04B67D337FD5}"/>
    <dgm:cxn modelId="{C56E721E-4D6D-4F2C-B814-DFA52931B4F5}" srcId="{1AAD994C-428D-B441-9AD1-F88E7F8BF10D}" destId="{29660237-5CFA-4598-8E21-5FB65E7D2DAB}" srcOrd="1" destOrd="0" parTransId="{EC44466F-38B7-4B92-A532-ABA418E573AB}" sibTransId="{F338734B-0661-43CA-BAB5-BDAEE2C48086}"/>
    <dgm:cxn modelId="{233CFD1E-0898-4DA4-B77D-166D37C27FB0}" type="presOf" srcId="{3FB6E09A-8007-4C91-9C5C-6CA6260CE86E}" destId="{28EA4A61-317E-E242-AF2F-5A480A746B2C}" srcOrd="0" destOrd="1" presId="urn:microsoft.com/office/officeart/2005/8/layout/cycle4"/>
    <dgm:cxn modelId="{7B1ECB21-7B4E-C34C-9BFB-76119E67B725}" type="presOf" srcId="{9A9CB55A-9C5D-624C-9363-10F541F5B438}" destId="{28EA4A61-317E-E242-AF2F-5A480A746B2C}" srcOrd="0" destOrd="0" presId="urn:microsoft.com/office/officeart/2005/8/layout/cycle4"/>
    <dgm:cxn modelId="{3CC4BC2E-45A6-1442-A619-612B5C67AE99}" type="presOf" srcId="{9A9CB55A-9C5D-624C-9363-10F541F5B438}" destId="{DCB1C97F-41C2-934A-A376-134B8F9FDD70}" srcOrd="1" destOrd="0" presId="urn:microsoft.com/office/officeart/2005/8/layout/cycle4"/>
    <dgm:cxn modelId="{65BB1132-D2B7-5E43-BA25-9CE37B242C25}" type="presOf" srcId="{45C8501D-8C1A-5F49-A9F8-8371DDC7C3AE}" destId="{B968585D-59E3-8C43-AD31-06C0B65A7EF9}" srcOrd="0" destOrd="0" presId="urn:microsoft.com/office/officeart/2005/8/layout/cycle4"/>
    <dgm:cxn modelId="{71746F5C-64E6-D340-83A3-4590BB990E1A}" type="presOf" srcId="{A9F93D83-6E28-D444-B548-0B288BF8B291}" destId="{A35B1E8A-1270-7046-B00C-C47FFCC79F88}" srcOrd="1" destOrd="0" presId="urn:microsoft.com/office/officeart/2005/8/layout/cycle4"/>
    <dgm:cxn modelId="{D8398562-6D72-4ECD-B072-22B982579C6C}" type="presOf" srcId="{29660237-5CFA-4598-8E21-5FB65E7D2DAB}" destId="{FAC0D481-9D1E-F04B-8F9B-7230A75C60A9}" srcOrd="1" destOrd="1" presId="urn:microsoft.com/office/officeart/2005/8/layout/cycle4"/>
    <dgm:cxn modelId="{DFDFC86F-C34E-4B4F-9026-BAA7412A4310}" type="presOf" srcId="{3FB6E09A-8007-4C91-9C5C-6CA6260CE86E}" destId="{DCB1C97F-41C2-934A-A376-134B8F9FDD70}" srcOrd="1" destOrd="1" presId="urn:microsoft.com/office/officeart/2005/8/layout/cycle4"/>
    <dgm:cxn modelId="{E19F9D54-A188-B846-8C41-E6CF634F9456}" type="presOf" srcId="{89E547C8-4006-E34F-A2E8-51FDDB15E60D}" destId="{8CB6F9DC-C5C6-2846-9F29-C14FD9D01EC9}" srcOrd="0" destOrd="0" presId="urn:microsoft.com/office/officeart/2005/8/layout/cycle4"/>
    <dgm:cxn modelId="{BB7A8A7D-4D59-774C-AFC5-3BDAC4B934A3}" type="presOf" srcId="{A9F93D83-6E28-D444-B548-0B288BF8B291}" destId="{659B8A4A-581F-F044-8873-3FCFFCDE9DB4}" srcOrd="0" destOrd="0" presId="urn:microsoft.com/office/officeart/2005/8/layout/cycle4"/>
    <dgm:cxn modelId="{F9E7B086-0681-4B82-A40C-404FDA3054D6}" type="presOf" srcId="{C800B5C3-A097-4B41-B758-91E5B599C21F}" destId="{B2DDEB9C-65C1-0F41-974F-138E53C36A06}" srcOrd="0" destOrd="1" presId="urn:microsoft.com/office/officeart/2005/8/layout/cycle4"/>
    <dgm:cxn modelId="{7564B895-9779-D941-87E8-2F0FB5472E1A}" srcId="{C4EC02E4-4141-B846-B829-DCD3CFA84322}" destId="{89E547C8-4006-E34F-A2E8-51FDDB15E60D}" srcOrd="0" destOrd="0" parTransId="{E3367C58-DDF7-8445-92EC-B136C5390723}" sibTransId="{55FCA4BA-42F4-FD4A-ADB8-E7CB526D9BBB}"/>
    <dgm:cxn modelId="{BD624B96-D5A9-F842-8FB4-803D616D5E14}" srcId="{C4EC02E4-4141-B846-B829-DCD3CFA84322}" destId="{1AAD994C-428D-B441-9AD1-F88E7F8BF10D}" srcOrd="1" destOrd="0" parTransId="{6982DB14-F09C-CB47-9809-58D10BAD48F1}" sibTransId="{CDA64D72-DCEE-E640-B8B6-3932F7E4A8D0}"/>
    <dgm:cxn modelId="{9B3236A4-ABA5-45C6-B3FB-BC149372DA6F}" srcId="{DFCA2561-7072-1047-A195-4A5FFF4185F2}" destId="{75FDEC8F-ED71-401B-A968-EB8E4D66821C}" srcOrd="1" destOrd="0" parTransId="{D224C645-75D7-4B96-89F5-7BB849D79896}" sibTransId="{B85CB751-8B7D-48D5-B6CA-1C36656691FC}"/>
    <dgm:cxn modelId="{1B3D2DAC-3BAF-C047-B939-CCBA570732D8}" srcId="{C4EC02E4-4141-B846-B829-DCD3CFA84322}" destId="{54F44150-476D-9245-B532-4CD28777B376}" srcOrd="3" destOrd="0" parTransId="{B458468F-1410-2E4E-BB22-F7ADD8BA03F1}" sibTransId="{4D9A3598-1790-C445-BD4B-6E2F903CA849}"/>
    <dgm:cxn modelId="{B49FD2AF-1709-064A-85E6-3DCEDC0DB638}" type="presOf" srcId="{45C8501D-8C1A-5F49-A9F8-8371DDC7C3AE}" destId="{FAC0D481-9D1E-F04B-8F9B-7230A75C60A9}" srcOrd="1" destOrd="0" presId="urn:microsoft.com/office/officeart/2005/8/layout/cycle4"/>
    <dgm:cxn modelId="{BD1487B2-0931-404C-A644-A6F9E43B8C98}" srcId="{1AAD994C-428D-B441-9AD1-F88E7F8BF10D}" destId="{45C8501D-8C1A-5F49-A9F8-8371DDC7C3AE}" srcOrd="0" destOrd="0" parTransId="{2EA4B3A4-01E0-9843-A6E7-5C852F6CCF38}" sibTransId="{B8351B1F-D28E-9644-8297-7D85D6F44A7C}"/>
    <dgm:cxn modelId="{B0C3C7B3-3748-F645-AB01-4061B7370AC0}" type="presOf" srcId="{54F44150-476D-9245-B532-4CD28777B376}" destId="{813F9651-E4FB-4946-8076-227F1013A48E}" srcOrd="0" destOrd="0" presId="urn:microsoft.com/office/officeart/2005/8/layout/cycle4"/>
    <dgm:cxn modelId="{974771B7-B8EE-4047-9166-A96830291F56}" type="presOf" srcId="{CF78B082-4223-6B42-A8CC-010628D389F6}" destId="{B2DDEB9C-65C1-0F41-974F-138E53C36A06}" srcOrd="0" destOrd="0" presId="urn:microsoft.com/office/officeart/2005/8/layout/cycle4"/>
    <dgm:cxn modelId="{4E4626BE-51A7-4298-B58E-2EA4E0486C07}" type="presOf" srcId="{75FDEC8F-ED71-401B-A968-EB8E4D66821C}" destId="{A35B1E8A-1270-7046-B00C-C47FFCC79F88}" srcOrd="1" destOrd="1" presId="urn:microsoft.com/office/officeart/2005/8/layout/cycle4"/>
    <dgm:cxn modelId="{321BCAC1-F931-4E4F-8F30-3D949F08242A}" srcId="{DFCA2561-7072-1047-A195-4A5FFF4185F2}" destId="{A9F93D83-6E28-D444-B548-0B288BF8B291}" srcOrd="0" destOrd="0" parTransId="{0A83B44A-B855-EC43-8677-3CA0714D05DB}" sibTransId="{D362C94C-7E93-3448-8343-9D69F1620DB6}"/>
    <dgm:cxn modelId="{7A95EFC1-1CAE-4777-8DAC-A3B19250CB0E}" type="presOf" srcId="{75FDEC8F-ED71-401B-A968-EB8E4D66821C}" destId="{659B8A4A-581F-F044-8873-3FCFFCDE9DB4}" srcOrd="0" destOrd="1" presId="urn:microsoft.com/office/officeart/2005/8/layout/cycle4"/>
    <dgm:cxn modelId="{CC7800D2-BBAB-4C7E-9503-8455E76DAA91}" srcId="{89E547C8-4006-E34F-A2E8-51FDDB15E60D}" destId="{C800B5C3-A097-4B41-B758-91E5B599C21F}" srcOrd="1" destOrd="0" parTransId="{EE4E4E30-0CF2-4DF0-92E3-2853816F216D}" sibTransId="{26042ADE-0A67-43C4-AFD3-6D255A01E849}"/>
    <dgm:cxn modelId="{EF350AE0-5E72-1C4B-831F-17292595EC12}" srcId="{C4EC02E4-4141-B846-B829-DCD3CFA84322}" destId="{DFCA2561-7072-1047-A195-4A5FFF4185F2}" srcOrd="2" destOrd="0" parTransId="{D9D5B2FB-7271-AB48-8EBD-270F87B0DFC9}" sibTransId="{980B2D84-432E-5643-AD5B-FBC2DD7C38EB}"/>
    <dgm:cxn modelId="{AA5F8BE8-14FE-5046-8A88-0F092DB51D9D}" srcId="{89E547C8-4006-E34F-A2E8-51FDDB15E60D}" destId="{CF78B082-4223-6B42-A8CC-010628D389F6}" srcOrd="0" destOrd="0" parTransId="{1560B1BD-6968-F14B-AF55-D9AF34E15F58}" sibTransId="{D627E428-641D-0341-A635-EB4C7B74DBFE}"/>
    <dgm:cxn modelId="{53D9BBEB-7CCF-EC4E-9818-4B96AE3378EA}" srcId="{54F44150-476D-9245-B532-4CD28777B376}" destId="{9A9CB55A-9C5D-624C-9363-10F541F5B438}" srcOrd="0" destOrd="0" parTransId="{6C4D44D4-2461-7648-86C9-07F5507B27ED}" sibTransId="{1EA547A2-7F28-9940-90EA-F6D8ED9FDF5A}"/>
    <dgm:cxn modelId="{65500DF1-E207-7B4D-BF66-AB13B8C514E8}" type="presOf" srcId="{1AAD994C-428D-B441-9AD1-F88E7F8BF10D}" destId="{2CE779D8-B46B-8B4C-B070-26EB92FFBBBC}" srcOrd="0" destOrd="0" presId="urn:microsoft.com/office/officeart/2005/8/layout/cycle4"/>
    <dgm:cxn modelId="{B81C7EFF-0EFA-4234-9B61-D6A6797C969B}" type="presOf" srcId="{C800B5C3-A097-4B41-B758-91E5B599C21F}" destId="{3948F0BA-6561-F446-A28C-E73F096A27B3}" srcOrd="1" destOrd="1" presId="urn:microsoft.com/office/officeart/2005/8/layout/cycle4"/>
    <dgm:cxn modelId="{421526CB-E183-B443-9FAD-AB8D7A63222E}" type="presParOf" srcId="{F43A702B-C159-7044-8E0F-AD2847D9129A}" destId="{35803027-660C-4B41-A85C-E81DFCC1AFFB}" srcOrd="0" destOrd="0" presId="urn:microsoft.com/office/officeart/2005/8/layout/cycle4"/>
    <dgm:cxn modelId="{B0633819-85D4-F94E-83D3-D39DA5EE4A0F}" type="presParOf" srcId="{35803027-660C-4B41-A85C-E81DFCC1AFFB}" destId="{23134127-F81B-9747-BA5B-6A522C89F875}" srcOrd="0" destOrd="0" presId="urn:microsoft.com/office/officeart/2005/8/layout/cycle4"/>
    <dgm:cxn modelId="{0294DEAE-4219-6848-BF7D-28439FE389F2}" type="presParOf" srcId="{23134127-F81B-9747-BA5B-6A522C89F875}" destId="{B2DDEB9C-65C1-0F41-974F-138E53C36A06}" srcOrd="0" destOrd="0" presId="urn:microsoft.com/office/officeart/2005/8/layout/cycle4"/>
    <dgm:cxn modelId="{485C698E-C7F9-AB4B-A294-AC8214B3136D}" type="presParOf" srcId="{23134127-F81B-9747-BA5B-6A522C89F875}" destId="{3948F0BA-6561-F446-A28C-E73F096A27B3}" srcOrd="1" destOrd="0" presId="urn:microsoft.com/office/officeart/2005/8/layout/cycle4"/>
    <dgm:cxn modelId="{3F125452-0CA5-6A4A-92C9-B31B6C24391F}" type="presParOf" srcId="{35803027-660C-4B41-A85C-E81DFCC1AFFB}" destId="{D23DDDD6-D379-4C49-8A90-3B6DB1E20513}" srcOrd="1" destOrd="0" presId="urn:microsoft.com/office/officeart/2005/8/layout/cycle4"/>
    <dgm:cxn modelId="{95D7142A-6ADD-ED46-9580-94882F34E907}" type="presParOf" srcId="{D23DDDD6-D379-4C49-8A90-3B6DB1E20513}" destId="{B968585D-59E3-8C43-AD31-06C0B65A7EF9}" srcOrd="0" destOrd="0" presId="urn:microsoft.com/office/officeart/2005/8/layout/cycle4"/>
    <dgm:cxn modelId="{F2D0370D-A161-614D-AAC0-8BD27C7F237D}" type="presParOf" srcId="{D23DDDD6-D379-4C49-8A90-3B6DB1E20513}" destId="{FAC0D481-9D1E-F04B-8F9B-7230A75C60A9}" srcOrd="1" destOrd="0" presId="urn:microsoft.com/office/officeart/2005/8/layout/cycle4"/>
    <dgm:cxn modelId="{94836931-9990-384D-BE18-BD386789D9E7}" type="presParOf" srcId="{35803027-660C-4B41-A85C-E81DFCC1AFFB}" destId="{0D07320C-BB39-2E4F-8808-2D2BE0B42F21}" srcOrd="2" destOrd="0" presId="urn:microsoft.com/office/officeart/2005/8/layout/cycle4"/>
    <dgm:cxn modelId="{3EACBCB7-05BC-444E-BA53-9B87DE9A9A99}" type="presParOf" srcId="{0D07320C-BB39-2E4F-8808-2D2BE0B42F21}" destId="{659B8A4A-581F-F044-8873-3FCFFCDE9DB4}" srcOrd="0" destOrd="0" presId="urn:microsoft.com/office/officeart/2005/8/layout/cycle4"/>
    <dgm:cxn modelId="{F73FD067-38A3-7440-99CA-55AD2E57AF14}" type="presParOf" srcId="{0D07320C-BB39-2E4F-8808-2D2BE0B42F21}" destId="{A35B1E8A-1270-7046-B00C-C47FFCC79F88}" srcOrd="1" destOrd="0" presId="urn:microsoft.com/office/officeart/2005/8/layout/cycle4"/>
    <dgm:cxn modelId="{F8AB3A77-C5D8-3F41-98D5-98F9B0E270AB}" type="presParOf" srcId="{35803027-660C-4B41-A85C-E81DFCC1AFFB}" destId="{E2F9AB48-F888-E64D-945A-AC9E2C358D08}" srcOrd="3" destOrd="0" presId="urn:microsoft.com/office/officeart/2005/8/layout/cycle4"/>
    <dgm:cxn modelId="{BFAD614A-6D73-DD45-83F1-DA6857931074}" type="presParOf" srcId="{E2F9AB48-F888-E64D-945A-AC9E2C358D08}" destId="{28EA4A61-317E-E242-AF2F-5A480A746B2C}" srcOrd="0" destOrd="0" presId="urn:microsoft.com/office/officeart/2005/8/layout/cycle4"/>
    <dgm:cxn modelId="{A4D29663-7D63-194F-86F3-2FC38C1A688E}" type="presParOf" srcId="{E2F9AB48-F888-E64D-945A-AC9E2C358D08}" destId="{DCB1C97F-41C2-934A-A376-134B8F9FDD70}" srcOrd="1" destOrd="0" presId="urn:microsoft.com/office/officeart/2005/8/layout/cycle4"/>
    <dgm:cxn modelId="{A5A0A87D-FF4C-2444-BF70-EDB5037E0425}" type="presParOf" srcId="{35803027-660C-4B41-A85C-E81DFCC1AFFB}" destId="{AC6D6A8A-EAC6-4441-A0A5-0FF0239CFE6F}" srcOrd="4" destOrd="0" presId="urn:microsoft.com/office/officeart/2005/8/layout/cycle4"/>
    <dgm:cxn modelId="{681813B0-B1FE-F048-B8EF-53BE13781613}" type="presParOf" srcId="{F43A702B-C159-7044-8E0F-AD2847D9129A}" destId="{127EB3CF-68EB-B14B-A95D-5D30AA75F0DE}" srcOrd="1" destOrd="0" presId="urn:microsoft.com/office/officeart/2005/8/layout/cycle4"/>
    <dgm:cxn modelId="{0F3A568F-AB7D-1646-80F5-E551DBC073BD}" type="presParOf" srcId="{127EB3CF-68EB-B14B-A95D-5D30AA75F0DE}" destId="{8CB6F9DC-C5C6-2846-9F29-C14FD9D01EC9}" srcOrd="0" destOrd="0" presId="urn:microsoft.com/office/officeart/2005/8/layout/cycle4"/>
    <dgm:cxn modelId="{DD211B50-AEA6-0F4B-9BC6-26DFE44E0AE5}" type="presParOf" srcId="{127EB3CF-68EB-B14B-A95D-5D30AA75F0DE}" destId="{2CE779D8-B46B-8B4C-B070-26EB92FFBBBC}" srcOrd="1" destOrd="0" presId="urn:microsoft.com/office/officeart/2005/8/layout/cycle4"/>
    <dgm:cxn modelId="{1CF07110-8A43-C740-BBD6-F7A85383CF06}" type="presParOf" srcId="{127EB3CF-68EB-B14B-A95D-5D30AA75F0DE}" destId="{03CD50CE-48DE-CB46-8F23-F5D653F3648C}" srcOrd="2" destOrd="0" presId="urn:microsoft.com/office/officeart/2005/8/layout/cycle4"/>
    <dgm:cxn modelId="{48196212-51F6-854C-8122-19945ECAEA57}" type="presParOf" srcId="{127EB3CF-68EB-B14B-A95D-5D30AA75F0DE}" destId="{813F9651-E4FB-4946-8076-227F1013A48E}" srcOrd="3" destOrd="0" presId="urn:microsoft.com/office/officeart/2005/8/layout/cycle4"/>
    <dgm:cxn modelId="{9A487A56-B216-4042-9453-E8BD20F13D78}" type="presParOf" srcId="{127EB3CF-68EB-B14B-A95D-5D30AA75F0DE}" destId="{2F3F55A1-E5D5-0D46-8B70-64D2F5B56A58}" srcOrd="4" destOrd="0" presId="urn:microsoft.com/office/officeart/2005/8/layout/cycle4"/>
    <dgm:cxn modelId="{A52D5E0A-710C-144E-BBCB-B93671933416}" type="presParOf" srcId="{F43A702B-C159-7044-8E0F-AD2847D9129A}" destId="{7CDFE183-F982-6941-8CDC-85A26A3FE9A9}" srcOrd="2" destOrd="0" presId="urn:microsoft.com/office/officeart/2005/8/layout/cycle4"/>
    <dgm:cxn modelId="{03A2713E-D10E-7C4B-98AA-A50EDEDBC10D}" type="presParOf" srcId="{F43A702B-C159-7044-8E0F-AD2847D9129A}" destId="{B313C208-D196-9E43-BD5C-6A70C6C38BF8}"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BAA3742-A021-4AC2-A6F7-E6A46F9A2892}" type="doc">
      <dgm:prSet loTypeId="urn:microsoft.com/office/officeart/2005/8/layout/process1" loCatId="process" qsTypeId="urn:microsoft.com/office/officeart/2005/8/quickstyle/simple1" qsCatId="simple" csTypeId="urn:microsoft.com/office/officeart/2005/8/colors/colorful3" csCatId="colorful" phldr="1"/>
      <dgm:spPr/>
      <dgm:t>
        <a:bodyPr/>
        <a:lstStyle/>
        <a:p>
          <a:endParaRPr lang="zh-CN" altLang="en-US"/>
        </a:p>
      </dgm:t>
    </dgm:pt>
    <dgm:pt modelId="{C802DF9E-1E69-4E00-92F8-11672881E385}">
      <dgm:prSet phldrT="[文本]" custT="1"/>
      <dgm:spPr/>
      <dgm:t>
        <a:bodyPr/>
        <a:lstStyle/>
        <a:p>
          <a:r>
            <a:rPr lang="zh-CN" altLang="en-US" sz="2400" b="0" i="0" dirty="0">
              <a:latin typeface="微软雅黑" panose="020B0503020204020204" pitchFamily="34" charset="-122"/>
              <a:ea typeface="微软雅黑" panose="020B0503020204020204" pitchFamily="34" charset="-122"/>
            </a:rPr>
            <a:t>档案移交</a:t>
          </a:r>
        </a:p>
      </dgm:t>
    </dgm:pt>
    <dgm:pt modelId="{BE7A73AF-613D-42FC-99B4-A3E73C692E8F}" type="parTrans" cxnId="{BE7E3798-D4D4-4D2B-AF60-79FE45AB85B0}">
      <dgm:prSet/>
      <dgm:spPr/>
      <dgm:t>
        <a:bodyPr/>
        <a:lstStyle/>
        <a:p>
          <a:endParaRPr lang="zh-CN" altLang="en-US" sz="1800" b="0" i="0">
            <a:solidFill>
              <a:schemeClr val="tx1"/>
            </a:solidFill>
            <a:latin typeface="微软雅黑" panose="020B0503020204020204" pitchFamily="34" charset="-122"/>
            <a:ea typeface="微软雅黑" panose="020B0503020204020204" pitchFamily="34" charset="-122"/>
          </a:endParaRPr>
        </a:p>
      </dgm:t>
    </dgm:pt>
    <dgm:pt modelId="{EB8C64E0-B052-46D2-8152-C1F34343B14C}" type="sibTrans" cxnId="{BE7E3798-D4D4-4D2B-AF60-79FE45AB85B0}">
      <dgm:prSet custT="1"/>
      <dgm:spPr/>
      <dgm:t>
        <a:bodyPr/>
        <a:lstStyle/>
        <a:p>
          <a:endParaRPr lang="zh-CN" altLang="en-US" sz="1800" b="0" i="0">
            <a:solidFill>
              <a:schemeClr val="tx1"/>
            </a:solidFill>
            <a:latin typeface="微软雅黑" panose="020B0503020204020204" pitchFamily="34" charset="-122"/>
            <a:ea typeface="微软雅黑" panose="020B0503020204020204" pitchFamily="34" charset="-122"/>
          </a:endParaRPr>
        </a:p>
      </dgm:t>
    </dgm:pt>
    <dgm:pt modelId="{B2342106-1309-4B2B-B2B7-304AD49052AC}">
      <dgm:prSet phldrT="[文本]" custT="1"/>
      <dgm:spPr/>
      <dgm:t>
        <a:bodyPr/>
        <a:lstStyle/>
        <a:p>
          <a:r>
            <a:rPr lang="zh-CN" altLang="en-US" sz="2400" b="0" i="0" dirty="0">
              <a:latin typeface="微软雅黑" panose="020B0503020204020204" pitchFamily="34" charset="-122"/>
              <a:ea typeface="微软雅黑" panose="020B0503020204020204" pitchFamily="34" charset="-122"/>
            </a:rPr>
            <a:t>档案接收</a:t>
          </a:r>
        </a:p>
      </dgm:t>
    </dgm:pt>
    <dgm:pt modelId="{9838F1AE-1506-4F28-9240-365D2C9D0FB1}" type="parTrans" cxnId="{14DCFE14-4009-4C1C-918A-25B9D39B32C2}">
      <dgm:prSet/>
      <dgm:spPr/>
      <dgm:t>
        <a:bodyPr/>
        <a:lstStyle/>
        <a:p>
          <a:endParaRPr lang="zh-CN" altLang="en-US" sz="1800" b="0" i="0">
            <a:solidFill>
              <a:schemeClr val="tx1"/>
            </a:solidFill>
            <a:latin typeface="微软雅黑" panose="020B0503020204020204" pitchFamily="34" charset="-122"/>
            <a:ea typeface="微软雅黑" panose="020B0503020204020204" pitchFamily="34" charset="-122"/>
          </a:endParaRPr>
        </a:p>
      </dgm:t>
    </dgm:pt>
    <dgm:pt modelId="{7EE0429B-C20C-4826-B61A-660B6526476B}" type="sibTrans" cxnId="{14DCFE14-4009-4C1C-918A-25B9D39B32C2}">
      <dgm:prSet custT="1"/>
      <dgm:spPr/>
      <dgm:t>
        <a:bodyPr spcFirstLastPara="0" vert="horz" wrap="square" lIns="0" tIns="0" rIns="0" bIns="0" numCol="1" spcCol="1270" anchor="ctr" anchorCtr="0"/>
        <a:lstStyle/>
        <a:p>
          <a:pPr marL="0" lvl="0" indent="0" algn="ctr" defTabSz="711200">
            <a:lnSpc>
              <a:spcPct val="90000"/>
            </a:lnSpc>
            <a:spcBef>
              <a:spcPct val="0"/>
            </a:spcBef>
            <a:spcAft>
              <a:spcPct val="35000"/>
            </a:spcAft>
            <a:buNone/>
          </a:pPr>
          <a:endParaRPr lang="zh-CN" altLang="en-US" sz="1800" b="0" i="0" kern="1200">
            <a:solidFill>
              <a:srgbClr val="000000"/>
            </a:solidFill>
            <a:latin typeface="微软雅黑" panose="020B0503020204020204" pitchFamily="34" charset="-122"/>
            <a:ea typeface="微软雅黑" panose="020B0503020204020204" pitchFamily="34" charset="-122"/>
            <a:cs typeface="+mn-cs"/>
          </a:endParaRPr>
        </a:p>
      </dgm:t>
    </dgm:pt>
    <dgm:pt modelId="{6E8D7ACB-983D-4DFF-8179-D44DA89DD266}">
      <dgm:prSet phldrT="[文本]" custT="1"/>
      <dgm:spPr/>
      <dgm:t>
        <a:bodyPr/>
        <a:lstStyle/>
        <a:p>
          <a:r>
            <a:rPr lang="zh-CN" altLang="en-US" sz="2400" b="0" i="0" dirty="0">
              <a:latin typeface="微软雅黑" panose="020B0503020204020204" pitchFamily="34" charset="-122"/>
              <a:ea typeface="微软雅黑" panose="020B0503020204020204" pitchFamily="34" charset="-122"/>
            </a:rPr>
            <a:t>档案扫描</a:t>
          </a:r>
          <a:endParaRPr lang="en-US" altLang="zh-CN" sz="2400" b="0" i="0" dirty="0">
            <a:latin typeface="微软雅黑" panose="020B0503020204020204" pitchFamily="34" charset="-122"/>
            <a:ea typeface="微软雅黑" panose="020B0503020204020204" pitchFamily="34" charset="-122"/>
          </a:endParaRPr>
        </a:p>
      </dgm:t>
    </dgm:pt>
    <dgm:pt modelId="{0D7FAE62-9901-4BDB-9243-49C3891097B1}" type="parTrans" cxnId="{F9091C51-4AE4-4A42-A357-23306A520EC4}">
      <dgm:prSet/>
      <dgm:spPr/>
      <dgm:t>
        <a:bodyPr/>
        <a:lstStyle/>
        <a:p>
          <a:endParaRPr lang="zh-CN" altLang="en-US" sz="1800" b="0" i="0">
            <a:solidFill>
              <a:schemeClr val="tx1"/>
            </a:solidFill>
            <a:latin typeface="微软雅黑" panose="020B0503020204020204" pitchFamily="34" charset="-122"/>
            <a:ea typeface="微软雅黑" panose="020B0503020204020204" pitchFamily="34" charset="-122"/>
          </a:endParaRPr>
        </a:p>
      </dgm:t>
    </dgm:pt>
    <dgm:pt modelId="{F891A329-030E-4027-9A92-966B6CFED0F6}" type="sibTrans" cxnId="{F9091C51-4AE4-4A42-A357-23306A520EC4}">
      <dgm:prSet custT="1"/>
      <dgm:spPr/>
      <dgm:t>
        <a:bodyPr spcFirstLastPara="0" vert="horz" wrap="square" lIns="0" tIns="0" rIns="0" bIns="0" numCol="1" spcCol="1270" anchor="ctr" anchorCtr="0"/>
        <a:lstStyle/>
        <a:p>
          <a:pPr marL="0" lvl="0" indent="0" algn="ctr" defTabSz="711200">
            <a:lnSpc>
              <a:spcPct val="90000"/>
            </a:lnSpc>
            <a:spcBef>
              <a:spcPct val="0"/>
            </a:spcBef>
            <a:spcAft>
              <a:spcPct val="35000"/>
            </a:spcAft>
            <a:buNone/>
          </a:pPr>
          <a:endParaRPr lang="zh-CN" altLang="en-US" sz="1800" b="0" i="0" kern="1200">
            <a:solidFill>
              <a:srgbClr val="000000"/>
            </a:solidFill>
            <a:latin typeface="微软雅黑" panose="020B0503020204020204" pitchFamily="34" charset="-122"/>
            <a:ea typeface="微软雅黑" panose="020B0503020204020204" pitchFamily="34" charset="-122"/>
            <a:cs typeface="+mn-cs"/>
          </a:endParaRPr>
        </a:p>
      </dgm:t>
    </dgm:pt>
    <dgm:pt modelId="{91BD89F9-7769-4C18-8A2A-2AB1AC002CEB}">
      <dgm:prSet phldrT="[文本]" custT="1"/>
      <dgm:spPr/>
      <dgm:t>
        <a:bodyPr/>
        <a:lstStyle/>
        <a:p>
          <a:r>
            <a:rPr lang="zh-CN" altLang="en-US" sz="2400" b="0" i="0" dirty="0">
              <a:latin typeface="微软雅黑" panose="020B0503020204020204" pitchFamily="34" charset="-122"/>
              <a:ea typeface="微软雅黑" panose="020B0503020204020204" pitchFamily="34" charset="-122"/>
            </a:rPr>
            <a:t>图像处理</a:t>
          </a:r>
        </a:p>
      </dgm:t>
    </dgm:pt>
    <dgm:pt modelId="{AAE90D97-4719-4CAA-8A9F-D5A501F38E2F}" type="parTrans" cxnId="{83F167EB-CF13-492F-8200-93284DE8D533}">
      <dgm:prSet/>
      <dgm:spPr/>
      <dgm:t>
        <a:bodyPr/>
        <a:lstStyle/>
        <a:p>
          <a:endParaRPr lang="zh-CN" altLang="en-US" sz="1800" b="0" i="0">
            <a:solidFill>
              <a:schemeClr val="tx1"/>
            </a:solidFill>
            <a:latin typeface="微软雅黑" panose="020B0503020204020204" pitchFamily="34" charset="-122"/>
            <a:ea typeface="微软雅黑" panose="020B0503020204020204" pitchFamily="34" charset="-122"/>
          </a:endParaRPr>
        </a:p>
      </dgm:t>
    </dgm:pt>
    <dgm:pt modelId="{BE65E8C5-2544-4215-92D4-F3998117503E}" type="sibTrans" cxnId="{83F167EB-CF13-492F-8200-93284DE8D533}">
      <dgm:prSet custT="1"/>
      <dgm:spPr/>
      <dgm:t>
        <a:bodyPr spcFirstLastPara="0" vert="horz" wrap="square" lIns="0" tIns="0" rIns="0" bIns="0" numCol="1" spcCol="1270" anchor="ctr" anchorCtr="0"/>
        <a:lstStyle/>
        <a:p>
          <a:pPr marL="0" lvl="0" indent="0" algn="ctr" defTabSz="711200">
            <a:lnSpc>
              <a:spcPct val="90000"/>
            </a:lnSpc>
            <a:spcBef>
              <a:spcPct val="0"/>
            </a:spcBef>
            <a:spcAft>
              <a:spcPct val="35000"/>
            </a:spcAft>
            <a:buNone/>
          </a:pPr>
          <a:endParaRPr lang="zh-CN" altLang="en-US" sz="1800" b="0" i="0" kern="1200">
            <a:solidFill>
              <a:srgbClr val="000000"/>
            </a:solidFill>
            <a:latin typeface="微软雅黑" panose="020B0503020204020204" pitchFamily="34" charset="-122"/>
            <a:ea typeface="微软雅黑" panose="020B0503020204020204" pitchFamily="34" charset="-122"/>
            <a:cs typeface="+mn-cs"/>
          </a:endParaRPr>
        </a:p>
      </dgm:t>
    </dgm:pt>
    <dgm:pt modelId="{A1A3EEDA-0006-4F37-8EF3-76EFB0BB48AB}">
      <dgm:prSet phldrT="[文本]" custT="1"/>
      <dgm:spPr/>
      <dgm:t>
        <a:bodyPr/>
        <a:lstStyle/>
        <a:p>
          <a:r>
            <a:rPr lang="zh-CN" altLang="en-US" sz="2400" b="0" i="0" dirty="0">
              <a:latin typeface="微软雅黑" panose="020B0503020204020204" pitchFamily="34" charset="-122"/>
              <a:ea typeface="微软雅黑" panose="020B0503020204020204" pitchFamily="34" charset="-122"/>
            </a:rPr>
            <a:t>档案分类</a:t>
          </a:r>
        </a:p>
      </dgm:t>
    </dgm:pt>
    <dgm:pt modelId="{5BC1FA2B-C40D-4506-B65D-7EA930718ADD}" type="parTrans" cxnId="{77FC6238-0847-4F36-BCF5-724673A075C6}">
      <dgm:prSet/>
      <dgm:spPr/>
      <dgm:t>
        <a:bodyPr/>
        <a:lstStyle/>
        <a:p>
          <a:endParaRPr lang="zh-CN" altLang="en-US" sz="1800" b="0" i="0">
            <a:solidFill>
              <a:schemeClr val="tx1"/>
            </a:solidFill>
            <a:latin typeface="微软雅黑" panose="020B0503020204020204" pitchFamily="34" charset="-122"/>
            <a:ea typeface="微软雅黑" panose="020B0503020204020204" pitchFamily="34" charset="-122"/>
          </a:endParaRPr>
        </a:p>
      </dgm:t>
    </dgm:pt>
    <dgm:pt modelId="{E1C1520E-364C-4988-A1D4-3C46B9923CD4}" type="sibTrans" cxnId="{77FC6238-0847-4F36-BCF5-724673A075C6}">
      <dgm:prSet custT="1"/>
      <dgm:spPr/>
      <dgm:t>
        <a:bodyPr spcFirstLastPara="0" vert="horz" wrap="square" lIns="0" tIns="0" rIns="0" bIns="0" numCol="1" spcCol="1270" anchor="ctr" anchorCtr="0"/>
        <a:lstStyle/>
        <a:p>
          <a:pPr marL="0" lvl="0" indent="0" algn="ctr" defTabSz="711200">
            <a:lnSpc>
              <a:spcPct val="90000"/>
            </a:lnSpc>
            <a:spcBef>
              <a:spcPct val="0"/>
            </a:spcBef>
            <a:spcAft>
              <a:spcPct val="35000"/>
            </a:spcAft>
            <a:buNone/>
          </a:pPr>
          <a:endParaRPr lang="zh-CN" altLang="en-US" sz="1800" b="0" i="0" kern="1200">
            <a:solidFill>
              <a:srgbClr val="000000"/>
            </a:solidFill>
            <a:latin typeface="微软雅黑" panose="020B0503020204020204" pitchFamily="34" charset="-122"/>
            <a:ea typeface="微软雅黑" panose="020B0503020204020204" pitchFamily="34" charset="-122"/>
            <a:cs typeface="+mn-cs"/>
          </a:endParaRPr>
        </a:p>
      </dgm:t>
    </dgm:pt>
    <dgm:pt modelId="{80015571-A4F1-4D91-A9AA-26A06271314C}">
      <dgm:prSet phldrT="[文本]" custT="1"/>
      <dgm:spPr/>
      <dgm:t>
        <a:bodyPr/>
        <a:lstStyle/>
        <a:p>
          <a:r>
            <a:rPr lang="zh-CN" altLang="en-US" sz="2400" b="0" i="0" dirty="0">
              <a:latin typeface="微软雅黑" panose="020B0503020204020204" pitchFamily="34" charset="-122"/>
              <a:ea typeface="微软雅黑" panose="020B0503020204020204" pitchFamily="34" charset="-122"/>
            </a:rPr>
            <a:t>档案索引</a:t>
          </a:r>
        </a:p>
      </dgm:t>
    </dgm:pt>
    <dgm:pt modelId="{9E63D59B-9B33-4F27-894B-9EC99A9767F9}" type="parTrans" cxnId="{7F2D4A34-5141-42BF-AACD-117B99F44525}">
      <dgm:prSet/>
      <dgm:spPr/>
      <dgm:t>
        <a:bodyPr/>
        <a:lstStyle/>
        <a:p>
          <a:endParaRPr lang="zh-CN" altLang="en-US" sz="1800" b="0" i="0">
            <a:solidFill>
              <a:schemeClr val="tx1"/>
            </a:solidFill>
            <a:latin typeface="微软雅黑" panose="020B0503020204020204" pitchFamily="34" charset="-122"/>
            <a:ea typeface="微软雅黑" panose="020B0503020204020204" pitchFamily="34" charset="-122"/>
          </a:endParaRPr>
        </a:p>
      </dgm:t>
    </dgm:pt>
    <dgm:pt modelId="{81B2A242-1B86-4571-86DC-CD5124315EC7}" type="sibTrans" cxnId="{7F2D4A34-5141-42BF-AACD-117B99F44525}">
      <dgm:prSet custT="1"/>
      <dgm:spPr/>
      <dgm:t>
        <a:bodyPr/>
        <a:lstStyle/>
        <a:p>
          <a:endParaRPr lang="zh-CN" altLang="en-US" sz="1800" b="0" i="0">
            <a:solidFill>
              <a:schemeClr val="tx1"/>
            </a:solidFill>
            <a:latin typeface="微软雅黑" panose="020B0503020204020204" pitchFamily="34" charset="-122"/>
            <a:ea typeface="微软雅黑" panose="020B0503020204020204" pitchFamily="34" charset="-122"/>
          </a:endParaRPr>
        </a:p>
      </dgm:t>
    </dgm:pt>
    <dgm:pt modelId="{58F6D28E-229F-4C20-9AFF-EBEA5DE8F09A}">
      <dgm:prSet phldrT="[文本]" custT="1"/>
      <dgm:spPr/>
      <dgm:t>
        <a:bodyPr/>
        <a:lstStyle/>
        <a:p>
          <a:r>
            <a:rPr lang="zh-CN" altLang="en-US" sz="2400" b="0" i="0" dirty="0">
              <a:latin typeface="微软雅黑" panose="020B0503020204020204" pitchFamily="34" charset="-122"/>
              <a:ea typeface="微软雅黑" panose="020B0503020204020204" pitchFamily="34" charset="-122"/>
            </a:rPr>
            <a:t>档案质检</a:t>
          </a:r>
        </a:p>
      </dgm:t>
    </dgm:pt>
    <dgm:pt modelId="{4FED6134-D47E-42BD-A1F5-C6C44E5B2F98}" type="parTrans" cxnId="{B79EC426-314D-4446-9466-3C262AC6DED9}">
      <dgm:prSet/>
      <dgm:spPr/>
      <dgm:t>
        <a:bodyPr/>
        <a:lstStyle/>
        <a:p>
          <a:endParaRPr lang="zh-CN" altLang="en-US" sz="1800" b="0" i="0">
            <a:solidFill>
              <a:schemeClr val="tx1"/>
            </a:solidFill>
            <a:latin typeface="微软雅黑" panose="020B0503020204020204" pitchFamily="34" charset="-122"/>
            <a:ea typeface="微软雅黑" panose="020B0503020204020204" pitchFamily="34" charset="-122"/>
          </a:endParaRPr>
        </a:p>
      </dgm:t>
    </dgm:pt>
    <dgm:pt modelId="{D5FA4350-432B-4AF8-9AEB-259CA17DAD5D}" type="sibTrans" cxnId="{B79EC426-314D-4446-9466-3C262AC6DED9}">
      <dgm:prSet custT="1"/>
      <dgm:spPr/>
      <dgm:t>
        <a:bodyPr spcFirstLastPara="0" vert="horz" wrap="square" lIns="0" tIns="0" rIns="0" bIns="0" numCol="1" spcCol="1270" anchor="ctr" anchorCtr="0"/>
        <a:lstStyle/>
        <a:p>
          <a:pPr marL="0" lvl="0" indent="0" algn="ctr" defTabSz="711200">
            <a:lnSpc>
              <a:spcPct val="90000"/>
            </a:lnSpc>
            <a:spcBef>
              <a:spcPct val="0"/>
            </a:spcBef>
            <a:spcAft>
              <a:spcPct val="35000"/>
            </a:spcAft>
            <a:buNone/>
          </a:pPr>
          <a:endParaRPr lang="zh-CN" altLang="en-US" sz="1800" b="0" i="0" kern="1200">
            <a:solidFill>
              <a:srgbClr val="000000"/>
            </a:solidFill>
            <a:latin typeface="微软雅黑" panose="020B0503020204020204" pitchFamily="34" charset="-122"/>
            <a:ea typeface="微软雅黑" panose="020B0503020204020204" pitchFamily="34" charset="-122"/>
            <a:cs typeface="+mn-cs"/>
          </a:endParaRPr>
        </a:p>
      </dgm:t>
    </dgm:pt>
    <dgm:pt modelId="{22B5729A-DB4E-409B-A250-5E08C9ED60D8}">
      <dgm:prSet phldrT="[文本]" custT="1"/>
      <dgm:spPr/>
      <dgm:t>
        <a:bodyPr/>
        <a:lstStyle/>
        <a:p>
          <a:r>
            <a:rPr lang="zh-CN" altLang="en-US" sz="2400" b="0" i="0">
              <a:latin typeface="微软雅黑" panose="020B0503020204020204" pitchFamily="34" charset="-122"/>
              <a:ea typeface="微软雅黑" panose="020B0503020204020204" pitchFamily="34" charset="-122"/>
            </a:rPr>
            <a:t>复核质检</a:t>
          </a:r>
          <a:endParaRPr lang="zh-CN" altLang="en-US" sz="2400" b="0" i="0" dirty="0">
            <a:latin typeface="微软雅黑" panose="020B0503020204020204" pitchFamily="34" charset="-122"/>
            <a:ea typeface="微软雅黑" panose="020B0503020204020204" pitchFamily="34" charset="-122"/>
          </a:endParaRPr>
        </a:p>
      </dgm:t>
    </dgm:pt>
    <dgm:pt modelId="{68E109B9-F52A-47BE-B914-508B75BC2DAF}" type="parTrans" cxnId="{7664DE19-AC0A-4BD6-8506-00FE7AE191D9}">
      <dgm:prSet/>
      <dgm:spPr/>
      <dgm:t>
        <a:bodyPr/>
        <a:lstStyle/>
        <a:p>
          <a:endParaRPr lang="zh-CN" altLang="en-US" sz="1800" b="0" i="0">
            <a:solidFill>
              <a:schemeClr val="tx1"/>
            </a:solidFill>
            <a:latin typeface="微软雅黑" panose="020B0503020204020204" pitchFamily="34" charset="-122"/>
            <a:ea typeface="微软雅黑" panose="020B0503020204020204" pitchFamily="34" charset="-122"/>
          </a:endParaRPr>
        </a:p>
      </dgm:t>
    </dgm:pt>
    <dgm:pt modelId="{2009C807-CB00-4D44-BAA5-51B707351067}" type="sibTrans" cxnId="{7664DE19-AC0A-4BD6-8506-00FE7AE191D9}">
      <dgm:prSet custT="1"/>
      <dgm:spPr/>
      <dgm:t>
        <a:bodyPr spcFirstLastPara="0" vert="horz" wrap="square" lIns="0" tIns="0" rIns="0" bIns="0" numCol="1" spcCol="1270" anchor="ctr" anchorCtr="0"/>
        <a:lstStyle/>
        <a:p>
          <a:pPr marL="0" lvl="0" indent="0" algn="ctr" defTabSz="711200">
            <a:lnSpc>
              <a:spcPct val="90000"/>
            </a:lnSpc>
            <a:spcBef>
              <a:spcPct val="0"/>
            </a:spcBef>
            <a:spcAft>
              <a:spcPct val="35000"/>
            </a:spcAft>
            <a:buNone/>
          </a:pPr>
          <a:endParaRPr lang="zh-CN" altLang="en-US" sz="1800" b="0" i="0" kern="1200">
            <a:solidFill>
              <a:srgbClr val="000000"/>
            </a:solidFill>
            <a:latin typeface="微软雅黑" panose="020B0503020204020204" pitchFamily="34" charset="-122"/>
            <a:ea typeface="微软雅黑" panose="020B0503020204020204" pitchFamily="34" charset="-122"/>
            <a:cs typeface="+mn-cs"/>
          </a:endParaRPr>
        </a:p>
      </dgm:t>
    </dgm:pt>
    <dgm:pt modelId="{D730F9DB-E182-4987-A4A3-7360C7B5A6F1}">
      <dgm:prSet phldrT="[文本]" custT="1"/>
      <dgm:spPr/>
      <dgm:t>
        <a:bodyPr/>
        <a:lstStyle/>
        <a:p>
          <a:r>
            <a:rPr lang="zh-CN" altLang="en-US" sz="2400" b="0" i="0" dirty="0">
              <a:latin typeface="微软雅黑" panose="020B0503020204020204" pitchFamily="34" charset="-122"/>
              <a:ea typeface="微软雅黑" panose="020B0503020204020204" pitchFamily="34" charset="-122"/>
            </a:rPr>
            <a:t>档案打包</a:t>
          </a:r>
        </a:p>
      </dgm:t>
    </dgm:pt>
    <dgm:pt modelId="{C3F319A0-84DE-493E-836B-9D601968CBE4}" type="parTrans" cxnId="{A634A9A0-DBF2-4969-9F9A-AF2646EC7CF5}">
      <dgm:prSet/>
      <dgm:spPr/>
      <dgm:t>
        <a:bodyPr/>
        <a:lstStyle/>
        <a:p>
          <a:endParaRPr lang="zh-CN" altLang="en-US" sz="1800" b="0" i="0">
            <a:solidFill>
              <a:schemeClr val="tx1"/>
            </a:solidFill>
            <a:latin typeface="微软雅黑" panose="020B0503020204020204" pitchFamily="34" charset="-122"/>
            <a:ea typeface="微软雅黑" panose="020B0503020204020204" pitchFamily="34" charset="-122"/>
          </a:endParaRPr>
        </a:p>
      </dgm:t>
    </dgm:pt>
    <dgm:pt modelId="{8CF9F7BA-A463-4846-BA02-D711E1E8E409}" type="sibTrans" cxnId="{A634A9A0-DBF2-4969-9F9A-AF2646EC7CF5}">
      <dgm:prSet custT="1"/>
      <dgm:spPr/>
      <dgm:t>
        <a:bodyPr spcFirstLastPara="0" vert="horz" wrap="square" lIns="0" tIns="0" rIns="0" bIns="0" numCol="1" spcCol="1270" anchor="ctr" anchorCtr="0"/>
        <a:lstStyle/>
        <a:p>
          <a:pPr marL="0" lvl="0" indent="0" algn="ctr" defTabSz="711200">
            <a:lnSpc>
              <a:spcPct val="90000"/>
            </a:lnSpc>
            <a:spcBef>
              <a:spcPct val="0"/>
            </a:spcBef>
            <a:spcAft>
              <a:spcPct val="35000"/>
            </a:spcAft>
            <a:buNone/>
          </a:pPr>
          <a:endParaRPr lang="zh-CN" altLang="en-US" sz="1800" b="0" i="0" kern="1200">
            <a:solidFill>
              <a:srgbClr val="000000"/>
            </a:solidFill>
            <a:latin typeface="微软雅黑" panose="020B0503020204020204" pitchFamily="34" charset="-122"/>
            <a:ea typeface="微软雅黑" panose="020B0503020204020204" pitchFamily="34" charset="-122"/>
            <a:cs typeface="+mn-cs"/>
          </a:endParaRPr>
        </a:p>
      </dgm:t>
    </dgm:pt>
    <dgm:pt modelId="{FB5537E2-5910-4979-90D5-B3FF3DDC9E09}">
      <dgm:prSet phldrT="[文本]" custT="1"/>
      <dgm:spPr/>
      <dgm:t>
        <a:bodyPr/>
        <a:lstStyle/>
        <a:p>
          <a:r>
            <a:rPr lang="zh-CN" altLang="en-US" sz="2400" b="0" i="0">
              <a:latin typeface="微软雅黑" panose="020B0503020204020204" pitchFamily="34" charset="-122"/>
              <a:ea typeface="微软雅黑" panose="020B0503020204020204" pitchFamily="34" charset="-122"/>
            </a:rPr>
            <a:t>自动归档</a:t>
          </a:r>
          <a:endParaRPr lang="zh-CN" altLang="en-US" sz="2400" b="0" i="0" dirty="0">
            <a:latin typeface="微软雅黑" panose="020B0503020204020204" pitchFamily="34" charset="-122"/>
            <a:ea typeface="微软雅黑" panose="020B0503020204020204" pitchFamily="34" charset="-122"/>
          </a:endParaRPr>
        </a:p>
      </dgm:t>
    </dgm:pt>
    <dgm:pt modelId="{6F0B1694-5227-448E-978E-D2D0D48595A4}" type="parTrans" cxnId="{7498E111-5474-4A3E-A718-F6693339DB30}">
      <dgm:prSet/>
      <dgm:spPr/>
      <dgm:t>
        <a:bodyPr/>
        <a:lstStyle/>
        <a:p>
          <a:endParaRPr lang="zh-CN" altLang="en-US" sz="1800" b="0" i="0">
            <a:solidFill>
              <a:schemeClr val="tx1"/>
            </a:solidFill>
            <a:latin typeface="微软雅黑" panose="020B0503020204020204" pitchFamily="34" charset="-122"/>
            <a:ea typeface="微软雅黑" panose="020B0503020204020204" pitchFamily="34" charset="-122"/>
          </a:endParaRPr>
        </a:p>
      </dgm:t>
    </dgm:pt>
    <dgm:pt modelId="{802AFFD0-87ED-44B3-B0F4-DB7ED326DF5C}" type="sibTrans" cxnId="{7498E111-5474-4A3E-A718-F6693339DB30}">
      <dgm:prSet custT="1"/>
      <dgm:spPr/>
      <dgm:t>
        <a:bodyPr spcFirstLastPara="0" vert="horz" wrap="square" lIns="0" tIns="0" rIns="0" bIns="0" numCol="1" spcCol="1270" anchor="ctr" anchorCtr="0"/>
        <a:lstStyle/>
        <a:p>
          <a:pPr marL="0" lvl="0" indent="0" algn="ctr" defTabSz="711200">
            <a:lnSpc>
              <a:spcPct val="90000"/>
            </a:lnSpc>
            <a:spcBef>
              <a:spcPct val="0"/>
            </a:spcBef>
            <a:spcAft>
              <a:spcPct val="35000"/>
            </a:spcAft>
            <a:buNone/>
          </a:pPr>
          <a:endParaRPr lang="zh-CN" altLang="en-US" sz="1800" b="0" i="0" kern="1200">
            <a:solidFill>
              <a:srgbClr val="000000"/>
            </a:solidFill>
            <a:latin typeface="微软雅黑" panose="020B0503020204020204" pitchFamily="34" charset="-122"/>
            <a:ea typeface="微软雅黑" panose="020B0503020204020204" pitchFamily="34" charset="-122"/>
            <a:cs typeface="+mn-cs"/>
          </a:endParaRPr>
        </a:p>
      </dgm:t>
    </dgm:pt>
    <dgm:pt modelId="{BA7B1FD4-AD12-4CDD-8279-1A2D796CC42B}">
      <dgm:prSet phldrT="[文本]" custT="1"/>
      <dgm:spPr/>
      <dgm:t>
        <a:bodyPr/>
        <a:lstStyle/>
        <a:p>
          <a:r>
            <a:rPr lang="zh-CN" altLang="en-US" sz="2400" b="0" i="0" dirty="0">
              <a:latin typeface="微软雅黑" panose="020B0503020204020204" pitchFamily="34" charset="-122"/>
              <a:ea typeface="微软雅黑" panose="020B0503020204020204" pitchFamily="34" charset="-122"/>
            </a:rPr>
            <a:t>档案入库</a:t>
          </a:r>
        </a:p>
      </dgm:t>
    </dgm:pt>
    <dgm:pt modelId="{88FCB3D3-8105-4D33-AAB3-05DB1C2857DD}" type="parTrans" cxnId="{17D42B53-4B23-4C34-93BC-07C040F3B442}">
      <dgm:prSet/>
      <dgm:spPr/>
      <dgm:t>
        <a:bodyPr/>
        <a:lstStyle/>
        <a:p>
          <a:endParaRPr lang="zh-CN" altLang="en-US" sz="1800" b="0" i="0">
            <a:solidFill>
              <a:schemeClr val="tx1"/>
            </a:solidFill>
            <a:latin typeface="微软雅黑" panose="020B0503020204020204" pitchFamily="34" charset="-122"/>
            <a:ea typeface="微软雅黑" panose="020B0503020204020204" pitchFamily="34" charset="-122"/>
          </a:endParaRPr>
        </a:p>
      </dgm:t>
    </dgm:pt>
    <dgm:pt modelId="{08A7F117-C71F-44AA-8866-DA4774DC046F}" type="sibTrans" cxnId="{17D42B53-4B23-4C34-93BC-07C040F3B442}">
      <dgm:prSet/>
      <dgm:spPr/>
      <dgm:t>
        <a:bodyPr/>
        <a:lstStyle/>
        <a:p>
          <a:endParaRPr lang="zh-CN" altLang="en-US" sz="1800" b="0" i="0">
            <a:solidFill>
              <a:schemeClr val="tx1"/>
            </a:solidFill>
            <a:latin typeface="微软雅黑" panose="020B0503020204020204" pitchFamily="34" charset="-122"/>
            <a:ea typeface="微软雅黑" panose="020B0503020204020204" pitchFamily="34" charset="-122"/>
          </a:endParaRPr>
        </a:p>
      </dgm:t>
    </dgm:pt>
    <dgm:pt modelId="{B55B4E4B-E49E-4047-A39F-9F5EE4AACF5D}" type="pres">
      <dgm:prSet presAssocID="{DBAA3742-A021-4AC2-A6F7-E6A46F9A2892}" presName="Name0" presStyleCnt="0">
        <dgm:presLayoutVars>
          <dgm:dir/>
          <dgm:resizeHandles val="exact"/>
        </dgm:presLayoutVars>
      </dgm:prSet>
      <dgm:spPr/>
    </dgm:pt>
    <dgm:pt modelId="{9414F2D1-B042-4C80-B9D2-B8F7C1F117D1}" type="pres">
      <dgm:prSet presAssocID="{C802DF9E-1E69-4E00-92F8-11672881E385}" presName="node" presStyleLbl="node1" presStyleIdx="0" presStyleCnt="11">
        <dgm:presLayoutVars>
          <dgm:bulletEnabled val="1"/>
        </dgm:presLayoutVars>
      </dgm:prSet>
      <dgm:spPr/>
    </dgm:pt>
    <dgm:pt modelId="{F90B4529-BD01-413D-AAEB-0981E34EDA30}" type="pres">
      <dgm:prSet presAssocID="{EB8C64E0-B052-46D2-8152-C1F34343B14C}" presName="sibTrans" presStyleLbl="sibTrans2D1" presStyleIdx="0" presStyleCnt="10"/>
      <dgm:spPr/>
    </dgm:pt>
    <dgm:pt modelId="{DB032393-8550-4BB3-BE5C-5B8556EE6F26}" type="pres">
      <dgm:prSet presAssocID="{EB8C64E0-B052-46D2-8152-C1F34343B14C}" presName="connectorText" presStyleLbl="sibTrans2D1" presStyleIdx="0" presStyleCnt="10"/>
      <dgm:spPr/>
    </dgm:pt>
    <dgm:pt modelId="{865E3EDC-DB6B-4B13-9ABE-BEB2A9057262}" type="pres">
      <dgm:prSet presAssocID="{B2342106-1309-4B2B-B2B7-304AD49052AC}" presName="node" presStyleLbl="node1" presStyleIdx="1" presStyleCnt="11">
        <dgm:presLayoutVars>
          <dgm:bulletEnabled val="1"/>
        </dgm:presLayoutVars>
      </dgm:prSet>
      <dgm:spPr/>
    </dgm:pt>
    <dgm:pt modelId="{391015A8-234E-4F21-B73F-A35B4678DE17}" type="pres">
      <dgm:prSet presAssocID="{7EE0429B-C20C-4826-B61A-660B6526476B}" presName="sibTrans" presStyleLbl="sibTrans2D1" presStyleIdx="1" presStyleCnt="10"/>
      <dgm:spPr>
        <a:xfrm>
          <a:off x="1294603" y="937082"/>
          <a:ext cx="109701" cy="128330"/>
        </a:xfrm>
        <a:prstGeom prst="rightArrow">
          <a:avLst>
            <a:gd name="adj1" fmla="val 60000"/>
            <a:gd name="adj2" fmla="val 50000"/>
          </a:avLst>
        </a:prstGeom>
      </dgm:spPr>
    </dgm:pt>
    <dgm:pt modelId="{E72EC509-8F1B-4552-B744-67E56C471D81}" type="pres">
      <dgm:prSet presAssocID="{7EE0429B-C20C-4826-B61A-660B6526476B}" presName="connectorText" presStyleLbl="sibTrans2D1" presStyleIdx="1" presStyleCnt="10"/>
      <dgm:spPr/>
    </dgm:pt>
    <dgm:pt modelId="{D6F10DC6-229F-4745-A4D0-6E95AED56A3F}" type="pres">
      <dgm:prSet presAssocID="{6E8D7ACB-983D-4DFF-8179-D44DA89DD266}" presName="node" presStyleLbl="node1" presStyleIdx="2" presStyleCnt="11">
        <dgm:presLayoutVars>
          <dgm:bulletEnabled val="1"/>
        </dgm:presLayoutVars>
      </dgm:prSet>
      <dgm:spPr/>
    </dgm:pt>
    <dgm:pt modelId="{8962D60B-A240-4883-A61C-AAC40FD7DE4C}" type="pres">
      <dgm:prSet presAssocID="{F891A329-030E-4027-9A92-966B6CFED0F6}" presName="sibTrans" presStyleLbl="sibTrans2D1" presStyleIdx="2" presStyleCnt="10"/>
      <dgm:spPr>
        <a:xfrm>
          <a:off x="2019050" y="937082"/>
          <a:ext cx="109701" cy="128330"/>
        </a:xfrm>
        <a:prstGeom prst="rightArrow">
          <a:avLst>
            <a:gd name="adj1" fmla="val 60000"/>
            <a:gd name="adj2" fmla="val 50000"/>
          </a:avLst>
        </a:prstGeom>
      </dgm:spPr>
    </dgm:pt>
    <dgm:pt modelId="{2B62224B-F4D4-4FCE-8F49-9A532BEDCE90}" type="pres">
      <dgm:prSet presAssocID="{F891A329-030E-4027-9A92-966B6CFED0F6}" presName="connectorText" presStyleLbl="sibTrans2D1" presStyleIdx="2" presStyleCnt="10"/>
      <dgm:spPr/>
    </dgm:pt>
    <dgm:pt modelId="{7314A135-E547-48D2-8B4B-1AA59FB214F2}" type="pres">
      <dgm:prSet presAssocID="{91BD89F9-7769-4C18-8A2A-2AB1AC002CEB}" presName="node" presStyleLbl="node1" presStyleIdx="3" presStyleCnt="11">
        <dgm:presLayoutVars>
          <dgm:bulletEnabled val="1"/>
        </dgm:presLayoutVars>
      </dgm:prSet>
      <dgm:spPr/>
    </dgm:pt>
    <dgm:pt modelId="{3539A3D1-1ABA-4F76-8541-F7176CC8C543}" type="pres">
      <dgm:prSet presAssocID="{BE65E8C5-2544-4215-92D4-F3998117503E}" presName="sibTrans" presStyleLbl="sibTrans2D1" presStyleIdx="3" presStyleCnt="10"/>
      <dgm:spPr>
        <a:xfrm>
          <a:off x="2743497" y="937082"/>
          <a:ext cx="109701" cy="128330"/>
        </a:xfrm>
        <a:prstGeom prst="rightArrow">
          <a:avLst>
            <a:gd name="adj1" fmla="val 60000"/>
            <a:gd name="adj2" fmla="val 50000"/>
          </a:avLst>
        </a:prstGeom>
      </dgm:spPr>
    </dgm:pt>
    <dgm:pt modelId="{491B6E6D-3703-43F1-8A01-E41DD20BCB3C}" type="pres">
      <dgm:prSet presAssocID="{BE65E8C5-2544-4215-92D4-F3998117503E}" presName="connectorText" presStyleLbl="sibTrans2D1" presStyleIdx="3" presStyleCnt="10"/>
      <dgm:spPr/>
    </dgm:pt>
    <dgm:pt modelId="{35056EDF-2DFA-4547-9647-DF5B604939C1}" type="pres">
      <dgm:prSet presAssocID="{A1A3EEDA-0006-4F37-8EF3-76EFB0BB48AB}" presName="node" presStyleLbl="node1" presStyleIdx="4" presStyleCnt="11">
        <dgm:presLayoutVars>
          <dgm:bulletEnabled val="1"/>
        </dgm:presLayoutVars>
      </dgm:prSet>
      <dgm:spPr/>
    </dgm:pt>
    <dgm:pt modelId="{6AAA8540-523E-4DB7-BCAF-46F8DDFE2832}" type="pres">
      <dgm:prSet presAssocID="{E1C1520E-364C-4988-A1D4-3C46B9923CD4}" presName="sibTrans" presStyleLbl="sibTrans2D1" presStyleIdx="4" presStyleCnt="10"/>
      <dgm:spPr>
        <a:xfrm>
          <a:off x="3467944" y="937082"/>
          <a:ext cx="109701" cy="128330"/>
        </a:xfrm>
        <a:prstGeom prst="rightArrow">
          <a:avLst>
            <a:gd name="adj1" fmla="val 60000"/>
            <a:gd name="adj2" fmla="val 50000"/>
          </a:avLst>
        </a:prstGeom>
      </dgm:spPr>
    </dgm:pt>
    <dgm:pt modelId="{BA3D8D5A-05A3-4013-BD38-770ACC375B1F}" type="pres">
      <dgm:prSet presAssocID="{E1C1520E-364C-4988-A1D4-3C46B9923CD4}" presName="connectorText" presStyleLbl="sibTrans2D1" presStyleIdx="4" presStyleCnt="10"/>
      <dgm:spPr/>
    </dgm:pt>
    <dgm:pt modelId="{FB2EE000-8C85-4040-85E7-B329C44F493B}" type="pres">
      <dgm:prSet presAssocID="{80015571-A4F1-4D91-A9AA-26A06271314C}" presName="node" presStyleLbl="node1" presStyleIdx="5" presStyleCnt="11">
        <dgm:presLayoutVars>
          <dgm:bulletEnabled val="1"/>
        </dgm:presLayoutVars>
      </dgm:prSet>
      <dgm:spPr/>
    </dgm:pt>
    <dgm:pt modelId="{F9802C57-B202-44A8-826C-F3F108AE72F1}" type="pres">
      <dgm:prSet presAssocID="{81B2A242-1B86-4571-86DC-CD5124315EC7}" presName="sibTrans" presStyleLbl="sibTrans2D1" presStyleIdx="5" presStyleCnt="10"/>
      <dgm:spPr/>
    </dgm:pt>
    <dgm:pt modelId="{C2C8975C-4CB5-44AD-AFFB-CD62EBCD4341}" type="pres">
      <dgm:prSet presAssocID="{81B2A242-1B86-4571-86DC-CD5124315EC7}" presName="connectorText" presStyleLbl="sibTrans2D1" presStyleIdx="5" presStyleCnt="10"/>
      <dgm:spPr/>
    </dgm:pt>
    <dgm:pt modelId="{4353717B-6ABE-4B3F-8B9B-5A8D029E191C}" type="pres">
      <dgm:prSet presAssocID="{58F6D28E-229F-4C20-9AFF-EBEA5DE8F09A}" presName="node" presStyleLbl="node1" presStyleIdx="6" presStyleCnt="11">
        <dgm:presLayoutVars>
          <dgm:bulletEnabled val="1"/>
        </dgm:presLayoutVars>
      </dgm:prSet>
      <dgm:spPr/>
    </dgm:pt>
    <dgm:pt modelId="{F5168ECC-457C-4FA6-92DF-D4C0EF3351EF}" type="pres">
      <dgm:prSet presAssocID="{D5FA4350-432B-4AF8-9AEB-259CA17DAD5D}" presName="sibTrans" presStyleLbl="sibTrans2D1" presStyleIdx="6" presStyleCnt="10"/>
      <dgm:spPr>
        <a:xfrm>
          <a:off x="4916838" y="937082"/>
          <a:ext cx="109701" cy="128330"/>
        </a:xfrm>
        <a:prstGeom prst="rightArrow">
          <a:avLst>
            <a:gd name="adj1" fmla="val 60000"/>
            <a:gd name="adj2" fmla="val 50000"/>
          </a:avLst>
        </a:prstGeom>
      </dgm:spPr>
    </dgm:pt>
    <dgm:pt modelId="{B22BECFD-CACC-41D9-A836-287416E91942}" type="pres">
      <dgm:prSet presAssocID="{D5FA4350-432B-4AF8-9AEB-259CA17DAD5D}" presName="connectorText" presStyleLbl="sibTrans2D1" presStyleIdx="6" presStyleCnt="10"/>
      <dgm:spPr/>
    </dgm:pt>
    <dgm:pt modelId="{DB1EC4A9-8D5F-4AEC-B6CE-3F60C7C96D87}" type="pres">
      <dgm:prSet presAssocID="{22B5729A-DB4E-409B-A250-5E08C9ED60D8}" presName="node" presStyleLbl="node1" presStyleIdx="7" presStyleCnt="11">
        <dgm:presLayoutVars>
          <dgm:bulletEnabled val="1"/>
        </dgm:presLayoutVars>
      </dgm:prSet>
      <dgm:spPr/>
    </dgm:pt>
    <dgm:pt modelId="{D7125471-5C75-4EF6-ACA6-23452DE74EE5}" type="pres">
      <dgm:prSet presAssocID="{2009C807-CB00-4D44-BAA5-51B707351067}" presName="sibTrans" presStyleLbl="sibTrans2D1" presStyleIdx="7" presStyleCnt="10"/>
      <dgm:spPr>
        <a:xfrm>
          <a:off x="5641286" y="937082"/>
          <a:ext cx="109701" cy="128330"/>
        </a:xfrm>
        <a:prstGeom prst="rightArrow">
          <a:avLst>
            <a:gd name="adj1" fmla="val 60000"/>
            <a:gd name="adj2" fmla="val 50000"/>
          </a:avLst>
        </a:prstGeom>
      </dgm:spPr>
    </dgm:pt>
    <dgm:pt modelId="{074D5D9B-0D79-4962-A88F-07DBDC986B29}" type="pres">
      <dgm:prSet presAssocID="{2009C807-CB00-4D44-BAA5-51B707351067}" presName="connectorText" presStyleLbl="sibTrans2D1" presStyleIdx="7" presStyleCnt="10"/>
      <dgm:spPr/>
    </dgm:pt>
    <dgm:pt modelId="{FD5D0113-9E72-4A4C-BD6A-8E1A61321A6A}" type="pres">
      <dgm:prSet presAssocID="{FB5537E2-5910-4979-90D5-B3FF3DDC9E09}" presName="node" presStyleLbl="node1" presStyleIdx="8" presStyleCnt="11">
        <dgm:presLayoutVars>
          <dgm:bulletEnabled val="1"/>
        </dgm:presLayoutVars>
      </dgm:prSet>
      <dgm:spPr/>
    </dgm:pt>
    <dgm:pt modelId="{B78FE400-5A89-41D9-92E2-66FB707D6546}" type="pres">
      <dgm:prSet presAssocID="{802AFFD0-87ED-44B3-B0F4-DB7ED326DF5C}" presName="sibTrans" presStyleLbl="sibTrans2D1" presStyleIdx="8" presStyleCnt="10"/>
      <dgm:spPr>
        <a:xfrm>
          <a:off x="6365733" y="937082"/>
          <a:ext cx="109701" cy="128330"/>
        </a:xfrm>
        <a:prstGeom prst="rightArrow">
          <a:avLst>
            <a:gd name="adj1" fmla="val 60000"/>
            <a:gd name="adj2" fmla="val 50000"/>
          </a:avLst>
        </a:prstGeom>
      </dgm:spPr>
    </dgm:pt>
    <dgm:pt modelId="{230C7D75-D700-49E5-9220-42C79510E3E9}" type="pres">
      <dgm:prSet presAssocID="{802AFFD0-87ED-44B3-B0F4-DB7ED326DF5C}" presName="connectorText" presStyleLbl="sibTrans2D1" presStyleIdx="8" presStyleCnt="10"/>
      <dgm:spPr/>
    </dgm:pt>
    <dgm:pt modelId="{CC0D2B4B-CDEE-46FE-BAF7-64715B043959}" type="pres">
      <dgm:prSet presAssocID="{D730F9DB-E182-4987-A4A3-7360C7B5A6F1}" presName="node" presStyleLbl="node1" presStyleIdx="9" presStyleCnt="11">
        <dgm:presLayoutVars>
          <dgm:bulletEnabled val="1"/>
        </dgm:presLayoutVars>
      </dgm:prSet>
      <dgm:spPr/>
    </dgm:pt>
    <dgm:pt modelId="{2D99B219-5423-4B7A-81C2-B8F625FE2579}" type="pres">
      <dgm:prSet presAssocID="{8CF9F7BA-A463-4846-BA02-D711E1E8E409}" presName="sibTrans" presStyleLbl="sibTrans2D1" presStyleIdx="9" presStyleCnt="10"/>
      <dgm:spPr>
        <a:xfrm>
          <a:off x="7090180" y="937082"/>
          <a:ext cx="109701" cy="128330"/>
        </a:xfrm>
        <a:prstGeom prst="rightArrow">
          <a:avLst>
            <a:gd name="adj1" fmla="val 60000"/>
            <a:gd name="adj2" fmla="val 50000"/>
          </a:avLst>
        </a:prstGeom>
      </dgm:spPr>
    </dgm:pt>
    <dgm:pt modelId="{CDECAF19-0EB5-464A-9FCD-467FEB575683}" type="pres">
      <dgm:prSet presAssocID="{8CF9F7BA-A463-4846-BA02-D711E1E8E409}" presName="connectorText" presStyleLbl="sibTrans2D1" presStyleIdx="9" presStyleCnt="10"/>
      <dgm:spPr/>
    </dgm:pt>
    <dgm:pt modelId="{72D971AE-820E-4A00-B3FA-59B130374E56}" type="pres">
      <dgm:prSet presAssocID="{BA7B1FD4-AD12-4CDD-8279-1A2D796CC42B}" presName="node" presStyleLbl="node1" presStyleIdx="10" presStyleCnt="11">
        <dgm:presLayoutVars>
          <dgm:bulletEnabled val="1"/>
        </dgm:presLayoutVars>
      </dgm:prSet>
      <dgm:spPr/>
    </dgm:pt>
  </dgm:ptLst>
  <dgm:cxnLst>
    <dgm:cxn modelId="{8898FB08-D86C-4048-AE4B-3C02014EE713}" type="presOf" srcId="{F891A329-030E-4027-9A92-966B6CFED0F6}" destId="{2B62224B-F4D4-4FCE-8F49-9A532BEDCE90}" srcOrd="1" destOrd="0" presId="urn:microsoft.com/office/officeart/2005/8/layout/process1"/>
    <dgm:cxn modelId="{B7253509-B34B-4F57-A51E-6A80388438FE}" type="presOf" srcId="{BE65E8C5-2544-4215-92D4-F3998117503E}" destId="{3539A3D1-1ABA-4F76-8541-F7176CC8C543}" srcOrd="0" destOrd="0" presId="urn:microsoft.com/office/officeart/2005/8/layout/process1"/>
    <dgm:cxn modelId="{378F830B-65A6-4644-A073-BCA98E949AD9}" type="presOf" srcId="{E1C1520E-364C-4988-A1D4-3C46B9923CD4}" destId="{BA3D8D5A-05A3-4013-BD38-770ACC375B1F}" srcOrd="1" destOrd="0" presId="urn:microsoft.com/office/officeart/2005/8/layout/process1"/>
    <dgm:cxn modelId="{7498E111-5474-4A3E-A718-F6693339DB30}" srcId="{DBAA3742-A021-4AC2-A6F7-E6A46F9A2892}" destId="{FB5537E2-5910-4979-90D5-B3FF3DDC9E09}" srcOrd="8" destOrd="0" parTransId="{6F0B1694-5227-448E-978E-D2D0D48595A4}" sibTransId="{802AFFD0-87ED-44B3-B0F4-DB7ED326DF5C}"/>
    <dgm:cxn modelId="{14DCFE14-4009-4C1C-918A-25B9D39B32C2}" srcId="{DBAA3742-A021-4AC2-A6F7-E6A46F9A2892}" destId="{B2342106-1309-4B2B-B2B7-304AD49052AC}" srcOrd="1" destOrd="0" parTransId="{9838F1AE-1506-4F28-9240-365D2C9D0FB1}" sibTransId="{7EE0429B-C20C-4826-B61A-660B6526476B}"/>
    <dgm:cxn modelId="{7664DE19-AC0A-4BD6-8506-00FE7AE191D9}" srcId="{DBAA3742-A021-4AC2-A6F7-E6A46F9A2892}" destId="{22B5729A-DB4E-409B-A250-5E08C9ED60D8}" srcOrd="7" destOrd="0" parTransId="{68E109B9-F52A-47BE-B914-508B75BC2DAF}" sibTransId="{2009C807-CB00-4D44-BAA5-51B707351067}"/>
    <dgm:cxn modelId="{E800841C-7A93-4820-A2D5-D453CC0F708B}" type="presOf" srcId="{EB8C64E0-B052-46D2-8152-C1F34343B14C}" destId="{F90B4529-BD01-413D-AAEB-0981E34EDA30}" srcOrd="0" destOrd="0" presId="urn:microsoft.com/office/officeart/2005/8/layout/process1"/>
    <dgm:cxn modelId="{1698651D-303B-4F78-B7C8-1E96F956CE82}" type="presOf" srcId="{91BD89F9-7769-4C18-8A2A-2AB1AC002CEB}" destId="{7314A135-E547-48D2-8B4B-1AA59FB214F2}" srcOrd="0" destOrd="0" presId="urn:microsoft.com/office/officeart/2005/8/layout/process1"/>
    <dgm:cxn modelId="{A9C42225-703D-4C2B-ABC6-49FFEEBF4B36}" type="presOf" srcId="{FB5537E2-5910-4979-90D5-B3FF3DDC9E09}" destId="{FD5D0113-9E72-4A4C-BD6A-8E1A61321A6A}" srcOrd="0" destOrd="0" presId="urn:microsoft.com/office/officeart/2005/8/layout/process1"/>
    <dgm:cxn modelId="{B79EC426-314D-4446-9466-3C262AC6DED9}" srcId="{DBAA3742-A021-4AC2-A6F7-E6A46F9A2892}" destId="{58F6D28E-229F-4C20-9AFF-EBEA5DE8F09A}" srcOrd="6" destOrd="0" parTransId="{4FED6134-D47E-42BD-A1F5-C6C44E5B2F98}" sibTransId="{D5FA4350-432B-4AF8-9AEB-259CA17DAD5D}"/>
    <dgm:cxn modelId="{CF021727-291E-4EE2-BE10-1ACFA9E56881}" type="presOf" srcId="{EB8C64E0-B052-46D2-8152-C1F34343B14C}" destId="{DB032393-8550-4BB3-BE5C-5B8556EE6F26}" srcOrd="1" destOrd="0" presId="urn:microsoft.com/office/officeart/2005/8/layout/process1"/>
    <dgm:cxn modelId="{2420CD32-FCDF-47E7-8E32-1FB9B02109B2}" type="presOf" srcId="{A1A3EEDA-0006-4F37-8EF3-76EFB0BB48AB}" destId="{35056EDF-2DFA-4547-9647-DF5B604939C1}" srcOrd="0" destOrd="0" presId="urn:microsoft.com/office/officeart/2005/8/layout/process1"/>
    <dgm:cxn modelId="{7F2D4A34-5141-42BF-AACD-117B99F44525}" srcId="{DBAA3742-A021-4AC2-A6F7-E6A46F9A2892}" destId="{80015571-A4F1-4D91-A9AA-26A06271314C}" srcOrd="5" destOrd="0" parTransId="{9E63D59B-9B33-4F27-894B-9EC99A9767F9}" sibTransId="{81B2A242-1B86-4571-86DC-CD5124315EC7}"/>
    <dgm:cxn modelId="{129D3738-EE5F-4842-BC37-2408361C9E4F}" type="presOf" srcId="{BE65E8C5-2544-4215-92D4-F3998117503E}" destId="{491B6E6D-3703-43F1-8A01-E41DD20BCB3C}" srcOrd="1" destOrd="0" presId="urn:microsoft.com/office/officeart/2005/8/layout/process1"/>
    <dgm:cxn modelId="{77FC6238-0847-4F36-BCF5-724673A075C6}" srcId="{DBAA3742-A021-4AC2-A6F7-E6A46F9A2892}" destId="{A1A3EEDA-0006-4F37-8EF3-76EFB0BB48AB}" srcOrd="4" destOrd="0" parTransId="{5BC1FA2B-C40D-4506-B65D-7EA930718ADD}" sibTransId="{E1C1520E-364C-4988-A1D4-3C46B9923CD4}"/>
    <dgm:cxn modelId="{B7C89A5B-DFD3-4B4A-BCDA-4E518AA63C1F}" type="presOf" srcId="{58F6D28E-229F-4C20-9AFF-EBEA5DE8F09A}" destId="{4353717B-6ABE-4B3F-8B9B-5A8D029E191C}" srcOrd="0" destOrd="0" presId="urn:microsoft.com/office/officeart/2005/8/layout/process1"/>
    <dgm:cxn modelId="{02CD0E60-92D4-4F73-A4B3-29497816AA43}" type="presOf" srcId="{80015571-A4F1-4D91-A9AA-26A06271314C}" destId="{FB2EE000-8C85-4040-85E7-B329C44F493B}" srcOrd="0" destOrd="0" presId="urn:microsoft.com/office/officeart/2005/8/layout/process1"/>
    <dgm:cxn modelId="{967A386D-3CA1-4660-BC34-68B44E1DF06F}" type="presOf" srcId="{81B2A242-1B86-4571-86DC-CD5124315EC7}" destId="{C2C8975C-4CB5-44AD-AFFB-CD62EBCD4341}" srcOrd="1" destOrd="0" presId="urn:microsoft.com/office/officeart/2005/8/layout/process1"/>
    <dgm:cxn modelId="{AAA0A14D-7276-4BBB-9CE5-B896A44F6B27}" type="presOf" srcId="{22B5729A-DB4E-409B-A250-5E08C9ED60D8}" destId="{DB1EC4A9-8D5F-4AEC-B6CE-3F60C7C96D87}" srcOrd="0" destOrd="0" presId="urn:microsoft.com/office/officeart/2005/8/layout/process1"/>
    <dgm:cxn modelId="{F9091C51-4AE4-4A42-A357-23306A520EC4}" srcId="{DBAA3742-A021-4AC2-A6F7-E6A46F9A2892}" destId="{6E8D7ACB-983D-4DFF-8179-D44DA89DD266}" srcOrd="2" destOrd="0" parTransId="{0D7FAE62-9901-4BDB-9243-49C3891097B1}" sibTransId="{F891A329-030E-4027-9A92-966B6CFED0F6}"/>
    <dgm:cxn modelId="{3F7BE271-1DFC-4FA1-96A0-B0D54EB9749B}" type="presOf" srcId="{7EE0429B-C20C-4826-B61A-660B6526476B}" destId="{E72EC509-8F1B-4552-B744-67E56C471D81}" srcOrd="1" destOrd="0" presId="urn:microsoft.com/office/officeart/2005/8/layout/process1"/>
    <dgm:cxn modelId="{421ECC72-E6C7-48AC-9EFC-5A1EAD78DD7D}" type="presOf" srcId="{802AFFD0-87ED-44B3-B0F4-DB7ED326DF5C}" destId="{230C7D75-D700-49E5-9220-42C79510E3E9}" srcOrd="1" destOrd="0" presId="urn:microsoft.com/office/officeart/2005/8/layout/process1"/>
    <dgm:cxn modelId="{17D42B53-4B23-4C34-93BC-07C040F3B442}" srcId="{DBAA3742-A021-4AC2-A6F7-E6A46F9A2892}" destId="{BA7B1FD4-AD12-4CDD-8279-1A2D796CC42B}" srcOrd="10" destOrd="0" parTransId="{88FCB3D3-8105-4D33-AAB3-05DB1C2857DD}" sibTransId="{08A7F117-C71F-44AA-8866-DA4774DC046F}"/>
    <dgm:cxn modelId="{98D07879-66EC-415F-AF12-7828D2A5C83F}" type="presOf" srcId="{F891A329-030E-4027-9A92-966B6CFED0F6}" destId="{8962D60B-A240-4883-A61C-AAC40FD7DE4C}" srcOrd="0" destOrd="0" presId="urn:microsoft.com/office/officeart/2005/8/layout/process1"/>
    <dgm:cxn modelId="{064F9759-B868-4150-BFBD-DA5A76AD5071}" type="presOf" srcId="{B2342106-1309-4B2B-B2B7-304AD49052AC}" destId="{865E3EDC-DB6B-4B13-9ABE-BEB2A9057262}" srcOrd="0" destOrd="0" presId="urn:microsoft.com/office/officeart/2005/8/layout/process1"/>
    <dgm:cxn modelId="{26112E7D-5245-4A75-AD50-2D906E278D14}" type="presOf" srcId="{2009C807-CB00-4D44-BAA5-51B707351067}" destId="{D7125471-5C75-4EF6-ACA6-23452DE74EE5}" srcOrd="0" destOrd="0" presId="urn:microsoft.com/office/officeart/2005/8/layout/process1"/>
    <dgm:cxn modelId="{66036C7D-1E3D-41A4-B2E8-4575563CDEFA}" type="presOf" srcId="{C802DF9E-1E69-4E00-92F8-11672881E385}" destId="{9414F2D1-B042-4C80-B9D2-B8F7C1F117D1}" srcOrd="0" destOrd="0" presId="urn:microsoft.com/office/officeart/2005/8/layout/process1"/>
    <dgm:cxn modelId="{50083B83-2C4A-4778-BEAF-1E86CEDFCC79}" type="presOf" srcId="{D5FA4350-432B-4AF8-9AEB-259CA17DAD5D}" destId="{F5168ECC-457C-4FA6-92DF-D4C0EF3351EF}" srcOrd="0" destOrd="0" presId="urn:microsoft.com/office/officeart/2005/8/layout/process1"/>
    <dgm:cxn modelId="{38B88B89-C56A-49AD-9869-7A9645282285}" type="presOf" srcId="{D730F9DB-E182-4987-A4A3-7360C7B5A6F1}" destId="{CC0D2B4B-CDEE-46FE-BAF7-64715B043959}" srcOrd="0" destOrd="0" presId="urn:microsoft.com/office/officeart/2005/8/layout/process1"/>
    <dgm:cxn modelId="{3612D68A-0BD9-465E-8C04-3DB0DD44F19A}" type="presOf" srcId="{8CF9F7BA-A463-4846-BA02-D711E1E8E409}" destId="{2D99B219-5423-4B7A-81C2-B8F625FE2579}" srcOrd="0" destOrd="0" presId="urn:microsoft.com/office/officeart/2005/8/layout/process1"/>
    <dgm:cxn modelId="{9856E38E-563C-4E91-A035-05CDCD4968F6}" type="presOf" srcId="{E1C1520E-364C-4988-A1D4-3C46B9923CD4}" destId="{6AAA8540-523E-4DB7-BCAF-46F8DDFE2832}" srcOrd="0" destOrd="0" presId="urn:microsoft.com/office/officeart/2005/8/layout/process1"/>
    <dgm:cxn modelId="{5FF5AF97-F81F-48E0-9D94-49FAE6068F2C}" type="presOf" srcId="{81B2A242-1B86-4571-86DC-CD5124315EC7}" destId="{F9802C57-B202-44A8-826C-F3F108AE72F1}" srcOrd="0" destOrd="0" presId="urn:microsoft.com/office/officeart/2005/8/layout/process1"/>
    <dgm:cxn modelId="{BE7E3798-D4D4-4D2B-AF60-79FE45AB85B0}" srcId="{DBAA3742-A021-4AC2-A6F7-E6A46F9A2892}" destId="{C802DF9E-1E69-4E00-92F8-11672881E385}" srcOrd="0" destOrd="0" parTransId="{BE7A73AF-613D-42FC-99B4-A3E73C692E8F}" sibTransId="{EB8C64E0-B052-46D2-8152-C1F34343B14C}"/>
    <dgm:cxn modelId="{A634A9A0-DBF2-4969-9F9A-AF2646EC7CF5}" srcId="{DBAA3742-A021-4AC2-A6F7-E6A46F9A2892}" destId="{D730F9DB-E182-4987-A4A3-7360C7B5A6F1}" srcOrd="9" destOrd="0" parTransId="{C3F319A0-84DE-493E-836B-9D601968CBE4}" sibTransId="{8CF9F7BA-A463-4846-BA02-D711E1E8E409}"/>
    <dgm:cxn modelId="{9DEBC4A6-AADB-4817-8420-3E4293B3EBFA}" type="presOf" srcId="{6E8D7ACB-983D-4DFF-8179-D44DA89DD266}" destId="{D6F10DC6-229F-4745-A4D0-6E95AED56A3F}" srcOrd="0" destOrd="0" presId="urn:microsoft.com/office/officeart/2005/8/layout/process1"/>
    <dgm:cxn modelId="{C2C6E7B6-30DA-4A15-9577-7B22AF1B9FC1}" type="presOf" srcId="{8CF9F7BA-A463-4846-BA02-D711E1E8E409}" destId="{CDECAF19-0EB5-464A-9FCD-467FEB575683}" srcOrd="1" destOrd="0" presId="urn:microsoft.com/office/officeart/2005/8/layout/process1"/>
    <dgm:cxn modelId="{DC29FCBA-4766-4090-B060-D57A2D1E8061}" type="presOf" srcId="{7EE0429B-C20C-4826-B61A-660B6526476B}" destId="{391015A8-234E-4F21-B73F-A35B4678DE17}" srcOrd="0" destOrd="0" presId="urn:microsoft.com/office/officeart/2005/8/layout/process1"/>
    <dgm:cxn modelId="{EA7689CC-B428-4F12-AFAE-C8B8D01AB527}" type="presOf" srcId="{2009C807-CB00-4D44-BAA5-51B707351067}" destId="{074D5D9B-0D79-4962-A88F-07DBDC986B29}" srcOrd="1" destOrd="0" presId="urn:microsoft.com/office/officeart/2005/8/layout/process1"/>
    <dgm:cxn modelId="{87D6C5CF-34B0-46E8-A46F-041719FDBD3A}" type="presOf" srcId="{BA7B1FD4-AD12-4CDD-8279-1A2D796CC42B}" destId="{72D971AE-820E-4A00-B3FA-59B130374E56}" srcOrd="0" destOrd="0" presId="urn:microsoft.com/office/officeart/2005/8/layout/process1"/>
    <dgm:cxn modelId="{F45BB0D1-16C0-4BCE-ACDE-90A658FEB217}" type="presOf" srcId="{802AFFD0-87ED-44B3-B0F4-DB7ED326DF5C}" destId="{B78FE400-5A89-41D9-92E2-66FB707D6546}" srcOrd="0" destOrd="0" presId="urn:microsoft.com/office/officeart/2005/8/layout/process1"/>
    <dgm:cxn modelId="{D83FDCD3-0BED-4208-A400-60A3669B0277}" type="presOf" srcId="{DBAA3742-A021-4AC2-A6F7-E6A46F9A2892}" destId="{B55B4E4B-E49E-4047-A39F-9F5EE4AACF5D}" srcOrd="0" destOrd="0" presId="urn:microsoft.com/office/officeart/2005/8/layout/process1"/>
    <dgm:cxn modelId="{5127CEEA-1A82-45F7-8257-5DE808378D64}" type="presOf" srcId="{D5FA4350-432B-4AF8-9AEB-259CA17DAD5D}" destId="{B22BECFD-CACC-41D9-A836-287416E91942}" srcOrd="1" destOrd="0" presId="urn:microsoft.com/office/officeart/2005/8/layout/process1"/>
    <dgm:cxn modelId="{83F167EB-CF13-492F-8200-93284DE8D533}" srcId="{DBAA3742-A021-4AC2-A6F7-E6A46F9A2892}" destId="{91BD89F9-7769-4C18-8A2A-2AB1AC002CEB}" srcOrd="3" destOrd="0" parTransId="{AAE90D97-4719-4CAA-8A9F-D5A501F38E2F}" sibTransId="{BE65E8C5-2544-4215-92D4-F3998117503E}"/>
    <dgm:cxn modelId="{7EF21C7A-19B4-4E09-ADFB-54E99D84CE69}" type="presParOf" srcId="{B55B4E4B-E49E-4047-A39F-9F5EE4AACF5D}" destId="{9414F2D1-B042-4C80-B9D2-B8F7C1F117D1}" srcOrd="0" destOrd="0" presId="urn:microsoft.com/office/officeart/2005/8/layout/process1"/>
    <dgm:cxn modelId="{67232F10-3EE0-4B8D-BFDF-FC735095C7BD}" type="presParOf" srcId="{B55B4E4B-E49E-4047-A39F-9F5EE4AACF5D}" destId="{F90B4529-BD01-413D-AAEB-0981E34EDA30}" srcOrd="1" destOrd="0" presId="urn:microsoft.com/office/officeart/2005/8/layout/process1"/>
    <dgm:cxn modelId="{DE3370DC-7BF3-4EF0-9A15-1E790289D673}" type="presParOf" srcId="{F90B4529-BD01-413D-AAEB-0981E34EDA30}" destId="{DB032393-8550-4BB3-BE5C-5B8556EE6F26}" srcOrd="0" destOrd="0" presId="urn:microsoft.com/office/officeart/2005/8/layout/process1"/>
    <dgm:cxn modelId="{56306702-A2C3-4FE2-97A8-506ACF4202B4}" type="presParOf" srcId="{B55B4E4B-E49E-4047-A39F-9F5EE4AACF5D}" destId="{865E3EDC-DB6B-4B13-9ABE-BEB2A9057262}" srcOrd="2" destOrd="0" presId="urn:microsoft.com/office/officeart/2005/8/layout/process1"/>
    <dgm:cxn modelId="{EE0C275C-1ECB-468E-8C07-E7A2DAABBD26}" type="presParOf" srcId="{B55B4E4B-E49E-4047-A39F-9F5EE4AACF5D}" destId="{391015A8-234E-4F21-B73F-A35B4678DE17}" srcOrd="3" destOrd="0" presId="urn:microsoft.com/office/officeart/2005/8/layout/process1"/>
    <dgm:cxn modelId="{252C413E-90B1-4F14-90A4-E9480E2620DD}" type="presParOf" srcId="{391015A8-234E-4F21-B73F-A35B4678DE17}" destId="{E72EC509-8F1B-4552-B744-67E56C471D81}" srcOrd="0" destOrd="0" presId="urn:microsoft.com/office/officeart/2005/8/layout/process1"/>
    <dgm:cxn modelId="{CC2923B6-D6EC-4D1F-9449-7CD8AE687D45}" type="presParOf" srcId="{B55B4E4B-E49E-4047-A39F-9F5EE4AACF5D}" destId="{D6F10DC6-229F-4745-A4D0-6E95AED56A3F}" srcOrd="4" destOrd="0" presId="urn:microsoft.com/office/officeart/2005/8/layout/process1"/>
    <dgm:cxn modelId="{A21FA405-9D5E-4973-972E-2082611AEA64}" type="presParOf" srcId="{B55B4E4B-E49E-4047-A39F-9F5EE4AACF5D}" destId="{8962D60B-A240-4883-A61C-AAC40FD7DE4C}" srcOrd="5" destOrd="0" presId="urn:microsoft.com/office/officeart/2005/8/layout/process1"/>
    <dgm:cxn modelId="{F533EA69-C9E0-43CA-8A27-148906E46561}" type="presParOf" srcId="{8962D60B-A240-4883-A61C-AAC40FD7DE4C}" destId="{2B62224B-F4D4-4FCE-8F49-9A532BEDCE90}" srcOrd="0" destOrd="0" presId="urn:microsoft.com/office/officeart/2005/8/layout/process1"/>
    <dgm:cxn modelId="{F4D940CC-A9CF-4E9F-AF6E-9D7414984431}" type="presParOf" srcId="{B55B4E4B-E49E-4047-A39F-9F5EE4AACF5D}" destId="{7314A135-E547-48D2-8B4B-1AA59FB214F2}" srcOrd="6" destOrd="0" presId="urn:microsoft.com/office/officeart/2005/8/layout/process1"/>
    <dgm:cxn modelId="{8DFA3ABB-08B8-43B3-BA11-C571CC2BF6D5}" type="presParOf" srcId="{B55B4E4B-E49E-4047-A39F-9F5EE4AACF5D}" destId="{3539A3D1-1ABA-4F76-8541-F7176CC8C543}" srcOrd="7" destOrd="0" presId="urn:microsoft.com/office/officeart/2005/8/layout/process1"/>
    <dgm:cxn modelId="{36E5468B-E0A1-4464-8488-E514C92034B9}" type="presParOf" srcId="{3539A3D1-1ABA-4F76-8541-F7176CC8C543}" destId="{491B6E6D-3703-43F1-8A01-E41DD20BCB3C}" srcOrd="0" destOrd="0" presId="urn:microsoft.com/office/officeart/2005/8/layout/process1"/>
    <dgm:cxn modelId="{61AD3F3C-AEF7-4B51-9308-7D6CE8016A92}" type="presParOf" srcId="{B55B4E4B-E49E-4047-A39F-9F5EE4AACF5D}" destId="{35056EDF-2DFA-4547-9647-DF5B604939C1}" srcOrd="8" destOrd="0" presId="urn:microsoft.com/office/officeart/2005/8/layout/process1"/>
    <dgm:cxn modelId="{FADC811C-9AE6-4AB6-8C0B-D418A0FCCB54}" type="presParOf" srcId="{B55B4E4B-E49E-4047-A39F-9F5EE4AACF5D}" destId="{6AAA8540-523E-4DB7-BCAF-46F8DDFE2832}" srcOrd="9" destOrd="0" presId="urn:microsoft.com/office/officeart/2005/8/layout/process1"/>
    <dgm:cxn modelId="{840008A2-EEDD-4AB1-A9EA-BFE0C1F5B6E8}" type="presParOf" srcId="{6AAA8540-523E-4DB7-BCAF-46F8DDFE2832}" destId="{BA3D8D5A-05A3-4013-BD38-770ACC375B1F}" srcOrd="0" destOrd="0" presId="urn:microsoft.com/office/officeart/2005/8/layout/process1"/>
    <dgm:cxn modelId="{1DAFD1C0-8CC3-4EA2-B317-51F91AE952E1}" type="presParOf" srcId="{B55B4E4B-E49E-4047-A39F-9F5EE4AACF5D}" destId="{FB2EE000-8C85-4040-85E7-B329C44F493B}" srcOrd="10" destOrd="0" presId="urn:microsoft.com/office/officeart/2005/8/layout/process1"/>
    <dgm:cxn modelId="{39C5C268-01C9-430D-B418-637374D1084E}" type="presParOf" srcId="{B55B4E4B-E49E-4047-A39F-9F5EE4AACF5D}" destId="{F9802C57-B202-44A8-826C-F3F108AE72F1}" srcOrd="11" destOrd="0" presId="urn:microsoft.com/office/officeart/2005/8/layout/process1"/>
    <dgm:cxn modelId="{8AB8D485-82EE-4285-896E-BB00CD6D2207}" type="presParOf" srcId="{F9802C57-B202-44A8-826C-F3F108AE72F1}" destId="{C2C8975C-4CB5-44AD-AFFB-CD62EBCD4341}" srcOrd="0" destOrd="0" presId="urn:microsoft.com/office/officeart/2005/8/layout/process1"/>
    <dgm:cxn modelId="{5A2D6246-1950-47C3-B21E-D5E31734B1FF}" type="presParOf" srcId="{B55B4E4B-E49E-4047-A39F-9F5EE4AACF5D}" destId="{4353717B-6ABE-4B3F-8B9B-5A8D029E191C}" srcOrd="12" destOrd="0" presId="urn:microsoft.com/office/officeart/2005/8/layout/process1"/>
    <dgm:cxn modelId="{3A1E4316-21D4-494E-8519-F979865EE99C}" type="presParOf" srcId="{B55B4E4B-E49E-4047-A39F-9F5EE4AACF5D}" destId="{F5168ECC-457C-4FA6-92DF-D4C0EF3351EF}" srcOrd="13" destOrd="0" presId="urn:microsoft.com/office/officeart/2005/8/layout/process1"/>
    <dgm:cxn modelId="{1F61C9B4-401F-416A-8667-AE46005FFD4B}" type="presParOf" srcId="{F5168ECC-457C-4FA6-92DF-D4C0EF3351EF}" destId="{B22BECFD-CACC-41D9-A836-287416E91942}" srcOrd="0" destOrd="0" presId="urn:microsoft.com/office/officeart/2005/8/layout/process1"/>
    <dgm:cxn modelId="{655C31D1-3C70-414F-9562-8259AF0ADA9A}" type="presParOf" srcId="{B55B4E4B-E49E-4047-A39F-9F5EE4AACF5D}" destId="{DB1EC4A9-8D5F-4AEC-B6CE-3F60C7C96D87}" srcOrd="14" destOrd="0" presId="urn:microsoft.com/office/officeart/2005/8/layout/process1"/>
    <dgm:cxn modelId="{6A94267F-CA1E-4747-A31F-9D6E23F1BD8E}" type="presParOf" srcId="{B55B4E4B-E49E-4047-A39F-9F5EE4AACF5D}" destId="{D7125471-5C75-4EF6-ACA6-23452DE74EE5}" srcOrd="15" destOrd="0" presId="urn:microsoft.com/office/officeart/2005/8/layout/process1"/>
    <dgm:cxn modelId="{FD9CF9D9-D4CE-4261-A082-D70ED3B5A9EC}" type="presParOf" srcId="{D7125471-5C75-4EF6-ACA6-23452DE74EE5}" destId="{074D5D9B-0D79-4962-A88F-07DBDC986B29}" srcOrd="0" destOrd="0" presId="urn:microsoft.com/office/officeart/2005/8/layout/process1"/>
    <dgm:cxn modelId="{7D043095-C1E1-465E-ACB7-4F84FD6EBDB0}" type="presParOf" srcId="{B55B4E4B-E49E-4047-A39F-9F5EE4AACF5D}" destId="{FD5D0113-9E72-4A4C-BD6A-8E1A61321A6A}" srcOrd="16" destOrd="0" presId="urn:microsoft.com/office/officeart/2005/8/layout/process1"/>
    <dgm:cxn modelId="{DC0F374E-DA9C-4DBF-A4CE-0723EA99B9D6}" type="presParOf" srcId="{B55B4E4B-E49E-4047-A39F-9F5EE4AACF5D}" destId="{B78FE400-5A89-41D9-92E2-66FB707D6546}" srcOrd="17" destOrd="0" presId="urn:microsoft.com/office/officeart/2005/8/layout/process1"/>
    <dgm:cxn modelId="{9A869C44-0CDD-4A07-9311-FF992FBB3556}" type="presParOf" srcId="{B78FE400-5A89-41D9-92E2-66FB707D6546}" destId="{230C7D75-D700-49E5-9220-42C79510E3E9}" srcOrd="0" destOrd="0" presId="urn:microsoft.com/office/officeart/2005/8/layout/process1"/>
    <dgm:cxn modelId="{FCCF6041-774F-4C41-A3A5-52DADA4916CE}" type="presParOf" srcId="{B55B4E4B-E49E-4047-A39F-9F5EE4AACF5D}" destId="{CC0D2B4B-CDEE-46FE-BAF7-64715B043959}" srcOrd="18" destOrd="0" presId="urn:microsoft.com/office/officeart/2005/8/layout/process1"/>
    <dgm:cxn modelId="{41C640E9-6DF3-4519-B9A1-743ED9B98B98}" type="presParOf" srcId="{B55B4E4B-E49E-4047-A39F-9F5EE4AACF5D}" destId="{2D99B219-5423-4B7A-81C2-B8F625FE2579}" srcOrd="19" destOrd="0" presId="urn:microsoft.com/office/officeart/2005/8/layout/process1"/>
    <dgm:cxn modelId="{4FE920FC-CBA6-4BA2-A39E-6BFB8F08ACD8}" type="presParOf" srcId="{2D99B219-5423-4B7A-81C2-B8F625FE2579}" destId="{CDECAF19-0EB5-464A-9FCD-467FEB575683}" srcOrd="0" destOrd="0" presId="urn:microsoft.com/office/officeart/2005/8/layout/process1"/>
    <dgm:cxn modelId="{3380B127-67C0-48ED-8386-75342DFA4B85}" type="presParOf" srcId="{B55B4E4B-E49E-4047-A39F-9F5EE4AACF5D}" destId="{72D971AE-820E-4A00-B3FA-59B130374E56}" srcOrd="20" destOrd="0" presId="urn:microsoft.com/office/officeart/2005/8/layout/process1"/>
  </dgm:cxnLst>
  <dgm:bg>
    <a:effectLst/>
  </dgm:bg>
  <dgm:whole>
    <a:ln w="3175">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708B92-1EAD-416A-8C0C-7DD58EA7133A}" type="doc">
      <dgm:prSet loTypeId="urn:microsoft.com/office/officeart/2005/8/layout/process1" loCatId="process" qsTypeId="urn:microsoft.com/office/officeart/2005/8/quickstyle/simple3#5" qsCatId="simple" csTypeId="urn:microsoft.com/office/officeart/2005/8/colors/colorful2#8" csCatId="colorful" phldr="1"/>
      <dgm:spPr/>
    </dgm:pt>
    <dgm:pt modelId="{BDA39E54-EE7C-439F-A192-D8BD6BEE8629}">
      <dgm:prSet phldrT="[文本]" custT="1"/>
      <dgm:spPr/>
      <dgm:t>
        <a:bodyPr/>
        <a:lstStyle/>
        <a:p>
          <a:r>
            <a:rPr lang="zh-CN" altLang="en-US" sz="1600" b="1" dirty="0"/>
            <a:t>账户</a:t>
          </a:r>
          <a:endParaRPr lang="en-US" altLang="zh-CN" sz="1600" b="1" dirty="0"/>
        </a:p>
        <a:p>
          <a:r>
            <a:rPr lang="zh-CN" altLang="en-US" sz="1600" b="1" dirty="0"/>
            <a:t>接收</a:t>
          </a:r>
        </a:p>
      </dgm:t>
    </dgm:pt>
    <dgm:pt modelId="{C127A0E1-E311-4B0A-89CC-DA19EF6214C2}" type="parTrans" cxnId="{8CA19C6E-1164-46D3-9931-FD2D680B8BC9}">
      <dgm:prSet/>
      <dgm:spPr/>
      <dgm:t>
        <a:bodyPr/>
        <a:lstStyle/>
        <a:p>
          <a:endParaRPr lang="zh-CN" altLang="en-US" sz="1600"/>
        </a:p>
      </dgm:t>
    </dgm:pt>
    <dgm:pt modelId="{C710F323-4EC2-43DD-B197-57D8E9D9CE79}" type="sibTrans" cxnId="{8CA19C6E-1164-46D3-9931-FD2D680B8BC9}">
      <dgm:prSet custT="1"/>
      <dgm:spPr/>
      <dgm:t>
        <a:bodyPr/>
        <a:lstStyle/>
        <a:p>
          <a:endParaRPr lang="zh-CN" altLang="en-US" sz="1600"/>
        </a:p>
      </dgm:t>
    </dgm:pt>
    <dgm:pt modelId="{96CBBFD7-7F69-44D4-8D23-0927E0754BEA}">
      <dgm:prSet phldrT="[文本]" custT="1"/>
      <dgm:spPr/>
      <dgm:t>
        <a:bodyPr/>
        <a:lstStyle/>
        <a:p>
          <a:r>
            <a:rPr lang="zh-CN" altLang="en-US" sz="1600" b="1" dirty="0"/>
            <a:t>账户</a:t>
          </a:r>
          <a:endParaRPr lang="en-US" altLang="zh-CN" sz="1600" b="1" dirty="0"/>
        </a:p>
        <a:p>
          <a:r>
            <a:rPr lang="zh-CN" altLang="en-US" sz="1600" b="1" dirty="0"/>
            <a:t>扫描</a:t>
          </a:r>
        </a:p>
      </dgm:t>
    </dgm:pt>
    <dgm:pt modelId="{8CE8FB5E-B048-4FC0-B4F5-CD4CBFE2812B}" type="parTrans" cxnId="{D9EB27A5-A1F4-49BD-8EC5-B8E8C195D60E}">
      <dgm:prSet/>
      <dgm:spPr/>
      <dgm:t>
        <a:bodyPr/>
        <a:lstStyle/>
        <a:p>
          <a:endParaRPr lang="zh-CN" altLang="en-US" sz="1600"/>
        </a:p>
      </dgm:t>
    </dgm:pt>
    <dgm:pt modelId="{DE7B2F51-145A-4CBF-AFD5-7D57EB68317A}" type="sibTrans" cxnId="{D9EB27A5-A1F4-49BD-8EC5-B8E8C195D60E}">
      <dgm:prSet custT="1"/>
      <dgm:spPr/>
      <dgm:t>
        <a:bodyPr/>
        <a:lstStyle/>
        <a:p>
          <a:endParaRPr lang="zh-CN" altLang="en-US" sz="1600"/>
        </a:p>
      </dgm:t>
    </dgm:pt>
    <dgm:pt modelId="{4A106B29-F224-4620-A692-92595BD69D5C}">
      <dgm:prSet phldrT="[文本]" custT="1"/>
      <dgm:spPr/>
      <dgm:t>
        <a:bodyPr/>
        <a:lstStyle/>
        <a:p>
          <a:r>
            <a:rPr lang="zh-CN" altLang="en-US" sz="1600" b="1" dirty="0"/>
            <a:t>账户</a:t>
          </a:r>
          <a:endParaRPr lang="en-US" altLang="zh-CN" sz="1600" b="1" dirty="0"/>
        </a:p>
        <a:p>
          <a:r>
            <a:rPr lang="zh-CN" altLang="en-US" sz="1600" b="1" dirty="0"/>
            <a:t>补录</a:t>
          </a:r>
        </a:p>
      </dgm:t>
    </dgm:pt>
    <dgm:pt modelId="{704AF967-3DEE-4D0B-8048-824FB90779A1}" type="parTrans" cxnId="{03D48765-42D4-4D18-A6E8-63A24C4B3559}">
      <dgm:prSet/>
      <dgm:spPr/>
      <dgm:t>
        <a:bodyPr/>
        <a:lstStyle/>
        <a:p>
          <a:endParaRPr lang="zh-CN" altLang="en-US" sz="1600"/>
        </a:p>
      </dgm:t>
    </dgm:pt>
    <dgm:pt modelId="{46B6EFBC-8FCA-4571-A5A9-B3D2FFBAB44F}" type="sibTrans" cxnId="{03D48765-42D4-4D18-A6E8-63A24C4B3559}">
      <dgm:prSet custT="1"/>
      <dgm:spPr/>
      <dgm:t>
        <a:bodyPr/>
        <a:lstStyle/>
        <a:p>
          <a:endParaRPr lang="zh-CN" altLang="en-US" sz="1600"/>
        </a:p>
      </dgm:t>
    </dgm:pt>
    <dgm:pt modelId="{FEEB153C-E639-45EB-9423-E8DFCBAEA28D}">
      <dgm:prSet phldrT="[文本]" custT="1"/>
      <dgm:spPr/>
      <dgm:t>
        <a:bodyPr/>
        <a:lstStyle/>
        <a:p>
          <a:r>
            <a:rPr lang="zh-CN" altLang="en-US" sz="1600" b="1" dirty="0"/>
            <a:t>账户</a:t>
          </a:r>
          <a:endParaRPr lang="en-US" altLang="zh-CN" sz="1600" b="1" dirty="0"/>
        </a:p>
        <a:p>
          <a:r>
            <a:rPr lang="zh-CN" altLang="en-US" sz="1600" b="1" dirty="0"/>
            <a:t>归档</a:t>
          </a:r>
        </a:p>
      </dgm:t>
    </dgm:pt>
    <dgm:pt modelId="{9D029DF2-4D3C-4324-88D8-D392DF34B230}" type="parTrans" cxnId="{E8BA86DE-142D-4C97-B15F-BBE4E67AB641}">
      <dgm:prSet/>
      <dgm:spPr/>
      <dgm:t>
        <a:bodyPr/>
        <a:lstStyle/>
        <a:p>
          <a:endParaRPr lang="zh-CN" altLang="en-US" sz="1600"/>
        </a:p>
      </dgm:t>
    </dgm:pt>
    <dgm:pt modelId="{71654ADF-7B2F-415C-B217-B6B3654D43F2}" type="sibTrans" cxnId="{E8BA86DE-142D-4C97-B15F-BBE4E67AB641}">
      <dgm:prSet custT="1"/>
      <dgm:spPr/>
      <dgm:t>
        <a:bodyPr/>
        <a:lstStyle/>
        <a:p>
          <a:endParaRPr lang="zh-CN" altLang="en-US" sz="1600"/>
        </a:p>
      </dgm:t>
    </dgm:pt>
    <dgm:pt modelId="{63B5BCA0-71B3-4F7F-9ED9-A12FDF2FEB40}">
      <dgm:prSet phldrT="[文本]" custT="1"/>
      <dgm:spPr/>
      <dgm:t>
        <a:bodyPr/>
        <a:lstStyle/>
        <a:p>
          <a:r>
            <a:rPr lang="zh-CN" altLang="en-US" sz="1600" b="1" dirty="0"/>
            <a:t>账户</a:t>
          </a:r>
          <a:endParaRPr lang="en-US" altLang="zh-CN" sz="1600" b="1" dirty="0"/>
        </a:p>
        <a:p>
          <a:r>
            <a:rPr lang="zh-CN" altLang="en-US" sz="1600" b="1" dirty="0"/>
            <a:t>塑封</a:t>
          </a:r>
        </a:p>
      </dgm:t>
    </dgm:pt>
    <dgm:pt modelId="{610AC521-05B9-4F2B-8B69-6FF235162A26}" type="parTrans" cxnId="{9D9886E1-C9C8-4AE9-A9E1-1CF77D78F06D}">
      <dgm:prSet/>
      <dgm:spPr/>
      <dgm:t>
        <a:bodyPr/>
        <a:lstStyle/>
        <a:p>
          <a:endParaRPr lang="zh-CN" altLang="en-US" sz="1600"/>
        </a:p>
      </dgm:t>
    </dgm:pt>
    <dgm:pt modelId="{2CF38780-D665-4587-90EE-8175910DEE1F}" type="sibTrans" cxnId="{9D9886E1-C9C8-4AE9-A9E1-1CF77D78F06D}">
      <dgm:prSet custT="1"/>
      <dgm:spPr/>
      <dgm:t>
        <a:bodyPr/>
        <a:lstStyle/>
        <a:p>
          <a:endParaRPr lang="zh-CN" altLang="en-US" sz="1600"/>
        </a:p>
      </dgm:t>
    </dgm:pt>
    <dgm:pt modelId="{6CA52D7B-10AD-408F-A23F-BF21DE965D12}">
      <dgm:prSet phldrT="[文本]" custT="1"/>
      <dgm:spPr/>
      <dgm:t>
        <a:bodyPr/>
        <a:lstStyle/>
        <a:p>
          <a:r>
            <a:rPr lang="zh-CN" altLang="en-US" sz="1600" b="1" dirty="0"/>
            <a:t>账户</a:t>
          </a:r>
          <a:endParaRPr lang="en-US" altLang="zh-CN" sz="1600" b="1" dirty="0"/>
        </a:p>
        <a:p>
          <a:r>
            <a:rPr lang="zh-CN" altLang="en-US" sz="1600" b="1" dirty="0"/>
            <a:t>封箱</a:t>
          </a:r>
        </a:p>
      </dgm:t>
    </dgm:pt>
    <dgm:pt modelId="{60489F52-97CC-421F-9F1C-8232F932541F}" type="parTrans" cxnId="{04E652D7-923C-437A-8D2F-514EB2182E9C}">
      <dgm:prSet/>
      <dgm:spPr/>
      <dgm:t>
        <a:bodyPr/>
        <a:lstStyle/>
        <a:p>
          <a:endParaRPr lang="zh-CN" altLang="en-US" sz="1600"/>
        </a:p>
      </dgm:t>
    </dgm:pt>
    <dgm:pt modelId="{90EF16EA-CD09-48FD-8745-871D49A33BB4}" type="sibTrans" cxnId="{04E652D7-923C-437A-8D2F-514EB2182E9C}">
      <dgm:prSet/>
      <dgm:spPr/>
      <dgm:t>
        <a:bodyPr/>
        <a:lstStyle/>
        <a:p>
          <a:endParaRPr lang="zh-CN" altLang="en-US" sz="1600"/>
        </a:p>
      </dgm:t>
    </dgm:pt>
    <dgm:pt modelId="{C1A69A74-FB51-4820-A073-626D28E30F67}" type="pres">
      <dgm:prSet presAssocID="{58708B92-1EAD-416A-8C0C-7DD58EA7133A}" presName="Name0" presStyleCnt="0">
        <dgm:presLayoutVars>
          <dgm:dir/>
          <dgm:resizeHandles val="exact"/>
        </dgm:presLayoutVars>
      </dgm:prSet>
      <dgm:spPr/>
    </dgm:pt>
    <dgm:pt modelId="{ECB74354-64F0-4DA8-9147-1FC76B203E3F}" type="pres">
      <dgm:prSet presAssocID="{BDA39E54-EE7C-439F-A192-D8BD6BEE8629}" presName="node" presStyleLbl="node1" presStyleIdx="0" presStyleCnt="6" custScaleX="127799">
        <dgm:presLayoutVars>
          <dgm:bulletEnabled val="1"/>
        </dgm:presLayoutVars>
      </dgm:prSet>
      <dgm:spPr/>
    </dgm:pt>
    <dgm:pt modelId="{60E17942-1372-4708-8788-54578B4E1B66}" type="pres">
      <dgm:prSet presAssocID="{C710F323-4EC2-43DD-B197-57D8E9D9CE79}" presName="sibTrans" presStyleLbl="sibTrans2D1" presStyleIdx="0" presStyleCnt="5"/>
      <dgm:spPr/>
    </dgm:pt>
    <dgm:pt modelId="{D3FC9E89-5F78-44F3-8565-11A94EEAE8CC}" type="pres">
      <dgm:prSet presAssocID="{C710F323-4EC2-43DD-B197-57D8E9D9CE79}" presName="connectorText" presStyleLbl="sibTrans2D1" presStyleIdx="0" presStyleCnt="5"/>
      <dgm:spPr/>
    </dgm:pt>
    <dgm:pt modelId="{9B12D237-8C6A-40A4-9A5F-A2C2ADC7AB2A}" type="pres">
      <dgm:prSet presAssocID="{96CBBFD7-7F69-44D4-8D23-0927E0754BEA}" presName="node" presStyleLbl="node1" presStyleIdx="1" presStyleCnt="6" custScaleX="126423">
        <dgm:presLayoutVars>
          <dgm:bulletEnabled val="1"/>
        </dgm:presLayoutVars>
      </dgm:prSet>
      <dgm:spPr/>
    </dgm:pt>
    <dgm:pt modelId="{AAEC7B59-E922-4F91-8E4E-C0FB02702597}" type="pres">
      <dgm:prSet presAssocID="{DE7B2F51-145A-4CBF-AFD5-7D57EB68317A}" presName="sibTrans" presStyleLbl="sibTrans2D1" presStyleIdx="1" presStyleCnt="5"/>
      <dgm:spPr/>
    </dgm:pt>
    <dgm:pt modelId="{46D720FD-C4C5-4ED0-8D0D-ABD1BEFA5283}" type="pres">
      <dgm:prSet presAssocID="{DE7B2F51-145A-4CBF-AFD5-7D57EB68317A}" presName="connectorText" presStyleLbl="sibTrans2D1" presStyleIdx="1" presStyleCnt="5"/>
      <dgm:spPr/>
    </dgm:pt>
    <dgm:pt modelId="{60AE20A8-3AC8-44C0-A324-0FBECB7DFC6B}" type="pres">
      <dgm:prSet presAssocID="{4A106B29-F224-4620-A692-92595BD69D5C}" presName="node" presStyleLbl="node1" presStyleIdx="2" presStyleCnt="6" custScaleX="140324">
        <dgm:presLayoutVars>
          <dgm:bulletEnabled val="1"/>
        </dgm:presLayoutVars>
      </dgm:prSet>
      <dgm:spPr/>
    </dgm:pt>
    <dgm:pt modelId="{A8EB57B8-ACE8-46AF-9826-93A71BD16A71}" type="pres">
      <dgm:prSet presAssocID="{46B6EFBC-8FCA-4571-A5A9-B3D2FFBAB44F}" presName="sibTrans" presStyleLbl="sibTrans2D1" presStyleIdx="2" presStyleCnt="5"/>
      <dgm:spPr/>
    </dgm:pt>
    <dgm:pt modelId="{AB5ABB36-0216-45B2-9F58-5F46C0BC987B}" type="pres">
      <dgm:prSet presAssocID="{46B6EFBC-8FCA-4571-A5A9-B3D2FFBAB44F}" presName="connectorText" presStyleLbl="sibTrans2D1" presStyleIdx="2" presStyleCnt="5"/>
      <dgm:spPr/>
    </dgm:pt>
    <dgm:pt modelId="{53F0E3A6-3B98-4DC8-9F54-17540FE150DF}" type="pres">
      <dgm:prSet presAssocID="{FEEB153C-E639-45EB-9423-E8DFCBAEA28D}" presName="node" presStyleLbl="node1" presStyleIdx="3" presStyleCnt="6" custScaleX="186928">
        <dgm:presLayoutVars>
          <dgm:bulletEnabled val="1"/>
        </dgm:presLayoutVars>
      </dgm:prSet>
      <dgm:spPr/>
    </dgm:pt>
    <dgm:pt modelId="{1F123560-B5BF-4641-AE3C-795BF6371139}" type="pres">
      <dgm:prSet presAssocID="{71654ADF-7B2F-415C-B217-B6B3654D43F2}" presName="sibTrans" presStyleLbl="sibTrans2D1" presStyleIdx="3" presStyleCnt="5"/>
      <dgm:spPr/>
    </dgm:pt>
    <dgm:pt modelId="{2E4292DE-4628-447D-BD26-5BD8DC2E43E7}" type="pres">
      <dgm:prSet presAssocID="{71654ADF-7B2F-415C-B217-B6B3654D43F2}" presName="connectorText" presStyleLbl="sibTrans2D1" presStyleIdx="3" presStyleCnt="5"/>
      <dgm:spPr/>
    </dgm:pt>
    <dgm:pt modelId="{8E82CB6A-B71E-4098-AD41-2D27E0FCE6C5}" type="pres">
      <dgm:prSet presAssocID="{63B5BCA0-71B3-4F7F-9ED9-A12FDF2FEB40}" presName="node" presStyleLbl="node1" presStyleIdx="4" presStyleCnt="6" custScaleX="158201">
        <dgm:presLayoutVars>
          <dgm:bulletEnabled val="1"/>
        </dgm:presLayoutVars>
      </dgm:prSet>
      <dgm:spPr/>
    </dgm:pt>
    <dgm:pt modelId="{B9FC9C79-75CD-4601-AA99-680EB9ABDF5F}" type="pres">
      <dgm:prSet presAssocID="{2CF38780-D665-4587-90EE-8175910DEE1F}" presName="sibTrans" presStyleLbl="sibTrans2D1" presStyleIdx="4" presStyleCnt="5"/>
      <dgm:spPr/>
    </dgm:pt>
    <dgm:pt modelId="{F763E7B8-3AD5-40DA-B189-55F199481601}" type="pres">
      <dgm:prSet presAssocID="{2CF38780-D665-4587-90EE-8175910DEE1F}" presName="connectorText" presStyleLbl="sibTrans2D1" presStyleIdx="4" presStyleCnt="5"/>
      <dgm:spPr/>
    </dgm:pt>
    <dgm:pt modelId="{BAC33069-2CC4-4057-A439-9B30F8F4F6C5}" type="pres">
      <dgm:prSet presAssocID="{6CA52D7B-10AD-408F-A23F-BF21DE965D12}" presName="node" presStyleLbl="node1" presStyleIdx="5" presStyleCnt="6" custScaleX="201976">
        <dgm:presLayoutVars>
          <dgm:bulletEnabled val="1"/>
        </dgm:presLayoutVars>
      </dgm:prSet>
      <dgm:spPr/>
    </dgm:pt>
  </dgm:ptLst>
  <dgm:cxnLst>
    <dgm:cxn modelId="{93E10601-03EE-47F6-9EC1-84F0164F0B5B}" type="presOf" srcId="{63B5BCA0-71B3-4F7F-9ED9-A12FDF2FEB40}" destId="{8E82CB6A-B71E-4098-AD41-2D27E0FCE6C5}" srcOrd="0" destOrd="0" presId="urn:microsoft.com/office/officeart/2005/8/layout/process1"/>
    <dgm:cxn modelId="{2A1FAB07-0146-414A-A09A-1E75E4701BEF}" type="presOf" srcId="{96CBBFD7-7F69-44D4-8D23-0927E0754BEA}" destId="{9B12D237-8C6A-40A4-9A5F-A2C2ADC7AB2A}" srcOrd="0" destOrd="0" presId="urn:microsoft.com/office/officeart/2005/8/layout/process1"/>
    <dgm:cxn modelId="{CAD2E118-78AF-4FBA-906C-3E7FA40104F4}" type="presOf" srcId="{DE7B2F51-145A-4CBF-AFD5-7D57EB68317A}" destId="{AAEC7B59-E922-4F91-8E4E-C0FB02702597}" srcOrd="0" destOrd="0" presId="urn:microsoft.com/office/officeart/2005/8/layout/process1"/>
    <dgm:cxn modelId="{2D077022-EC06-4746-9D5F-90E7658F85EF}" type="presOf" srcId="{71654ADF-7B2F-415C-B217-B6B3654D43F2}" destId="{2E4292DE-4628-447D-BD26-5BD8DC2E43E7}" srcOrd="1" destOrd="0" presId="urn:microsoft.com/office/officeart/2005/8/layout/process1"/>
    <dgm:cxn modelId="{35681931-9958-48CC-93D0-F35F1C364E83}" type="presOf" srcId="{71654ADF-7B2F-415C-B217-B6B3654D43F2}" destId="{1F123560-B5BF-4641-AE3C-795BF6371139}" srcOrd="0" destOrd="0" presId="urn:microsoft.com/office/officeart/2005/8/layout/process1"/>
    <dgm:cxn modelId="{93CDA534-27B2-47ED-949C-52D0C172E446}" type="presOf" srcId="{C710F323-4EC2-43DD-B197-57D8E9D9CE79}" destId="{D3FC9E89-5F78-44F3-8565-11A94EEAE8CC}" srcOrd="1" destOrd="0" presId="urn:microsoft.com/office/officeart/2005/8/layout/process1"/>
    <dgm:cxn modelId="{534BBA44-1836-4081-A044-A5F74A3E1371}" type="presOf" srcId="{46B6EFBC-8FCA-4571-A5A9-B3D2FFBAB44F}" destId="{A8EB57B8-ACE8-46AF-9826-93A71BD16A71}" srcOrd="0" destOrd="0" presId="urn:microsoft.com/office/officeart/2005/8/layout/process1"/>
    <dgm:cxn modelId="{03D48765-42D4-4D18-A6E8-63A24C4B3559}" srcId="{58708B92-1EAD-416A-8C0C-7DD58EA7133A}" destId="{4A106B29-F224-4620-A692-92595BD69D5C}" srcOrd="2" destOrd="0" parTransId="{704AF967-3DEE-4D0B-8048-824FB90779A1}" sibTransId="{46B6EFBC-8FCA-4571-A5A9-B3D2FFBAB44F}"/>
    <dgm:cxn modelId="{8CA19C6E-1164-46D3-9931-FD2D680B8BC9}" srcId="{58708B92-1EAD-416A-8C0C-7DD58EA7133A}" destId="{BDA39E54-EE7C-439F-A192-D8BD6BEE8629}" srcOrd="0" destOrd="0" parTransId="{C127A0E1-E311-4B0A-89CC-DA19EF6214C2}" sibTransId="{C710F323-4EC2-43DD-B197-57D8E9D9CE79}"/>
    <dgm:cxn modelId="{3FB3A377-DC7C-4BF7-BF68-ECA42366D45F}" type="presOf" srcId="{6CA52D7B-10AD-408F-A23F-BF21DE965D12}" destId="{BAC33069-2CC4-4057-A439-9B30F8F4F6C5}" srcOrd="0" destOrd="0" presId="urn:microsoft.com/office/officeart/2005/8/layout/process1"/>
    <dgm:cxn modelId="{63AF3E94-4940-4733-AC79-6AE00065229C}" type="presOf" srcId="{C710F323-4EC2-43DD-B197-57D8E9D9CE79}" destId="{60E17942-1372-4708-8788-54578B4E1B66}" srcOrd="0" destOrd="0" presId="urn:microsoft.com/office/officeart/2005/8/layout/process1"/>
    <dgm:cxn modelId="{D49A83A3-110F-4822-97B3-D092D8167C40}" type="presOf" srcId="{BDA39E54-EE7C-439F-A192-D8BD6BEE8629}" destId="{ECB74354-64F0-4DA8-9147-1FC76B203E3F}" srcOrd="0" destOrd="0" presId="urn:microsoft.com/office/officeart/2005/8/layout/process1"/>
    <dgm:cxn modelId="{D9EB27A5-A1F4-49BD-8EC5-B8E8C195D60E}" srcId="{58708B92-1EAD-416A-8C0C-7DD58EA7133A}" destId="{96CBBFD7-7F69-44D4-8D23-0927E0754BEA}" srcOrd="1" destOrd="0" parTransId="{8CE8FB5E-B048-4FC0-B4F5-CD4CBFE2812B}" sibTransId="{DE7B2F51-145A-4CBF-AFD5-7D57EB68317A}"/>
    <dgm:cxn modelId="{C82849A7-3CF1-4388-85A7-68F9C1561B74}" type="presOf" srcId="{2CF38780-D665-4587-90EE-8175910DEE1F}" destId="{B9FC9C79-75CD-4601-AA99-680EB9ABDF5F}" srcOrd="0" destOrd="0" presId="urn:microsoft.com/office/officeart/2005/8/layout/process1"/>
    <dgm:cxn modelId="{A2E6AABE-1113-4368-915C-9A55894E40B2}" type="presOf" srcId="{2CF38780-D665-4587-90EE-8175910DEE1F}" destId="{F763E7B8-3AD5-40DA-B189-55F199481601}" srcOrd="1" destOrd="0" presId="urn:microsoft.com/office/officeart/2005/8/layout/process1"/>
    <dgm:cxn modelId="{D4F650C6-5F9D-4DE0-8B94-956ACA2A034C}" type="presOf" srcId="{46B6EFBC-8FCA-4571-A5A9-B3D2FFBAB44F}" destId="{AB5ABB36-0216-45B2-9F58-5F46C0BC987B}" srcOrd="1" destOrd="0" presId="urn:microsoft.com/office/officeart/2005/8/layout/process1"/>
    <dgm:cxn modelId="{176C72CF-C0DF-4B57-A01E-ADCBA1E66439}" type="presOf" srcId="{DE7B2F51-145A-4CBF-AFD5-7D57EB68317A}" destId="{46D720FD-C4C5-4ED0-8D0D-ABD1BEFA5283}" srcOrd="1" destOrd="0" presId="urn:microsoft.com/office/officeart/2005/8/layout/process1"/>
    <dgm:cxn modelId="{04E652D7-923C-437A-8D2F-514EB2182E9C}" srcId="{58708B92-1EAD-416A-8C0C-7DD58EA7133A}" destId="{6CA52D7B-10AD-408F-A23F-BF21DE965D12}" srcOrd="5" destOrd="0" parTransId="{60489F52-97CC-421F-9F1C-8232F932541F}" sibTransId="{90EF16EA-CD09-48FD-8745-871D49A33BB4}"/>
    <dgm:cxn modelId="{D7F287DA-EF35-460B-B51B-4642362591D6}" type="presOf" srcId="{4A106B29-F224-4620-A692-92595BD69D5C}" destId="{60AE20A8-3AC8-44C0-A324-0FBECB7DFC6B}" srcOrd="0" destOrd="0" presId="urn:microsoft.com/office/officeart/2005/8/layout/process1"/>
    <dgm:cxn modelId="{E8BA86DE-142D-4C97-B15F-BBE4E67AB641}" srcId="{58708B92-1EAD-416A-8C0C-7DD58EA7133A}" destId="{FEEB153C-E639-45EB-9423-E8DFCBAEA28D}" srcOrd="3" destOrd="0" parTransId="{9D029DF2-4D3C-4324-88D8-D392DF34B230}" sibTransId="{71654ADF-7B2F-415C-B217-B6B3654D43F2}"/>
    <dgm:cxn modelId="{57DEE2E0-8891-44C5-AF6D-5353F21B2A79}" type="presOf" srcId="{FEEB153C-E639-45EB-9423-E8DFCBAEA28D}" destId="{53F0E3A6-3B98-4DC8-9F54-17540FE150DF}" srcOrd="0" destOrd="0" presId="urn:microsoft.com/office/officeart/2005/8/layout/process1"/>
    <dgm:cxn modelId="{9D9886E1-C9C8-4AE9-A9E1-1CF77D78F06D}" srcId="{58708B92-1EAD-416A-8C0C-7DD58EA7133A}" destId="{63B5BCA0-71B3-4F7F-9ED9-A12FDF2FEB40}" srcOrd="4" destOrd="0" parTransId="{610AC521-05B9-4F2B-8B69-6FF235162A26}" sibTransId="{2CF38780-D665-4587-90EE-8175910DEE1F}"/>
    <dgm:cxn modelId="{007678E3-F2C3-4046-AABA-C065191634FD}" type="presOf" srcId="{58708B92-1EAD-416A-8C0C-7DD58EA7133A}" destId="{C1A69A74-FB51-4820-A073-626D28E30F67}" srcOrd="0" destOrd="0" presId="urn:microsoft.com/office/officeart/2005/8/layout/process1"/>
    <dgm:cxn modelId="{42F3E0AF-487B-4E29-BB22-CDBC2F63E186}" type="presParOf" srcId="{C1A69A74-FB51-4820-A073-626D28E30F67}" destId="{ECB74354-64F0-4DA8-9147-1FC76B203E3F}" srcOrd="0" destOrd="0" presId="urn:microsoft.com/office/officeart/2005/8/layout/process1"/>
    <dgm:cxn modelId="{B9F390C2-9687-424A-96B3-FD27F72AC812}" type="presParOf" srcId="{C1A69A74-FB51-4820-A073-626D28E30F67}" destId="{60E17942-1372-4708-8788-54578B4E1B66}" srcOrd="1" destOrd="0" presId="urn:microsoft.com/office/officeart/2005/8/layout/process1"/>
    <dgm:cxn modelId="{E2FF58EF-B879-476B-AB9B-7E65C33D1426}" type="presParOf" srcId="{60E17942-1372-4708-8788-54578B4E1B66}" destId="{D3FC9E89-5F78-44F3-8565-11A94EEAE8CC}" srcOrd="0" destOrd="0" presId="urn:microsoft.com/office/officeart/2005/8/layout/process1"/>
    <dgm:cxn modelId="{9B8166A7-6F88-4E2C-85AB-03396350FFFD}" type="presParOf" srcId="{C1A69A74-FB51-4820-A073-626D28E30F67}" destId="{9B12D237-8C6A-40A4-9A5F-A2C2ADC7AB2A}" srcOrd="2" destOrd="0" presId="urn:microsoft.com/office/officeart/2005/8/layout/process1"/>
    <dgm:cxn modelId="{D4DA891D-F06F-4D28-BC78-790E062C82F4}" type="presParOf" srcId="{C1A69A74-FB51-4820-A073-626D28E30F67}" destId="{AAEC7B59-E922-4F91-8E4E-C0FB02702597}" srcOrd="3" destOrd="0" presId="urn:microsoft.com/office/officeart/2005/8/layout/process1"/>
    <dgm:cxn modelId="{F999FF8D-356B-4ACD-9CA2-A61BCE7500AD}" type="presParOf" srcId="{AAEC7B59-E922-4F91-8E4E-C0FB02702597}" destId="{46D720FD-C4C5-4ED0-8D0D-ABD1BEFA5283}" srcOrd="0" destOrd="0" presId="urn:microsoft.com/office/officeart/2005/8/layout/process1"/>
    <dgm:cxn modelId="{E4FF8A40-42CF-4720-B90C-FE8AB8354EBC}" type="presParOf" srcId="{C1A69A74-FB51-4820-A073-626D28E30F67}" destId="{60AE20A8-3AC8-44C0-A324-0FBECB7DFC6B}" srcOrd="4" destOrd="0" presId="urn:microsoft.com/office/officeart/2005/8/layout/process1"/>
    <dgm:cxn modelId="{DF0A0D45-0232-4E2B-BE04-7D0E0AC20DDA}" type="presParOf" srcId="{C1A69A74-FB51-4820-A073-626D28E30F67}" destId="{A8EB57B8-ACE8-46AF-9826-93A71BD16A71}" srcOrd="5" destOrd="0" presId="urn:microsoft.com/office/officeart/2005/8/layout/process1"/>
    <dgm:cxn modelId="{58E8C141-D079-4979-A2B9-02E81AB4F918}" type="presParOf" srcId="{A8EB57B8-ACE8-46AF-9826-93A71BD16A71}" destId="{AB5ABB36-0216-45B2-9F58-5F46C0BC987B}" srcOrd="0" destOrd="0" presId="urn:microsoft.com/office/officeart/2005/8/layout/process1"/>
    <dgm:cxn modelId="{9BE82FE1-CB98-485E-B5BE-9A1801CB5D7E}" type="presParOf" srcId="{C1A69A74-FB51-4820-A073-626D28E30F67}" destId="{53F0E3A6-3B98-4DC8-9F54-17540FE150DF}" srcOrd="6" destOrd="0" presId="urn:microsoft.com/office/officeart/2005/8/layout/process1"/>
    <dgm:cxn modelId="{03625CB0-377B-4670-B022-3392EFE08938}" type="presParOf" srcId="{C1A69A74-FB51-4820-A073-626D28E30F67}" destId="{1F123560-B5BF-4641-AE3C-795BF6371139}" srcOrd="7" destOrd="0" presId="urn:microsoft.com/office/officeart/2005/8/layout/process1"/>
    <dgm:cxn modelId="{F46A67A6-1883-48AF-A7B6-173220C4D72F}" type="presParOf" srcId="{1F123560-B5BF-4641-AE3C-795BF6371139}" destId="{2E4292DE-4628-447D-BD26-5BD8DC2E43E7}" srcOrd="0" destOrd="0" presId="urn:microsoft.com/office/officeart/2005/8/layout/process1"/>
    <dgm:cxn modelId="{61E01B16-2CC2-4832-ABA6-AF849BD71735}" type="presParOf" srcId="{C1A69A74-FB51-4820-A073-626D28E30F67}" destId="{8E82CB6A-B71E-4098-AD41-2D27E0FCE6C5}" srcOrd="8" destOrd="0" presId="urn:microsoft.com/office/officeart/2005/8/layout/process1"/>
    <dgm:cxn modelId="{29F196C9-12A7-4CCE-9692-E13A6E76239A}" type="presParOf" srcId="{C1A69A74-FB51-4820-A073-626D28E30F67}" destId="{B9FC9C79-75CD-4601-AA99-680EB9ABDF5F}" srcOrd="9" destOrd="0" presId="urn:microsoft.com/office/officeart/2005/8/layout/process1"/>
    <dgm:cxn modelId="{2207D3E9-9D08-46F8-B727-5FEEB605C00E}" type="presParOf" srcId="{B9FC9C79-75CD-4601-AA99-680EB9ABDF5F}" destId="{F763E7B8-3AD5-40DA-B189-55F199481601}" srcOrd="0" destOrd="0" presId="urn:microsoft.com/office/officeart/2005/8/layout/process1"/>
    <dgm:cxn modelId="{7CD8415E-54AB-436D-9635-864323142CA9}" type="presParOf" srcId="{C1A69A74-FB51-4820-A073-626D28E30F67}" destId="{BAC33069-2CC4-4057-A439-9B30F8F4F6C5}"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8708B92-1EAD-416A-8C0C-7DD58EA7133A}" type="doc">
      <dgm:prSet loTypeId="urn:microsoft.com/office/officeart/2005/8/layout/process1" loCatId="process" qsTypeId="urn:microsoft.com/office/officeart/2005/8/quickstyle/simple3#5" qsCatId="simple" csTypeId="urn:microsoft.com/office/officeart/2005/8/colors/colorful2#8" csCatId="colorful" phldr="1"/>
      <dgm:spPr/>
    </dgm:pt>
    <dgm:pt modelId="{BDA39E54-EE7C-439F-A192-D8BD6BEE8629}">
      <dgm:prSet phldrT="[文本]" custT="1"/>
      <dgm:spPr/>
      <dgm:t>
        <a:bodyPr/>
        <a:lstStyle/>
        <a:p>
          <a:r>
            <a:rPr lang="zh-CN" altLang="en-US" sz="1600" b="1"/>
            <a:t>批次登记</a:t>
          </a:r>
          <a:endParaRPr lang="zh-CN" altLang="en-US" sz="1600" b="1" dirty="0"/>
        </a:p>
      </dgm:t>
    </dgm:pt>
    <dgm:pt modelId="{C127A0E1-E311-4B0A-89CC-DA19EF6214C2}" type="parTrans" cxnId="{8CA19C6E-1164-46D3-9931-FD2D680B8BC9}">
      <dgm:prSet/>
      <dgm:spPr/>
      <dgm:t>
        <a:bodyPr/>
        <a:lstStyle/>
        <a:p>
          <a:endParaRPr lang="zh-CN" altLang="en-US" sz="1600"/>
        </a:p>
      </dgm:t>
    </dgm:pt>
    <dgm:pt modelId="{C710F323-4EC2-43DD-B197-57D8E9D9CE79}" type="sibTrans" cxnId="{8CA19C6E-1164-46D3-9931-FD2D680B8BC9}">
      <dgm:prSet custT="1"/>
      <dgm:spPr/>
      <dgm:t>
        <a:bodyPr/>
        <a:lstStyle/>
        <a:p>
          <a:endParaRPr lang="zh-CN" altLang="en-US" sz="1600"/>
        </a:p>
      </dgm:t>
    </dgm:pt>
    <dgm:pt modelId="{1B3C3DDE-8A88-4970-A4B5-7D4506B287CC}">
      <dgm:prSet phldrT="[文本]"/>
      <dgm:spPr/>
      <dgm:t>
        <a:bodyPr/>
        <a:lstStyle/>
        <a:p>
          <a:r>
            <a:rPr lang="zh-CN" altLang="en-US" b="1" dirty="0"/>
            <a:t>账户扫描</a:t>
          </a:r>
        </a:p>
      </dgm:t>
    </dgm:pt>
    <dgm:pt modelId="{39B0C6FB-B34F-4C6B-A37D-821FA0BF52A4}" type="parTrans" cxnId="{C05C0EA5-9726-4209-9F2F-9B5DB13077DC}">
      <dgm:prSet/>
      <dgm:spPr/>
      <dgm:t>
        <a:bodyPr/>
        <a:lstStyle/>
        <a:p>
          <a:endParaRPr lang="zh-CN" altLang="en-US"/>
        </a:p>
      </dgm:t>
    </dgm:pt>
    <dgm:pt modelId="{6E76D261-51E3-4371-A1E2-8D581BBDC5F3}" type="sibTrans" cxnId="{C05C0EA5-9726-4209-9F2F-9B5DB13077DC}">
      <dgm:prSet/>
      <dgm:spPr/>
      <dgm:t>
        <a:bodyPr/>
        <a:lstStyle/>
        <a:p>
          <a:endParaRPr lang="zh-CN" altLang="en-US"/>
        </a:p>
      </dgm:t>
    </dgm:pt>
    <dgm:pt modelId="{F2DE8709-C93B-4F72-9976-FB625BE734F7}">
      <dgm:prSet phldrT="[文本]"/>
      <dgm:spPr/>
      <dgm:t>
        <a:bodyPr/>
        <a:lstStyle/>
        <a:p>
          <a:r>
            <a:rPr lang="zh-CN" altLang="en-US" b="1" dirty="0"/>
            <a:t>图像处理</a:t>
          </a:r>
        </a:p>
      </dgm:t>
    </dgm:pt>
    <dgm:pt modelId="{D6317618-CEF9-4B0B-ADE6-59A43BE18BF0}" type="parTrans" cxnId="{6B8D341F-6DE7-42E0-9B8D-BA141DDB51B0}">
      <dgm:prSet/>
      <dgm:spPr/>
      <dgm:t>
        <a:bodyPr/>
        <a:lstStyle/>
        <a:p>
          <a:endParaRPr lang="zh-CN" altLang="en-US"/>
        </a:p>
      </dgm:t>
    </dgm:pt>
    <dgm:pt modelId="{6A5116F2-F362-40E7-8D60-5A072AA7BD1A}" type="sibTrans" cxnId="{6B8D341F-6DE7-42E0-9B8D-BA141DDB51B0}">
      <dgm:prSet/>
      <dgm:spPr/>
      <dgm:t>
        <a:bodyPr/>
        <a:lstStyle/>
        <a:p>
          <a:endParaRPr lang="zh-CN" altLang="en-US"/>
        </a:p>
      </dgm:t>
    </dgm:pt>
    <dgm:pt modelId="{75FD4215-E038-4ED6-8914-42EBC63C95DE}">
      <dgm:prSet phldrT="[文本]"/>
      <dgm:spPr/>
      <dgm:t>
        <a:bodyPr/>
        <a:lstStyle/>
        <a:p>
          <a:r>
            <a:rPr lang="zh-CN" altLang="en-US" b="1" dirty="0"/>
            <a:t>索引录入</a:t>
          </a:r>
        </a:p>
      </dgm:t>
    </dgm:pt>
    <dgm:pt modelId="{49CC070F-6AF0-4E55-9524-8637012A04AB}" type="parTrans" cxnId="{0AF87462-6027-49C3-A2B3-E6485F3561B4}">
      <dgm:prSet/>
      <dgm:spPr/>
      <dgm:t>
        <a:bodyPr/>
        <a:lstStyle/>
        <a:p>
          <a:endParaRPr lang="zh-CN" altLang="en-US"/>
        </a:p>
      </dgm:t>
    </dgm:pt>
    <dgm:pt modelId="{D49817E6-6A18-4306-991C-3073ACBE37DC}" type="sibTrans" cxnId="{0AF87462-6027-49C3-A2B3-E6485F3561B4}">
      <dgm:prSet/>
      <dgm:spPr/>
      <dgm:t>
        <a:bodyPr/>
        <a:lstStyle/>
        <a:p>
          <a:endParaRPr lang="zh-CN" altLang="en-US"/>
        </a:p>
      </dgm:t>
    </dgm:pt>
    <dgm:pt modelId="{86403993-C1A6-42FD-BD94-C978FA0605CB}">
      <dgm:prSet phldrT="[文本]"/>
      <dgm:spPr/>
      <dgm:t>
        <a:bodyPr/>
        <a:lstStyle/>
        <a:p>
          <a:r>
            <a:rPr lang="zh-CN" altLang="en-US" b="1" dirty="0"/>
            <a:t>内部质检</a:t>
          </a:r>
        </a:p>
      </dgm:t>
    </dgm:pt>
    <dgm:pt modelId="{BB1180DD-4624-451E-A311-FC77EA3DA403}" type="parTrans" cxnId="{9A2BA5D4-F1E0-47D6-AF52-C85575656B2F}">
      <dgm:prSet/>
      <dgm:spPr/>
      <dgm:t>
        <a:bodyPr/>
        <a:lstStyle/>
        <a:p>
          <a:endParaRPr lang="zh-CN" altLang="en-US"/>
        </a:p>
      </dgm:t>
    </dgm:pt>
    <dgm:pt modelId="{DBAB73C9-F750-47FE-93C6-059E9411B857}" type="sibTrans" cxnId="{9A2BA5D4-F1E0-47D6-AF52-C85575656B2F}">
      <dgm:prSet/>
      <dgm:spPr/>
      <dgm:t>
        <a:bodyPr/>
        <a:lstStyle/>
        <a:p>
          <a:endParaRPr lang="zh-CN" altLang="en-US"/>
        </a:p>
      </dgm:t>
    </dgm:pt>
    <dgm:pt modelId="{EE81FC25-C472-4B1E-BEAA-C7C5F70427FB}">
      <dgm:prSet phldrT="[文本]"/>
      <dgm:spPr/>
      <dgm:t>
        <a:bodyPr/>
        <a:lstStyle/>
        <a:p>
          <a:r>
            <a:rPr lang="zh-CN" altLang="en-US" b="1" dirty="0"/>
            <a:t>客户质检</a:t>
          </a:r>
        </a:p>
      </dgm:t>
    </dgm:pt>
    <dgm:pt modelId="{F9F0F1E7-2279-4E2D-9312-5399A49A6C39}" type="parTrans" cxnId="{094F847E-141C-46AC-A518-F1D088742C0D}">
      <dgm:prSet/>
      <dgm:spPr/>
      <dgm:t>
        <a:bodyPr/>
        <a:lstStyle/>
        <a:p>
          <a:endParaRPr lang="zh-CN" altLang="en-US"/>
        </a:p>
      </dgm:t>
    </dgm:pt>
    <dgm:pt modelId="{E7D67C44-0ED1-497B-A301-EFAFEF4896B0}" type="sibTrans" cxnId="{094F847E-141C-46AC-A518-F1D088742C0D}">
      <dgm:prSet/>
      <dgm:spPr/>
      <dgm:t>
        <a:bodyPr/>
        <a:lstStyle/>
        <a:p>
          <a:endParaRPr lang="zh-CN" altLang="en-US"/>
        </a:p>
      </dgm:t>
    </dgm:pt>
    <dgm:pt modelId="{220CE8BD-AF65-4A5D-98E6-E4A7E3C4523B}">
      <dgm:prSet phldrT="[文本]"/>
      <dgm:spPr/>
      <dgm:t>
        <a:bodyPr/>
        <a:lstStyle/>
        <a:p>
          <a:r>
            <a:rPr lang="zh-CN" altLang="en-US" b="1" dirty="0"/>
            <a:t>档案归档</a:t>
          </a:r>
        </a:p>
      </dgm:t>
    </dgm:pt>
    <dgm:pt modelId="{00B9CAF0-2D06-47B1-AEF0-304D1EF4FBD8}" type="parTrans" cxnId="{B13AA627-0109-4EC2-B3EC-0F0C3179A749}">
      <dgm:prSet/>
      <dgm:spPr/>
      <dgm:t>
        <a:bodyPr/>
        <a:lstStyle/>
        <a:p>
          <a:endParaRPr lang="zh-CN" altLang="en-US"/>
        </a:p>
      </dgm:t>
    </dgm:pt>
    <dgm:pt modelId="{41ACF834-7697-4644-A84F-BCA21B2350DF}" type="sibTrans" cxnId="{B13AA627-0109-4EC2-B3EC-0F0C3179A749}">
      <dgm:prSet/>
      <dgm:spPr/>
      <dgm:t>
        <a:bodyPr/>
        <a:lstStyle/>
        <a:p>
          <a:endParaRPr lang="zh-CN" altLang="en-US"/>
        </a:p>
      </dgm:t>
    </dgm:pt>
    <dgm:pt modelId="{C1A69A74-FB51-4820-A073-626D28E30F67}" type="pres">
      <dgm:prSet presAssocID="{58708B92-1EAD-416A-8C0C-7DD58EA7133A}" presName="Name0" presStyleCnt="0">
        <dgm:presLayoutVars>
          <dgm:dir/>
          <dgm:resizeHandles val="exact"/>
        </dgm:presLayoutVars>
      </dgm:prSet>
      <dgm:spPr/>
    </dgm:pt>
    <dgm:pt modelId="{ECB74354-64F0-4DA8-9147-1FC76B203E3F}" type="pres">
      <dgm:prSet presAssocID="{BDA39E54-EE7C-439F-A192-D8BD6BEE8629}" presName="node" presStyleLbl="node1" presStyleIdx="0" presStyleCnt="7" custScaleX="127799">
        <dgm:presLayoutVars>
          <dgm:bulletEnabled val="1"/>
        </dgm:presLayoutVars>
      </dgm:prSet>
      <dgm:spPr/>
    </dgm:pt>
    <dgm:pt modelId="{60E17942-1372-4708-8788-54578B4E1B66}" type="pres">
      <dgm:prSet presAssocID="{C710F323-4EC2-43DD-B197-57D8E9D9CE79}" presName="sibTrans" presStyleLbl="sibTrans2D1" presStyleIdx="0" presStyleCnt="6"/>
      <dgm:spPr/>
    </dgm:pt>
    <dgm:pt modelId="{D3FC9E89-5F78-44F3-8565-11A94EEAE8CC}" type="pres">
      <dgm:prSet presAssocID="{C710F323-4EC2-43DD-B197-57D8E9D9CE79}" presName="connectorText" presStyleLbl="sibTrans2D1" presStyleIdx="0" presStyleCnt="6"/>
      <dgm:spPr/>
    </dgm:pt>
    <dgm:pt modelId="{65F06271-3C1C-497F-AAC5-A917607249E4}" type="pres">
      <dgm:prSet presAssocID="{1B3C3DDE-8A88-4970-A4B5-7D4506B287CC}" presName="node" presStyleLbl="node1" presStyleIdx="1" presStyleCnt="7">
        <dgm:presLayoutVars>
          <dgm:bulletEnabled val="1"/>
        </dgm:presLayoutVars>
      </dgm:prSet>
      <dgm:spPr/>
    </dgm:pt>
    <dgm:pt modelId="{88C7D7E3-D6E5-4B59-86CF-341DF5B2DBCA}" type="pres">
      <dgm:prSet presAssocID="{6E76D261-51E3-4371-A1E2-8D581BBDC5F3}" presName="sibTrans" presStyleLbl="sibTrans2D1" presStyleIdx="1" presStyleCnt="6"/>
      <dgm:spPr/>
    </dgm:pt>
    <dgm:pt modelId="{1B1B83E2-406A-479A-B34E-7A33A4AFA8E7}" type="pres">
      <dgm:prSet presAssocID="{6E76D261-51E3-4371-A1E2-8D581BBDC5F3}" presName="connectorText" presStyleLbl="sibTrans2D1" presStyleIdx="1" presStyleCnt="6"/>
      <dgm:spPr/>
    </dgm:pt>
    <dgm:pt modelId="{15333429-CF0E-467E-AC27-951C4C92C63C}" type="pres">
      <dgm:prSet presAssocID="{F2DE8709-C93B-4F72-9976-FB625BE734F7}" presName="node" presStyleLbl="node1" presStyleIdx="2" presStyleCnt="7">
        <dgm:presLayoutVars>
          <dgm:bulletEnabled val="1"/>
        </dgm:presLayoutVars>
      </dgm:prSet>
      <dgm:spPr/>
    </dgm:pt>
    <dgm:pt modelId="{3DA1513A-6692-4553-8006-1D04FFF42440}" type="pres">
      <dgm:prSet presAssocID="{6A5116F2-F362-40E7-8D60-5A072AA7BD1A}" presName="sibTrans" presStyleLbl="sibTrans2D1" presStyleIdx="2" presStyleCnt="6"/>
      <dgm:spPr/>
    </dgm:pt>
    <dgm:pt modelId="{73DE62FA-8594-4A96-873C-E5CB7AAA93FD}" type="pres">
      <dgm:prSet presAssocID="{6A5116F2-F362-40E7-8D60-5A072AA7BD1A}" presName="connectorText" presStyleLbl="sibTrans2D1" presStyleIdx="2" presStyleCnt="6"/>
      <dgm:spPr/>
    </dgm:pt>
    <dgm:pt modelId="{FA27AEBB-9578-464E-9CB5-79B2F2C1CB53}" type="pres">
      <dgm:prSet presAssocID="{75FD4215-E038-4ED6-8914-42EBC63C95DE}" presName="node" presStyleLbl="node1" presStyleIdx="3" presStyleCnt="7">
        <dgm:presLayoutVars>
          <dgm:bulletEnabled val="1"/>
        </dgm:presLayoutVars>
      </dgm:prSet>
      <dgm:spPr/>
    </dgm:pt>
    <dgm:pt modelId="{7F4045C6-76D7-4B4B-84EB-63C28BA547F1}" type="pres">
      <dgm:prSet presAssocID="{D49817E6-6A18-4306-991C-3073ACBE37DC}" presName="sibTrans" presStyleLbl="sibTrans2D1" presStyleIdx="3" presStyleCnt="6"/>
      <dgm:spPr/>
    </dgm:pt>
    <dgm:pt modelId="{E6EA19BB-8738-4B01-B683-D0DF4ACC5FF7}" type="pres">
      <dgm:prSet presAssocID="{D49817E6-6A18-4306-991C-3073ACBE37DC}" presName="connectorText" presStyleLbl="sibTrans2D1" presStyleIdx="3" presStyleCnt="6"/>
      <dgm:spPr/>
    </dgm:pt>
    <dgm:pt modelId="{B8BD9CFD-63E9-4D73-A407-6971C6203C0A}" type="pres">
      <dgm:prSet presAssocID="{86403993-C1A6-42FD-BD94-C978FA0605CB}" presName="node" presStyleLbl="node1" presStyleIdx="4" presStyleCnt="7">
        <dgm:presLayoutVars>
          <dgm:bulletEnabled val="1"/>
        </dgm:presLayoutVars>
      </dgm:prSet>
      <dgm:spPr/>
    </dgm:pt>
    <dgm:pt modelId="{5FF0208B-3F03-4071-ABD0-D22A5DF8DA19}" type="pres">
      <dgm:prSet presAssocID="{DBAB73C9-F750-47FE-93C6-059E9411B857}" presName="sibTrans" presStyleLbl="sibTrans2D1" presStyleIdx="4" presStyleCnt="6"/>
      <dgm:spPr/>
    </dgm:pt>
    <dgm:pt modelId="{9C35F31F-31E8-4D4F-80B7-F9FCE59F16CE}" type="pres">
      <dgm:prSet presAssocID="{DBAB73C9-F750-47FE-93C6-059E9411B857}" presName="connectorText" presStyleLbl="sibTrans2D1" presStyleIdx="4" presStyleCnt="6"/>
      <dgm:spPr/>
    </dgm:pt>
    <dgm:pt modelId="{8660D6C7-6ED6-442F-BC92-7CB2653695B3}" type="pres">
      <dgm:prSet presAssocID="{EE81FC25-C472-4B1E-BEAA-C7C5F70427FB}" presName="node" presStyleLbl="node1" presStyleIdx="5" presStyleCnt="7">
        <dgm:presLayoutVars>
          <dgm:bulletEnabled val="1"/>
        </dgm:presLayoutVars>
      </dgm:prSet>
      <dgm:spPr/>
    </dgm:pt>
    <dgm:pt modelId="{FCCCC4A3-A395-48FE-9EE0-59640B96AFAB}" type="pres">
      <dgm:prSet presAssocID="{E7D67C44-0ED1-497B-A301-EFAFEF4896B0}" presName="sibTrans" presStyleLbl="sibTrans2D1" presStyleIdx="5" presStyleCnt="6"/>
      <dgm:spPr/>
    </dgm:pt>
    <dgm:pt modelId="{95DC50B8-BE3D-45B9-85D4-386445AB6C65}" type="pres">
      <dgm:prSet presAssocID="{E7D67C44-0ED1-497B-A301-EFAFEF4896B0}" presName="connectorText" presStyleLbl="sibTrans2D1" presStyleIdx="5" presStyleCnt="6"/>
      <dgm:spPr/>
    </dgm:pt>
    <dgm:pt modelId="{4FF622DF-E0FE-4D1D-BBE1-7B9CD2804C62}" type="pres">
      <dgm:prSet presAssocID="{220CE8BD-AF65-4A5D-98E6-E4A7E3C4523B}" presName="node" presStyleLbl="node1" presStyleIdx="6" presStyleCnt="7">
        <dgm:presLayoutVars>
          <dgm:bulletEnabled val="1"/>
        </dgm:presLayoutVars>
      </dgm:prSet>
      <dgm:spPr/>
    </dgm:pt>
  </dgm:ptLst>
  <dgm:cxnLst>
    <dgm:cxn modelId="{DD112208-300B-4FE8-8AA2-5DA91E544CE4}" type="presOf" srcId="{D49817E6-6A18-4306-991C-3073ACBE37DC}" destId="{7F4045C6-76D7-4B4B-84EB-63C28BA547F1}" srcOrd="0" destOrd="0" presId="urn:microsoft.com/office/officeart/2005/8/layout/process1"/>
    <dgm:cxn modelId="{6B8D341F-6DE7-42E0-9B8D-BA141DDB51B0}" srcId="{58708B92-1EAD-416A-8C0C-7DD58EA7133A}" destId="{F2DE8709-C93B-4F72-9976-FB625BE734F7}" srcOrd="2" destOrd="0" parTransId="{D6317618-CEF9-4B0B-ADE6-59A43BE18BF0}" sibTransId="{6A5116F2-F362-40E7-8D60-5A072AA7BD1A}"/>
    <dgm:cxn modelId="{B13AA627-0109-4EC2-B3EC-0F0C3179A749}" srcId="{58708B92-1EAD-416A-8C0C-7DD58EA7133A}" destId="{220CE8BD-AF65-4A5D-98E6-E4A7E3C4523B}" srcOrd="6" destOrd="0" parTransId="{00B9CAF0-2D06-47B1-AEF0-304D1EF4FBD8}" sibTransId="{41ACF834-7697-4644-A84F-BCA21B2350DF}"/>
    <dgm:cxn modelId="{C906CF27-C40B-494E-B140-F116EAAD0EB4}" type="presOf" srcId="{E7D67C44-0ED1-497B-A301-EFAFEF4896B0}" destId="{95DC50B8-BE3D-45B9-85D4-386445AB6C65}" srcOrd="1" destOrd="0" presId="urn:microsoft.com/office/officeart/2005/8/layout/process1"/>
    <dgm:cxn modelId="{6B188529-DA16-42B8-87E0-C563257122DD}" type="presOf" srcId="{75FD4215-E038-4ED6-8914-42EBC63C95DE}" destId="{FA27AEBB-9578-464E-9CB5-79B2F2C1CB53}" srcOrd="0" destOrd="0" presId="urn:microsoft.com/office/officeart/2005/8/layout/process1"/>
    <dgm:cxn modelId="{93CDA534-27B2-47ED-949C-52D0C172E446}" type="presOf" srcId="{C710F323-4EC2-43DD-B197-57D8E9D9CE79}" destId="{D3FC9E89-5F78-44F3-8565-11A94EEAE8CC}" srcOrd="1" destOrd="0" presId="urn:microsoft.com/office/officeart/2005/8/layout/process1"/>
    <dgm:cxn modelId="{0AF87462-6027-49C3-A2B3-E6485F3561B4}" srcId="{58708B92-1EAD-416A-8C0C-7DD58EA7133A}" destId="{75FD4215-E038-4ED6-8914-42EBC63C95DE}" srcOrd="3" destOrd="0" parTransId="{49CC070F-6AF0-4E55-9524-8637012A04AB}" sibTransId="{D49817E6-6A18-4306-991C-3073ACBE37DC}"/>
    <dgm:cxn modelId="{35401663-2AFE-4C60-96C9-EE2D2C11F6B7}" type="presOf" srcId="{6A5116F2-F362-40E7-8D60-5A072AA7BD1A}" destId="{73DE62FA-8594-4A96-873C-E5CB7AAA93FD}" srcOrd="1" destOrd="0" presId="urn:microsoft.com/office/officeart/2005/8/layout/process1"/>
    <dgm:cxn modelId="{C1548249-5CBB-4EEB-8514-878055466A2F}" type="presOf" srcId="{F2DE8709-C93B-4F72-9976-FB625BE734F7}" destId="{15333429-CF0E-467E-AC27-951C4C92C63C}" srcOrd="0" destOrd="0" presId="urn:microsoft.com/office/officeart/2005/8/layout/process1"/>
    <dgm:cxn modelId="{8CA19C6E-1164-46D3-9931-FD2D680B8BC9}" srcId="{58708B92-1EAD-416A-8C0C-7DD58EA7133A}" destId="{BDA39E54-EE7C-439F-A192-D8BD6BEE8629}" srcOrd="0" destOrd="0" parTransId="{C127A0E1-E311-4B0A-89CC-DA19EF6214C2}" sibTransId="{C710F323-4EC2-43DD-B197-57D8E9D9CE79}"/>
    <dgm:cxn modelId="{2A2F787D-63AF-4325-9521-73A786D9F195}" type="presOf" srcId="{EE81FC25-C472-4B1E-BEAA-C7C5F70427FB}" destId="{8660D6C7-6ED6-442F-BC92-7CB2653695B3}" srcOrd="0" destOrd="0" presId="urn:microsoft.com/office/officeart/2005/8/layout/process1"/>
    <dgm:cxn modelId="{05EE507E-C759-41B0-94AC-CE70EE280042}" type="presOf" srcId="{DBAB73C9-F750-47FE-93C6-059E9411B857}" destId="{5FF0208B-3F03-4071-ABD0-D22A5DF8DA19}" srcOrd="0" destOrd="0" presId="urn:microsoft.com/office/officeart/2005/8/layout/process1"/>
    <dgm:cxn modelId="{094F847E-141C-46AC-A518-F1D088742C0D}" srcId="{58708B92-1EAD-416A-8C0C-7DD58EA7133A}" destId="{EE81FC25-C472-4B1E-BEAA-C7C5F70427FB}" srcOrd="5" destOrd="0" parTransId="{F9F0F1E7-2279-4E2D-9312-5399A49A6C39}" sibTransId="{E7D67C44-0ED1-497B-A301-EFAFEF4896B0}"/>
    <dgm:cxn modelId="{F028527F-1170-4222-BBFA-E3EAF0445480}" type="presOf" srcId="{6A5116F2-F362-40E7-8D60-5A072AA7BD1A}" destId="{3DA1513A-6692-4553-8006-1D04FFF42440}" srcOrd="0" destOrd="0" presId="urn:microsoft.com/office/officeart/2005/8/layout/process1"/>
    <dgm:cxn modelId="{14C97080-E7D6-4182-B8D1-C0088946A362}" type="presOf" srcId="{86403993-C1A6-42FD-BD94-C978FA0605CB}" destId="{B8BD9CFD-63E9-4D73-A407-6971C6203C0A}" srcOrd="0" destOrd="0" presId="urn:microsoft.com/office/officeart/2005/8/layout/process1"/>
    <dgm:cxn modelId="{63AF3E94-4940-4733-AC79-6AE00065229C}" type="presOf" srcId="{C710F323-4EC2-43DD-B197-57D8E9D9CE79}" destId="{60E17942-1372-4708-8788-54578B4E1B66}" srcOrd="0" destOrd="0" presId="urn:microsoft.com/office/officeart/2005/8/layout/process1"/>
    <dgm:cxn modelId="{615CB19A-60C6-4994-8EC1-5D09FEAA4483}" type="presOf" srcId="{1B3C3DDE-8A88-4970-A4B5-7D4506B287CC}" destId="{65F06271-3C1C-497F-AAC5-A917607249E4}" srcOrd="0" destOrd="0" presId="urn:microsoft.com/office/officeart/2005/8/layout/process1"/>
    <dgm:cxn modelId="{D49A83A3-110F-4822-97B3-D092D8167C40}" type="presOf" srcId="{BDA39E54-EE7C-439F-A192-D8BD6BEE8629}" destId="{ECB74354-64F0-4DA8-9147-1FC76B203E3F}" srcOrd="0" destOrd="0" presId="urn:microsoft.com/office/officeart/2005/8/layout/process1"/>
    <dgm:cxn modelId="{C05C0EA5-9726-4209-9F2F-9B5DB13077DC}" srcId="{58708B92-1EAD-416A-8C0C-7DD58EA7133A}" destId="{1B3C3DDE-8A88-4970-A4B5-7D4506B287CC}" srcOrd="1" destOrd="0" parTransId="{39B0C6FB-B34F-4C6B-A37D-821FA0BF52A4}" sibTransId="{6E76D261-51E3-4371-A1E2-8D581BBDC5F3}"/>
    <dgm:cxn modelId="{920ECFC1-1762-45C6-94C2-CC5C6901AE97}" type="presOf" srcId="{DBAB73C9-F750-47FE-93C6-059E9411B857}" destId="{9C35F31F-31E8-4D4F-80B7-F9FCE59F16CE}" srcOrd="1" destOrd="0" presId="urn:microsoft.com/office/officeart/2005/8/layout/process1"/>
    <dgm:cxn modelId="{BE5DE5D3-91A8-4D01-8A36-E942F095D9FE}" type="presOf" srcId="{6E76D261-51E3-4371-A1E2-8D581BBDC5F3}" destId="{88C7D7E3-D6E5-4B59-86CF-341DF5B2DBCA}" srcOrd="0" destOrd="0" presId="urn:microsoft.com/office/officeart/2005/8/layout/process1"/>
    <dgm:cxn modelId="{F802A3D4-4C25-4762-BC85-2642F1F8B4F1}" type="presOf" srcId="{6E76D261-51E3-4371-A1E2-8D581BBDC5F3}" destId="{1B1B83E2-406A-479A-B34E-7A33A4AFA8E7}" srcOrd="1" destOrd="0" presId="urn:microsoft.com/office/officeart/2005/8/layout/process1"/>
    <dgm:cxn modelId="{9A2BA5D4-F1E0-47D6-AF52-C85575656B2F}" srcId="{58708B92-1EAD-416A-8C0C-7DD58EA7133A}" destId="{86403993-C1A6-42FD-BD94-C978FA0605CB}" srcOrd="4" destOrd="0" parTransId="{BB1180DD-4624-451E-A311-FC77EA3DA403}" sibTransId="{DBAB73C9-F750-47FE-93C6-059E9411B857}"/>
    <dgm:cxn modelId="{9AFEFCD9-69B7-419B-96C0-DAE3F68AB496}" type="presOf" srcId="{E7D67C44-0ED1-497B-A301-EFAFEF4896B0}" destId="{FCCCC4A3-A395-48FE-9EE0-59640B96AFAB}" srcOrd="0" destOrd="0" presId="urn:microsoft.com/office/officeart/2005/8/layout/process1"/>
    <dgm:cxn modelId="{007678E3-F2C3-4046-AABA-C065191634FD}" type="presOf" srcId="{58708B92-1EAD-416A-8C0C-7DD58EA7133A}" destId="{C1A69A74-FB51-4820-A073-626D28E30F67}" srcOrd="0" destOrd="0" presId="urn:microsoft.com/office/officeart/2005/8/layout/process1"/>
    <dgm:cxn modelId="{C4E88CEC-9C6C-4258-998B-BC6081E09261}" type="presOf" srcId="{D49817E6-6A18-4306-991C-3073ACBE37DC}" destId="{E6EA19BB-8738-4B01-B683-D0DF4ACC5FF7}" srcOrd="1" destOrd="0" presId="urn:microsoft.com/office/officeart/2005/8/layout/process1"/>
    <dgm:cxn modelId="{B00533EF-A96A-416B-ABE8-011E443306A2}" type="presOf" srcId="{220CE8BD-AF65-4A5D-98E6-E4A7E3C4523B}" destId="{4FF622DF-E0FE-4D1D-BBE1-7B9CD2804C62}" srcOrd="0" destOrd="0" presId="urn:microsoft.com/office/officeart/2005/8/layout/process1"/>
    <dgm:cxn modelId="{42F3E0AF-487B-4E29-BB22-CDBC2F63E186}" type="presParOf" srcId="{C1A69A74-FB51-4820-A073-626D28E30F67}" destId="{ECB74354-64F0-4DA8-9147-1FC76B203E3F}" srcOrd="0" destOrd="0" presId="urn:microsoft.com/office/officeart/2005/8/layout/process1"/>
    <dgm:cxn modelId="{B9F390C2-9687-424A-96B3-FD27F72AC812}" type="presParOf" srcId="{C1A69A74-FB51-4820-A073-626D28E30F67}" destId="{60E17942-1372-4708-8788-54578B4E1B66}" srcOrd="1" destOrd="0" presId="urn:microsoft.com/office/officeart/2005/8/layout/process1"/>
    <dgm:cxn modelId="{E2FF58EF-B879-476B-AB9B-7E65C33D1426}" type="presParOf" srcId="{60E17942-1372-4708-8788-54578B4E1B66}" destId="{D3FC9E89-5F78-44F3-8565-11A94EEAE8CC}" srcOrd="0" destOrd="0" presId="urn:microsoft.com/office/officeart/2005/8/layout/process1"/>
    <dgm:cxn modelId="{3FD226C6-AE9F-4A61-B5F9-EEAF96CDEEAB}" type="presParOf" srcId="{C1A69A74-FB51-4820-A073-626D28E30F67}" destId="{65F06271-3C1C-497F-AAC5-A917607249E4}" srcOrd="2" destOrd="0" presId="urn:microsoft.com/office/officeart/2005/8/layout/process1"/>
    <dgm:cxn modelId="{0E826A17-C83B-4B0F-A76A-999B6E1FF30D}" type="presParOf" srcId="{C1A69A74-FB51-4820-A073-626D28E30F67}" destId="{88C7D7E3-D6E5-4B59-86CF-341DF5B2DBCA}" srcOrd="3" destOrd="0" presId="urn:microsoft.com/office/officeart/2005/8/layout/process1"/>
    <dgm:cxn modelId="{FCA9EBA7-5BE4-4BD1-A2F2-1CA046398955}" type="presParOf" srcId="{88C7D7E3-D6E5-4B59-86CF-341DF5B2DBCA}" destId="{1B1B83E2-406A-479A-B34E-7A33A4AFA8E7}" srcOrd="0" destOrd="0" presId="urn:microsoft.com/office/officeart/2005/8/layout/process1"/>
    <dgm:cxn modelId="{BB385591-4114-418F-BBAD-6826EFDAD382}" type="presParOf" srcId="{C1A69A74-FB51-4820-A073-626D28E30F67}" destId="{15333429-CF0E-467E-AC27-951C4C92C63C}" srcOrd="4" destOrd="0" presId="urn:microsoft.com/office/officeart/2005/8/layout/process1"/>
    <dgm:cxn modelId="{76972920-4621-4FAC-BBD7-D8E9A0A5855F}" type="presParOf" srcId="{C1A69A74-FB51-4820-A073-626D28E30F67}" destId="{3DA1513A-6692-4553-8006-1D04FFF42440}" srcOrd="5" destOrd="0" presId="urn:microsoft.com/office/officeart/2005/8/layout/process1"/>
    <dgm:cxn modelId="{90E7FC06-B7BA-452C-9DD7-390EDB4A5D64}" type="presParOf" srcId="{3DA1513A-6692-4553-8006-1D04FFF42440}" destId="{73DE62FA-8594-4A96-873C-E5CB7AAA93FD}" srcOrd="0" destOrd="0" presId="urn:microsoft.com/office/officeart/2005/8/layout/process1"/>
    <dgm:cxn modelId="{7D95DD47-2D12-45FF-9EC9-9E5F7AFF63AC}" type="presParOf" srcId="{C1A69A74-FB51-4820-A073-626D28E30F67}" destId="{FA27AEBB-9578-464E-9CB5-79B2F2C1CB53}" srcOrd="6" destOrd="0" presId="urn:microsoft.com/office/officeart/2005/8/layout/process1"/>
    <dgm:cxn modelId="{696AB326-AFA2-4A00-8B66-BFFBEC6B3E76}" type="presParOf" srcId="{C1A69A74-FB51-4820-A073-626D28E30F67}" destId="{7F4045C6-76D7-4B4B-84EB-63C28BA547F1}" srcOrd="7" destOrd="0" presId="urn:microsoft.com/office/officeart/2005/8/layout/process1"/>
    <dgm:cxn modelId="{9E491EE0-C0D8-4EA8-9EAB-66EA6B5DAB89}" type="presParOf" srcId="{7F4045C6-76D7-4B4B-84EB-63C28BA547F1}" destId="{E6EA19BB-8738-4B01-B683-D0DF4ACC5FF7}" srcOrd="0" destOrd="0" presId="urn:microsoft.com/office/officeart/2005/8/layout/process1"/>
    <dgm:cxn modelId="{825982D8-678A-4BA7-8702-16DCEFA4B712}" type="presParOf" srcId="{C1A69A74-FB51-4820-A073-626D28E30F67}" destId="{B8BD9CFD-63E9-4D73-A407-6971C6203C0A}" srcOrd="8" destOrd="0" presId="urn:microsoft.com/office/officeart/2005/8/layout/process1"/>
    <dgm:cxn modelId="{A7D098F9-FFA4-455B-9525-FEE81AFE8E10}" type="presParOf" srcId="{C1A69A74-FB51-4820-A073-626D28E30F67}" destId="{5FF0208B-3F03-4071-ABD0-D22A5DF8DA19}" srcOrd="9" destOrd="0" presId="urn:microsoft.com/office/officeart/2005/8/layout/process1"/>
    <dgm:cxn modelId="{3FE2431D-4DCC-42C9-B2F8-785C11FF409F}" type="presParOf" srcId="{5FF0208B-3F03-4071-ABD0-D22A5DF8DA19}" destId="{9C35F31F-31E8-4D4F-80B7-F9FCE59F16CE}" srcOrd="0" destOrd="0" presId="urn:microsoft.com/office/officeart/2005/8/layout/process1"/>
    <dgm:cxn modelId="{EAD6F4BD-A914-45D2-B2DE-CF8AD23A841F}" type="presParOf" srcId="{C1A69A74-FB51-4820-A073-626D28E30F67}" destId="{8660D6C7-6ED6-442F-BC92-7CB2653695B3}" srcOrd="10" destOrd="0" presId="urn:microsoft.com/office/officeart/2005/8/layout/process1"/>
    <dgm:cxn modelId="{E00EE82E-90D4-4DC3-843B-2377241B936B}" type="presParOf" srcId="{C1A69A74-FB51-4820-A073-626D28E30F67}" destId="{FCCCC4A3-A395-48FE-9EE0-59640B96AFAB}" srcOrd="11" destOrd="0" presId="urn:microsoft.com/office/officeart/2005/8/layout/process1"/>
    <dgm:cxn modelId="{A424B545-52A8-4203-99A0-512399499877}" type="presParOf" srcId="{FCCCC4A3-A395-48FE-9EE0-59640B96AFAB}" destId="{95DC50B8-BE3D-45B9-85D4-386445AB6C65}" srcOrd="0" destOrd="0" presId="urn:microsoft.com/office/officeart/2005/8/layout/process1"/>
    <dgm:cxn modelId="{655F6FA5-72B6-4B53-AE81-EAB139E7F007}" type="presParOf" srcId="{C1A69A74-FB51-4820-A073-626D28E30F67}" destId="{4FF622DF-E0FE-4D1D-BBE1-7B9CD2804C62}"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E67A75F-BB05-4F3F-9208-F28DB1620AFB}" type="doc">
      <dgm:prSet loTypeId="urn:microsoft.com/office/officeart/2005/8/layout/process1" loCatId="process" qsTypeId="urn:microsoft.com/office/officeart/2005/8/quickstyle/simple2" qsCatId="simple" csTypeId="urn:microsoft.com/office/officeart/2005/8/colors/colorful4" csCatId="colorful" phldr="1"/>
      <dgm:spPr/>
    </dgm:pt>
    <dgm:pt modelId="{7E415841-27B8-4442-9003-5DCB15F08271}">
      <dgm:prSet phldrT="[文本]" custT="1"/>
      <dgm:spPr/>
      <dgm:t>
        <a:bodyPr/>
        <a:lstStyle/>
        <a:p>
          <a:r>
            <a:rPr lang="zh-CN" altLang="en-US" sz="2400">
              <a:latin typeface="微软雅黑" panose="020B0503020204020204" pitchFamily="34" charset="-122"/>
              <a:ea typeface="微软雅黑" panose="020B0503020204020204" pitchFamily="34" charset="-122"/>
            </a:rPr>
            <a:t>条码打印</a:t>
          </a:r>
        </a:p>
      </dgm:t>
    </dgm:pt>
    <dgm:pt modelId="{68C60C2E-79A4-4BC2-9DD9-965F6E42137B}" type="parTrans" cxnId="{F3549D3C-34F6-4518-B423-373EB9561B3D}">
      <dgm:prSet/>
      <dgm:spPr/>
      <dgm:t>
        <a:bodyPr/>
        <a:lstStyle/>
        <a:p>
          <a:endParaRPr lang="zh-CN" altLang="en-US"/>
        </a:p>
      </dgm:t>
    </dgm:pt>
    <dgm:pt modelId="{86D4A416-310E-469B-A1C3-65E6DEA2E467}" type="sibTrans" cxnId="{F3549D3C-34F6-4518-B423-373EB9561B3D}">
      <dgm:prSet/>
      <dgm:spPr/>
      <dgm:t>
        <a:bodyPr/>
        <a:lstStyle/>
        <a:p>
          <a:endParaRPr lang="zh-CN" altLang="en-US"/>
        </a:p>
      </dgm:t>
    </dgm:pt>
    <dgm:pt modelId="{9836F72D-29CC-431B-9822-5CB4AC650113}">
      <dgm:prSet phldrT="[文本]" custT="1"/>
      <dgm:spPr/>
      <dgm:t>
        <a:bodyPr/>
        <a:lstStyle/>
        <a:p>
          <a:r>
            <a:rPr lang="zh-CN" altLang="en-US" sz="2400">
              <a:latin typeface="微软雅黑" panose="020B0503020204020204" pitchFamily="34" charset="-122"/>
              <a:ea typeface="微软雅黑" panose="020B0503020204020204" pitchFamily="34" charset="-122"/>
            </a:rPr>
            <a:t>材料整理</a:t>
          </a:r>
        </a:p>
      </dgm:t>
    </dgm:pt>
    <dgm:pt modelId="{B3B96808-A4E7-4DE4-86C0-73625354FBD9}" type="parTrans" cxnId="{6C554568-EA60-46FA-B5C2-EDFC29BA7D66}">
      <dgm:prSet/>
      <dgm:spPr/>
      <dgm:t>
        <a:bodyPr/>
        <a:lstStyle/>
        <a:p>
          <a:endParaRPr lang="zh-CN" altLang="en-US"/>
        </a:p>
      </dgm:t>
    </dgm:pt>
    <dgm:pt modelId="{4C7674A1-B11D-4660-8F11-3D2B7BF054E8}" type="sibTrans" cxnId="{6C554568-EA60-46FA-B5C2-EDFC29BA7D66}">
      <dgm:prSet/>
      <dgm:spPr/>
      <dgm:t>
        <a:bodyPr/>
        <a:lstStyle/>
        <a:p>
          <a:endParaRPr lang="zh-CN" altLang="en-US"/>
        </a:p>
      </dgm:t>
    </dgm:pt>
    <dgm:pt modelId="{DC70B43F-7CAD-4A22-BE2E-0A4E1C395A98}">
      <dgm:prSet phldrT="[文本]" custT="1"/>
      <dgm:spPr/>
      <dgm:t>
        <a:bodyPr/>
        <a:lstStyle/>
        <a:p>
          <a:r>
            <a:rPr lang="zh-CN" altLang="en-US" sz="2400">
              <a:latin typeface="微软雅黑" panose="020B0503020204020204" pitchFamily="34" charset="-122"/>
              <a:ea typeface="微软雅黑" panose="020B0503020204020204" pitchFamily="34" charset="-122"/>
            </a:rPr>
            <a:t>材料扫描</a:t>
          </a:r>
        </a:p>
      </dgm:t>
    </dgm:pt>
    <dgm:pt modelId="{7252EF80-4EAB-4912-BE8E-B0A4C891C06A}" type="parTrans" cxnId="{C15E1C2A-AA47-433F-AAE9-D1CCE5AC75A4}">
      <dgm:prSet/>
      <dgm:spPr/>
      <dgm:t>
        <a:bodyPr/>
        <a:lstStyle/>
        <a:p>
          <a:endParaRPr lang="zh-CN" altLang="en-US"/>
        </a:p>
      </dgm:t>
    </dgm:pt>
    <dgm:pt modelId="{7B51DDD5-D2BE-4DCF-8CE5-0841350AFE93}" type="sibTrans" cxnId="{C15E1C2A-AA47-433F-AAE9-D1CCE5AC75A4}">
      <dgm:prSet/>
      <dgm:spPr/>
      <dgm:t>
        <a:bodyPr/>
        <a:lstStyle/>
        <a:p>
          <a:endParaRPr lang="zh-CN" altLang="en-US"/>
        </a:p>
      </dgm:t>
    </dgm:pt>
    <dgm:pt modelId="{94D6B85A-CA66-4055-81E4-CB18872C9E31}">
      <dgm:prSet phldrT="[文本]" custT="1"/>
      <dgm:spPr/>
      <dgm:t>
        <a:bodyPr/>
        <a:lstStyle/>
        <a:p>
          <a:r>
            <a:rPr lang="zh-CN" altLang="en-US" sz="2400" dirty="0">
              <a:latin typeface="微软雅黑" panose="020B0503020204020204" pitchFamily="34" charset="-122"/>
              <a:ea typeface="微软雅黑" panose="020B0503020204020204" pitchFamily="34" charset="-122"/>
            </a:rPr>
            <a:t>条码插入</a:t>
          </a:r>
        </a:p>
      </dgm:t>
    </dgm:pt>
    <dgm:pt modelId="{2ACF4D71-1B84-40F6-9180-F2DAEC3DCFAA}" type="parTrans" cxnId="{00B17F76-534B-4BF6-A898-88E2C2B19C67}">
      <dgm:prSet/>
      <dgm:spPr/>
      <dgm:t>
        <a:bodyPr/>
        <a:lstStyle/>
        <a:p>
          <a:endParaRPr lang="zh-CN" altLang="en-US"/>
        </a:p>
      </dgm:t>
    </dgm:pt>
    <dgm:pt modelId="{9C1BC4E7-546D-415F-9079-9DFABC29BA41}" type="sibTrans" cxnId="{00B17F76-534B-4BF6-A898-88E2C2B19C67}">
      <dgm:prSet/>
      <dgm:spPr/>
      <dgm:t>
        <a:bodyPr/>
        <a:lstStyle/>
        <a:p>
          <a:endParaRPr lang="zh-CN" altLang="en-US"/>
        </a:p>
      </dgm:t>
    </dgm:pt>
    <dgm:pt modelId="{CD695CC9-B767-4838-8F61-DEE4A5C30102}">
      <dgm:prSet phldrT="[文本]" custT="1"/>
      <dgm:spPr/>
      <dgm:t>
        <a:bodyPr/>
        <a:lstStyle/>
        <a:p>
          <a:r>
            <a:rPr lang="zh-CN" altLang="en-US" sz="2400" dirty="0">
              <a:latin typeface="微软雅黑" panose="020B0503020204020204" pitchFamily="34" charset="-122"/>
              <a:ea typeface="微软雅黑" panose="020B0503020204020204" pitchFamily="34" charset="-122"/>
            </a:rPr>
            <a:t>扫描统计</a:t>
          </a:r>
        </a:p>
      </dgm:t>
    </dgm:pt>
    <dgm:pt modelId="{A87C1547-9DC8-4A0F-994D-25AD23FE2B2C}" type="parTrans" cxnId="{4197B618-0746-4324-8463-71A9925E0194}">
      <dgm:prSet/>
      <dgm:spPr/>
      <dgm:t>
        <a:bodyPr/>
        <a:lstStyle/>
        <a:p>
          <a:endParaRPr lang="zh-CN" altLang="en-US"/>
        </a:p>
      </dgm:t>
    </dgm:pt>
    <dgm:pt modelId="{B551B32E-245D-4E94-BFB2-1837CD0C31F9}" type="sibTrans" cxnId="{4197B618-0746-4324-8463-71A9925E0194}">
      <dgm:prSet/>
      <dgm:spPr/>
      <dgm:t>
        <a:bodyPr/>
        <a:lstStyle/>
        <a:p>
          <a:endParaRPr lang="zh-CN" altLang="en-US"/>
        </a:p>
      </dgm:t>
    </dgm:pt>
    <dgm:pt modelId="{8C2ADA83-522E-4BFE-B816-026EC6916CD4}" type="pres">
      <dgm:prSet presAssocID="{CE67A75F-BB05-4F3F-9208-F28DB1620AFB}" presName="Name0" presStyleCnt="0">
        <dgm:presLayoutVars>
          <dgm:dir/>
          <dgm:resizeHandles val="exact"/>
        </dgm:presLayoutVars>
      </dgm:prSet>
      <dgm:spPr/>
    </dgm:pt>
    <dgm:pt modelId="{B2F57D53-B5DC-4FFA-8874-7A2EEAAEBE14}" type="pres">
      <dgm:prSet presAssocID="{7E415841-27B8-4442-9003-5DCB15F08271}" presName="node" presStyleLbl="node1" presStyleIdx="0" presStyleCnt="5">
        <dgm:presLayoutVars>
          <dgm:bulletEnabled val="1"/>
        </dgm:presLayoutVars>
      </dgm:prSet>
      <dgm:spPr/>
    </dgm:pt>
    <dgm:pt modelId="{A29DA037-3476-4E83-8DB7-AC161A75A135}" type="pres">
      <dgm:prSet presAssocID="{86D4A416-310E-469B-A1C3-65E6DEA2E467}" presName="sibTrans" presStyleLbl="sibTrans2D1" presStyleIdx="0" presStyleCnt="4"/>
      <dgm:spPr/>
    </dgm:pt>
    <dgm:pt modelId="{F8B70A9A-9B23-4FC4-AEEA-DDB612F82499}" type="pres">
      <dgm:prSet presAssocID="{86D4A416-310E-469B-A1C3-65E6DEA2E467}" presName="connectorText" presStyleLbl="sibTrans2D1" presStyleIdx="0" presStyleCnt="4"/>
      <dgm:spPr/>
    </dgm:pt>
    <dgm:pt modelId="{1988FAC9-0E23-4026-8087-6B42E1AA6C3A}" type="pres">
      <dgm:prSet presAssocID="{9836F72D-29CC-431B-9822-5CB4AC650113}" presName="node" presStyleLbl="node1" presStyleIdx="1" presStyleCnt="5">
        <dgm:presLayoutVars>
          <dgm:bulletEnabled val="1"/>
        </dgm:presLayoutVars>
      </dgm:prSet>
      <dgm:spPr/>
    </dgm:pt>
    <dgm:pt modelId="{20B7EACA-3CDF-4DE3-914C-188379FF47C3}" type="pres">
      <dgm:prSet presAssocID="{4C7674A1-B11D-4660-8F11-3D2B7BF054E8}" presName="sibTrans" presStyleLbl="sibTrans2D1" presStyleIdx="1" presStyleCnt="4"/>
      <dgm:spPr/>
    </dgm:pt>
    <dgm:pt modelId="{8F06BFF8-52A0-4140-BF67-EE8820BA4B4A}" type="pres">
      <dgm:prSet presAssocID="{4C7674A1-B11D-4660-8F11-3D2B7BF054E8}" presName="connectorText" presStyleLbl="sibTrans2D1" presStyleIdx="1" presStyleCnt="4"/>
      <dgm:spPr/>
    </dgm:pt>
    <dgm:pt modelId="{9EFB2072-D78A-44B6-9A97-21D7892F84FF}" type="pres">
      <dgm:prSet presAssocID="{94D6B85A-CA66-4055-81E4-CB18872C9E31}" presName="node" presStyleLbl="node1" presStyleIdx="2" presStyleCnt="5">
        <dgm:presLayoutVars>
          <dgm:bulletEnabled val="1"/>
        </dgm:presLayoutVars>
      </dgm:prSet>
      <dgm:spPr/>
    </dgm:pt>
    <dgm:pt modelId="{9BB3F3D8-F7EB-4C62-9CDC-70135696ACBA}" type="pres">
      <dgm:prSet presAssocID="{9C1BC4E7-546D-415F-9079-9DFABC29BA41}" presName="sibTrans" presStyleLbl="sibTrans2D1" presStyleIdx="2" presStyleCnt="4"/>
      <dgm:spPr/>
    </dgm:pt>
    <dgm:pt modelId="{3D2720E6-0430-437E-94F4-EF4A80B9F187}" type="pres">
      <dgm:prSet presAssocID="{9C1BC4E7-546D-415F-9079-9DFABC29BA41}" presName="connectorText" presStyleLbl="sibTrans2D1" presStyleIdx="2" presStyleCnt="4"/>
      <dgm:spPr/>
    </dgm:pt>
    <dgm:pt modelId="{1212C4E6-966E-4812-8061-B8C15961508E}" type="pres">
      <dgm:prSet presAssocID="{DC70B43F-7CAD-4A22-BE2E-0A4E1C395A98}" presName="node" presStyleLbl="node1" presStyleIdx="3" presStyleCnt="5">
        <dgm:presLayoutVars>
          <dgm:bulletEnabled val="1"/>
        </dgm:presLayoutVars>
      </dgm:prSet>
      <dgm:spPr/>
    </dgm:pt>
    <dgm:pt modelId="{15F74F9E-EB40-4D1F-BA49-463647BCF3CA}" type="pres">
      <dgm:prSet presAssocID="{7B51DDD5-D2BE-4DCF-8CE5-0841350AFE93}" presName="sibTrans" presStyleLbl="sibTrans2D1" presStyleIdx="3" presStyleCnt="4"/>
      <dgm:spPr/>
    </dgm:pt>
    <dgm:pt modelId="{59AEA288-278E-4E59-BD58-2523092BBDD3}" type="pres">
      <dgm:prSet presAssocID="{7B51DDD5-D2BE-4DCF-8CE5-0841350AFE93}" presName="connectorText" presStyleLbl="sibTrans2D1" presStyleIdx="3" presStyleCnt="4"/>
      <dgm:spPr/>
    </dgm:pt>
    <dgm:pt modelId="{93458958-3706-42B9-BDB5-D5A32908A3AD}" type="pres">
      <dgm:prSet presAssocID="{CD695CC9-B767-4838-8F61-DEE4A5C30102}" presName="node" presStyleLbl="node1" presStyleIdx="4" presStyleCnt="5">
        <dgm:presLayoutVars>
          <dgm:bulletEnabled val="1"/>
        </dgm:presLayoutVars>
      </dgm:prSet>
      <dgm:spPr/>
    </dgm:pt>
  </dgm:ptLst>
  <dgm:cxnLst>
    <dgm:cxn modelId="{4197B618-0746-4324-8463-71A9925E0194}" srcId="{CE67A75F-BB05-4F3F-9208-F28DB1620AFB}" destId="{CD695CC9-B767-4838-8F61-DEE4A5C30102}" srcOrd="4" destOrd="0" parTransId="{A87C1547-9DC8-4A0F-994D-25AD23FE2B2C}" sibTransId="{B551B32E-245D-4E94-BFB2-1837CD0C31F9}"/>
    <dgm:cxn modelId="{C557291F-A374-40C5-96DE-8C16CC9AC358}" type="presOf" srcId="{4C7674A1-B11D-4660-8F11-3D2B7BF054E8}" destId="{20B7EACA-3CDF-4DE3-914C-188379FF47C3}" srcOrd="0" destOrd="0" presId="urn:microsoft.com/office/officeart/2005/8/layout/process1"/>
    <dgm:cxn modelId="{81DB6A26-21C9-4BD3-A46C-AD42EEAC56D0}" type="presOf" srcId="{CE67A75F-BB05-4F3F-9208-F28DB1620AFB}" destId="{8C2ADA83-522E-4BFE-B816-026EC6916CD4}" srcOrd="0" destOrd="0" presId="urn:microsoft.com/office/officeart/2005/8/layout/process1"/>
    <dgm:cxn modelId="{C15E1C2A-AA47-433F-AAE9-D1CCE5AC75A4}" srcId="{CE67A75F-BB05-4F3F-9208-F28DB1620AFB}" destId="{DC70B43F-7CAD-4A22-BE2E-0A4E1C395A98}" srcOrd="3" destOrd="0" parTransId="{7252EF80-4EAB-4912-BE8E-B0A4C891C06A}" sibTransId="{7B51DDD5-D2BE-4DCF-8CE5-0841350AFE93}"/>
    <dgm:cxn modelId="{F3549D3C-34F6-4518-B423-373EB9561B3D}" srcId="{CE67A75F-BB05-4F3F-9208-F28DB1620AFB}" destId="{7E415841-27B8-4442-9003-5DCB15F08271}" srcOrd="0" destOrd="0" parTransId="{68C60C2E-79A4-4BC2-9DD9-965F6E42137B}" sibTransId="{86D4A416-310E-469B-A1C3-65E6DEA2E467}"/>
    <dgm:cxn modelId="{6C554568-EA60-46FA-B5C2-EDFC29BA7D66}" srcId="{CE67A75F-BB05-4F3F-9208-F28DB1620AFB}" destId="{9836F72D-29CC-431B-9822-5CB4AC650113}" srcOrd="1" destOrd="0" parTransId="{B3B96808-A4E7-4DE4-86C0-73625354FBD9}" sibTransId="{4C7674A1-B11D-4660-8F11-3D2B7BF054E8}"/>
    <dgm:cxn modelId="{E6DD1C6D-70A8-4875-9C57-2B6E93E8465C}" type="presOf" srcId="{7B51DDD5-D2BE-4DCF-8CE5-0841350AFE93}" destId="{15F74F9E-EB40-4D1F-BA49-463647BCF3CA}" srcOrd="0" destOrd="0" presId="urn:microsoft.com/office/officeart/2005/8/layout/process1"/>
    <dgm:cxn modelId="{B1A6F072-9941-470D-A1C2-AA9A6573BDA3}" type="presOf" srcId="{CD695CC9-B767-4838-8F61-DEE4A5C30102}" destId="{93458958-3706-42B9-BDB5-D5A32908A3AD}" srcOrd="0" destOrd="0" presId="urn:microsoft.com/office/officeart/2005/8/layout/process1"/>
    <dgm:cxn modelId="{00B17F76-534B-4BF6-A898-88E2C2B19C67}" srcId="{CE67A75F-BB05-4F3F-9208-F28DB1620AFB}" destId="{94D6B85A-CA66-4055-81E4-CB18872C9E31}" srcOrd="2" destOrd="0" parTransId="{2ACF4D71-1B84-40F6-9180-F2DAEC3DCFAA}" sibTransId="{9C1BC4E7-546D-415F-9079-9DFABC29BA41}"/>
    <dgm:cxn modelId="{A241F25A-AF1A-4442-9208-B375FF818FC5}" type="presOf" srcId="{9836F72D-29CC-431B-9822-5CB4AC650113}" destId="{1988FAC9-0E23-4026-8087-6B42E1AA6C3A}" srcOrd="0" destOrd="0" presId="urn:microsoft.com/office/officeart/2005/8/layout/process1"/>
    <dgm:cxn modelId="{4B047B7F-42D8-4F73-9CD1-EE6A07CF121D}" type="presOf" srcId="{9C1BC4E7-546D-415F-9079-9DFABC29BA41}" destId="{9BB3F3D8-F7EB-4C62-9CDC-70135696ACBA}" srcOrd="0" destOrd="0" presId="urn:microsoft.com/office/officeart/2005/8/layout/process1"/>
    <dgm:cxn modelId="{9A970EA2-1277-4F89-AC47-93DCCE3CE3A6}" type="presOf" srcId="{86D4A416-310E-469B-A1C3-65E6DEA2E467}" destId="{F8B70A9A-9B23-4FC4-AEEA-DDB612F82499}" srcOrd="1" destOrd="0" presId="urn:microsoft.com/office/officeart/2005/8/layout/process1"/>
    <dgm:cxn modelId="{E75486A5-8B79-409A-94FB-7BF23951F961}" type="presOf" srcId="{86D4A416-310E-469B-A1C3-65E6DEA2E467}" destId="{A29DA037-3476-4E83-8DB7-AC161A75A135}" srcOrd="0" destOrd="0" presId="urn:microsoft.com/office/officeart/2005/8/layout/process1"/>
    <dgm:cxn modelId="{88A85EAE-F630-4235-AE95-1DF8E7D4EED2}" type="presOf" srcId="{9C1BC4E7-546D-415F-9079-9DFABC29BA41}" destId="{3D2720E6-0430-437E-94F4-EF4A80B9F187}" srcOrd="1" destOrd="0" presId="urn:microsoft.com/office/officeart/2005/8/layout/process1"/>
    <dgm:cxn modelId="{70CB76B9-C1A3-46AB-BC3F-40A8E3EF9295}" type="presOf" srcId="{4C7674A1-B11D-4660-8F11-3D2B7BF054E8}" destId="{8F06BFF8-52A0-4140-BF67-EE8820BA4B4A}" srcOrd="1" destOrd="0" presId="urn:microsoft.com/office/officeart/2005/8/layout/process1"/>
    <dgm:cxn modelId="{3F4206D0-30CC-4555-AE4F-1DFF6BA05074}" type="presOf" srcId="{7B51DDD5-D2BE-4DCF-8CE5-0841350AFE93}" destId="{59AEA288-278E-4E59-BD58-2523092BBDD3}" srcOrd="1" destOrd="0" presId="urn:microsoft.com/office/officeart/2005/8/layout/process1"/>
    <dgm:cxn modelId="{1E640AD1-794E-4947-A57A-3CE84260BC04}" type="presOf" srcId="{7E415841-27B8-4442-9003-5DCB15F08271}" destId="{B2F57D53-B5DC-4FFA-8874-7A2EEAAEBE14}" srcOrd="0" destOrd="0" presId="urn:microsoft.com/office/officeart/2005/8/layout/process1"/>
    <dgm:cxn modelId="{999992E3-461E-4DF6-84E8-A2217900B7F5}" type="presOf" srcId="{DC70B43F-7CAD-4A22-BE2E-0A4E1C395A98}" destId="{1212C4E6-966E-4812-8061-B8C15961508E}" srcOrd="0" destOrd="0" presId="urn:microsoft.com/office/officeart/2005/8/layout/process1"/>
    <dgm:cxn modelId="{7C3281FA-8729-4E6E-BD13-76CB19AEA1E4}" type="presOf" srcId="{94D6B85A-CA66-4055-81E4-CB18872C9E31}" destId="{9EFB2072-D78A-44B6-9A97-21D7892F84FF}" srcOrd="0" destOrd="0" presId="urn:microsoft.com/office/officeart/2005/8/layout/process1"/>
    <dgm:cxn modelId="{16A5ACDA-B20B-4F94-971C-FD5AE69512C2}" type="presParOf" srcId="{8C2ADA83-522E-4BFE-B816-026EC6916CD4}" destId="{B2F57D53-B5DC-4FFA-8874-7A2EEAAEBE14}" srcOrd="0" destOrd="0" presId="urn:microsoft.com/office/officeart/2005/8/layout/process1"/>
    <dgm:cxn modelId="{79DCB0C8-E5ED-4394-93ED-13FACE03124D}" type="presParOf" srcId="{8C2ADA83-522E-4BFE-B816-026EC6916CD4}" destId="{A29DA037-3476-4E83-8DB7-AC161A75A135}" srcOrd="1" destOrd="0" presId="urn:microsoft.com/office/officeart/2005/8/layout/process1"/>
    <dgm:cxn modelId="{D4988044-39CF-48D0-BB82-0C2BBD22313C}" type="presParOf" srcId="{A29DA037-3476-4E83-8DB7-AC161A75A135}" destId="{F8B70A9A-9B23-4FC4-AEEA-DDB612F82499}" srcOrd="0" destOrd="0" presId="urn:microsoft.com/office/officeart/2005/8/layout/process1"/>
    <dgm:cxn modelId="{85EA826E-814B-40F2-B17C-7C6A519A38BE}" type="presParOf" srcId="{8C2ADA83-522E-4BFE-B816-026EC6916CD4}" destId="{1988FAC9-0E23-4026-8087-6B42E1AA6C3A}" srcOrd="2" destOrd="0" presId="urn:microsoft.com/office/officeart/2005/8/layout/process1"/>
    <dgm:cxn modelId="{BAFDCA60-6D01-48CD-8521-3F1F044641FE}" type="presParOf" srcId="{8C2ADA83-522E-4BFE-B816-026EC6916CD4}" destId="{20B7EACA-3CDF-4DE3-914C-188379FF47C3}" srcOrd="3" destOrd="0" presId="urn:microsoft.com/office/officeart/2005/8/layout/process1"/>
    <dgm:cxn modelId="{9E568111-3E36-4886-815E-B1CE51FD46D4}" type="presParOf" srcId="{20B7EACA-3CDF-4DE3-914C-188379FF47C3}" destId="{8F06BFF8-52A0-4140-BF67-EE8820BA4B4A}" srcOrd="0" destOrd="0" presId="urn:microsoft.com/office/officeart/2005/8/layout/process1"/>
    <dgm:cxn modelId="{DADEB72C-1AF8-47BA-9756-17B1DF9FBF98}" type="presParOf" srcId="{8C2ADA83-522E-4BFE-B816-026EC6916CD4}" destId="{9EFB2072-D78A-44B6-9A97-21D7892F84FF}" srcOrd="4" destOrd="0" presId="urn:microsoft.com/office/officeart/2005/8/layout/process1"/>
    <dgm:cxn modelId="{946C1941-1E1C-4FFB-8B6B-4E152E128F3A}" type="presParOf" srcId="{8C2ADA83-522E-4BFE-B816-026EC6916CD4}" destId="{9BB3F3D8-F7EB-4C62-9CDC-70135696ACBA}" srcOrd="5" destOrd="0" presId="urn:microsoft.com/office/officeart/2005/8/layout/process1"/>
    <dgm:cxn modelId="{78090533-9899-49C0-9CBE-01DB57389F93}" type="presParOf" srcId="{9BB3F3D8-F7EB-4C62-9CDC-70135696ACBA}" destId="{3D2720E6-0430-437E-94F4-EF4A80B9F187}" srcOrd="0" destOrd="0" presId="urn:microsoft.com/office/officeart/2005/8/layout/process1"/>
    <dgm:cxn modelId="{D7021CEC-E1E5-4806-9364-AC7D890F804D}" type="presParOf" srcId="{8C2ADA83-522E-4BFE-B816-026EC6916CD4}" destId="{1212C4E6-966E-4812-8061-B8C15961508E}" srcOrd="6" destOrd="0" presId="urn:microsoft.com/office/officeart/2005/8/layout/process1"/>
    <dgm:cxn modelId="{CBF334CC-2869-44B0-BF42-C6E3CABF17C7}" type="presParOf" srcId="{8C2ADA83-522E-4BFE-B816-026EC6916CD4}" destId="{15F74F9E-EB40-4D1F-BA49-463647BCF3CA}" srcOrd="7" destOrd="0" presId="urn:microsoft.com/office/officeart/2005/8/layout/process1"/>
    <dgm:cxn modelId="{E491704B-4085-40E9-88CD-EF12BED2DBD2}" type="presParOf" srcId="{15F74F9E-EB40-4D1F-BA49-463647BCF3CA}" destId="{59AEA288-278E-4E59-BD58-2523092BBDD3}" srcOrd="0" destOrd="0" presId="urn:microsoft.com/office/officeart/2005/8/layout/process1"/>
    <dgm:cxn modelId="{CE9D24FA-615C-4181-B727-3F8FBFBFE4F0}" type="presParOf" srcId="{8C2ADA83-522E-4BFE-B816-026EC6916CD4}" destId="{93458958-3706-42B9-BDB5-D5A32908A3AD}"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B36DF-449B-F746-941E-F6BE4DC77B57}">
      <dsp:nvSpPr>
        <dsp:cNvPr id="0" name=""/>
        <dsp:cNvSpPr/>
      </dsp:nvSpPr>
      <dsp:spPr>
        <a:xfrm>
          <a:off x="1332238" y="420929"/>
          <a:ext cx="2803379" cy="2803379"/>
        </a:xfrm>
        <a:prstGeom prst="blockArc">
          <a:avLst>
            <a:gd name="adj1" fmla="val 10800000"/>
            <a:gd name="adj2" fmla="val 16200000"/>
            <a:gd name="adj3" fmla="val 4642"/>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sp>
    <dsp:sp modelId="{57CB8B55-54D5-0B43-8876-B9CB870365E0}">
      <dsp:nvSpPr>
        <dsp:cNvPr id="0" name=""/>
        <dsp:cNvSpPr/>
      </dsp:nvSpPr>
      <dsp:spPr>
        <a:xfrm>
          <a:off x="1332238" y="420929"/>
          <a:ext cx="2803379" cy="2803379"/>
        </a:xfrm>
        <a:prstGeom prst="blockArc">
          <a:avLst>
            <a:gd name="adj1" fmla="val 5400000"/>
            <a:gd name="adj2" fmla="val 10800000"/>
            <a:gd name="adj3" fmla="val 4642"/>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sp>
    <dsp:sp modelId="{E506B6A2-E43F-D248-B9E4-A59A317DD2BA}">
      <dsp:nvSpPr>
        <dsp:cNvPr id="0" name=""/>
        <dsp:cNvSpPr/>
      </dsp:nvSpPr>
      <dsp:spPr>
        <a:xfrm>
          <a:off x="1332238" y="420929"/>
          <a:ext cx="2803379" cy="2803379"/>
        </a:xfrm>
        <a:prstGeom prst="blockArc">
          <a:avLst>
            <a:gd name="adj1" fmla="val 0"/>
            <a:gd name="adj2" fmla="val 5400000"/>
            <a:gd name="adj3" fmla="val 4642"/>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sp>
    <dsp:sp modelId="{D1DD5AAA-6C07-284D-9300-11BB5B87CE6F}">
      <dsp:nvSpPr>
        <dsp:cNvPr id="0" name=""/>
        <dsp:cNvSpPr/>
      </dsp:nvSpPr>
      <dsp:spPr>
        <a:xfrm>
          <a:off x="1332238" y="420929"/>
          <a:ext cx="2803379" cy="2803379"/>
        </a:xfrm>
        <a:prstGeom prst="blockArc">
          <a:avLst>
            <a:gd name="adj1" fmla="val 16200000"/>
            <a:gd name="adj2" fmla="val 0"/>
            <a:gd name="adj3" fmla="val 4642"/>
          </a:avLst>
        </a:prstGeom>
        <a:solidFill>
          <a:schemeClr val="bg1"/>
        </a:solidFill>
        <a:ln w="28575" cmpd="sng">
          <a:noFill/>
        </a:ln>
        <a:effectLst/>
      </dsp:spPr>
      <dsp:style>
        <a:lnRef idx="0">
          <a:scrgbClr r="0" g="0" b="0"/>
        </a:lnRef>
        <a:fillRef idx="3">
          <a:scrgbClr r="0" g="0" b="0"/>
        </a:fillRef>
        <a:effectRef idx="2">
          <a:scrgbClr r="0" g="0" b="0"/>
        </a:effectRef>
        <a:fontRef idx="minor">
          <a:schemeClr val="lt1"/>
        </a:fontRef>
      </dsp:style>
    </dsp:sp>
    <dsp:sp modelId="{155591B6-AACD-D844-AE76-DF9AD938EF16}">
      <dsp:nvSpPr>
        <dsp:cNvPr id="0" name=""/>
        <dsp:cNvSpPr/>
      </dsp:nvSpPr>
      <dsp:spPr>
        <a:xfrm>
          <a:off x="2088491" y="1177182"/>
          <a:ext cx="1290873" cy="1290873"/>
        </a:xfrm>
        <a:prstGeom prst="ellipse">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rgbClr val="1771EA"/>
              </a:solidFill>
              <a:latin typeface="Microsoft YaHei" charset="-122"/>
              <a:ea typeface="Microsoft YaHei" charset="-122"/>
              <a:cs typeface="Microsoft YaHei" charset="-122"/>
            </a:rPr>
            <a:t>服务范围</a:t>
          </a:r>
          <a:endParaRPr lang="en-US" sz="1600" kern="1200" dirty="0">
            <a:solidFill>
              <a:srgbClr val="1771EA"/>
            </a:solidFill>
            <a:latin typeface="Microsoft YaHei" charset="-122"/>
            <a:ea typeface="Microsoft YaHei" charset="-122"/>
            <a:cs typeface="Microsoft YaHei" charset="-122"/>
          </a:endParaRPr>
        </a:p>
      </dsp:txBody>
      <dsp:txXfrm>
        <a:off x="2277535" y="1366226"/>
        <a:ext cx="912785" cy="912785"/>
      </dsp:txXfrm>
    </dsp:sp>
    <dsp:sp modelId="{74A63773-1687-D442-94DE-D716A537E24C}">
      <dsp:nvSpPr>
        <dsp:cNvPr id="0" name=""/>
        <dsp:cNvSpPr/>
      </dsp:nvSpPr>
      <dsp:spPr>
        <a:xfrm>
          <a:off x="2282122" y="1653"/>
          <a:ext cx="903611" cy="903611"/>
        </a:xfrm>
        <a:prstGeom prst="ellipse">
          <a:avLst/>
        </a:prstGeom>
        <a:solidFill>
          <a:srgbClr val="25C1FB"/>
        </a:solidFill>
        <a:ln w="57150" cmpd="sng">
          <a:solidFill>
            <a:srgbClr val="1771EA"/>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Microsoft YaHei" charset="-122"/>
              <a:ea typeface="Microsoft YaHei" charset="-122"/>
              <a:cs typeface="Microsoft YaHei" charset="-122"/>
            </a:rPr>
            <a:t>星空二次开发</a:t>
          </a:r>
          <a:endParaRPr lang="en-US" sz="1100" kern="1200" dirty="0">
            <a:latin typeface="Microsoft YaHei" charset="-122"/>
            <a:ea typeface="Microsoft YaHei" charset="-122"/>
            <a:cs typeface="Microsoft YaHei" charset="-122"/>
          </a:endParaRPr>
        </a:p>
      </dsp:txBody>
      <dsp:txXfrm>
        <a:off x="2414453" y="133984"/>
        <a:ext cx="638949" cy="638949"/>
      </dsp:txXfrm>
    </dsp:sp>
    <dsp:sp modelId="{982EC214-ED8C-8947-A0E4-520B109D9121}">
      <dsp:nvSpPr>
        <dsp:cNvPr id="0" name=""/>
        <dsp:cNvSpPr/>
      </dsp:nvSpPr>
      <dsp:spPr>
        <a:xfrm>
          <a:off x="3651281" y="1370813"/>
          <a:ext cx="903611" cy="903611"/>
        </a:xfrm>
        <a:prstGeom prst="ellipse">
          <a:avLst/>
        </a:prstGeom>
        <a:solidFill>
          <a:srgbClr val="25C1FB"/>
        </a:solidFill>
        <a:ln w="57150" cmpd="sng">
          <a:solidFill>
            <a:srgbClr val="1771EA"/>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Microsoft YaHei" charset="-122"/>
              <a:ea typeface="Microsoft YaHei" charset="-122"/>
              <a:cs typeface="Microsoft YaHei" charset="-122"/>
            </a:rPr>
            <a:t>星空实施交付</a:t>
          </a:r>
          <a:endParaRPr lang="en-US" sz="1100" kern="1200" dirty="0">
            <a:latin typeface="Microsoft YaHei" charset="-122"/>
            <a:ea typeface="Microsoft YaHei" charset="-122"/>
            <a:cs typeface="Microsoft YaHei" charset="-122"/>
          </a:endParaRPr>
        </a:p>
      </dsp:txBody>
      <dsp:txXfrm>
        <a:off x="3783612" y="1503144"/>
        <a:ext cx="638949" cy="638949"/>
      </dsp:txXfrm>
    </dsp:sp>
    <dsp:sp modelId="{87701957-11C1-FA4C-AB22-53136AC01B07}">
      <dsp:nvSpPr>
        <dsp:cNvPr id="0" name=""/>
        <dsp:cNvSpPr/>
      </dsp:nvSpPr>
      <dsp:spPr>
        <a:xfrm>
          <a:off x="2282122" y="2739972"/>
          <a:ext cx="903611" cy="903611"/>
        </a:xfrm>
        <a:prstGeom prst="ellipse">
          <a:avLst/>
        </a:prstGeom>
        <a:solidFill>
          <a:srgbClr val="25C1FB"/>
        </a:solidFill>
        <a:ln w="57150" cmpd="sng">
          <a:solidFill>
            <a:srgbClr val="1771EA"/>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Microsoft YaHei" charset="-122"/>
              <a:ea typeface="Microsoft YaHei" charset="-122"/>
              <a:cs typeface="Microsoft YaHei" charset="-122"/>
            </a:rPr>
            <a:t>行业产品定制、实施</a:t>
          </a:r>
          <a:endParaRPr lang="en-US" sz="1100" kern="1200" dirty="0">
            <a:latin typeface="Microsoft YaHei" charset="-122"/>
            <a:ea typeface="Microsoft YaHei" charset="-122"/>
            <a:cs typeface="Microsoft YaHei" charset="-122"/>
          </a:endParaRPr>
        </a:p>
      </dsp:txBody>
      <dsp:txXfrm>
        <a:off x="2414453" y="2872303"/>
        <a:ext cx="638949" cy="638949"/>
      </dsp:txXfrm>
    </dsp:sp>
    <dsp:sp modelId="{23B48D97-4F9B-8D42-AF25-D71AB38EEA9D}">
      <dsp:nvSpPr>
        <dsp:cNvPr id="0" name=""/>
        <dsp:cNvSpPr/>
      </dsp:nvSpPr>
      <dsp:spPr>
        <a:xfrm>
          <a:off x="912962" y="1370813"/>
          <a:ext cx="903611" cy="903611"/>
        </a:xfrm>
        <a:prstGeom prst="ellipse">
          <a:avLst/>
        </a:prstGeom>
        <a:solidFill>
          <a:srgbClr val="25C1FB"/>
        </a:solidFill>
        <a:ln w="57150" cmpd="sng">
          <a:solidFill>
            <a:srgbClr val="1771EA"/>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Microsoft YaHei" charset="-122"/>
              <a:ea typeface="Microsoft YaHei" charset="-122"/>
              <a:cs typeface="Microsoft YaHei" charset="-122"/>
            </a:rPr>
            <a:t>影像集成</a:t>
          </a:r>
          <a:endParaRPr lang="en-US" sz="1100" kern="1200" dirty="0">
            <a:latin typeface="Microsoft YaHei" charset="-122"/>
            <a:ea typeface="Microsoft YaHei" charset="-122"/>
            <a:cs typeface="Microsoft YaHei" charset="-122"/>
          </a:endParaRPr>
        </a:p>
      </dsp:txBody>
      <dsp:txXfrm>
        <a:off x="1045293" y="1503144"/>
        <a:ext cx="638949" cy="6389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59A6D-9793-EE45-9FBC-D8CAE0D65F09}">
      <dsp:nvSpPr>
        <dsp:cNvPr id="0" name=""/>
        <dsp:cNvSpPr/>
      </dsp:nvSpPr>
      <dsp:spPr>
        <a:xfrm>
          <a:off x="1518089" y="549045"/>
          <a:ext cx="2055754" cy="1371188"/>
        </a:xfrm>
        <a:prstGeom prst="rect">
          <a:avLst/>
        </a:prstGeom>
        <a:solidFill>
          <a:schemeClr val="bg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en-US" altLang="en-GB" sz="1200" kern="1200" dirty="0">
              <a:solidFill>
                <a:srgbClr val="646464"/>
              </a:solidFill>
              <a:latin typeface="Microsoft YaHei" charset="-122"/>
              <a:ea typeface="Microsoft YaHei" charset="-122"/>
            </a:rPr>
            <a:t>72</a:t>
          </a:r>
          <a:r>
            <a:rPr lang="zh-CN" altLang="en-GB" sz="1200" kern="1200" dirty="0">
              <a:solidFill>
                <a:srgbClr val="646464"/>
              </a:solidFill>
              <a:latin typeface="Microsoft YaHei" charset="-122"/>
              <a:ea typeface="Microsoft YaHei" charset="-122"/>
            </a:rPr>
            <a:t>街、华为、华侨城、中兴、腾讯、幸福西饼</a:t>
          </a:r>
          <a:r>
            <a:rPr lang="zh-CN" altLang="en-US" sz="1200" kern="1200" dirty="0">
              <a:solidFill>
                <a:srgbClr val="646464"/>
              </a:solidFill>
              <a:latin typeface="Microsoft YaHei" charset="-122"/>
              <a:ea typeface="Microsoft YaHei" charset="-122"/>
            </a:rPr>
            <a:t>、</a:t>
          </a:r>
          <a:r>
            <a:rPr lang="zh-CN" altLang="en-GB" sz="1200" kern="1200" dirty="0">
              <a:solidFill>
                <a:srgbClr val="646464"/>
              </a:solidFill>
              <a:latin typeface="Microsoft YaHei" charset="-122"/>
              <a:ea typeface="Microsoft YaHei" charset="-122"/>
            </a:rPr>
            <a:t>创客工厂、深信服、土巴兔、惠州海格</a:t>
          </a:r>
          <a:endParaRPr lang="en-US" sz="1200" kern="1200" dirty="0">
            <a:solidFill>
              <a:srgbClr val="646464"/>
            </a:solidFill>
            <a:latin typeface="Microsoft YaHei" charset="-122"/>
            <a:ea typeface="Microsoft YaHei" charset="-122"/>
            <a:cs typeface="Microsoft YaHei" charset="-122"/>
          </a:endParaRPr>
        </a:p>
      </dsp:txBody>
      <dsp:txXfrm>
        <a:off x="1847010" y="549045"/>
        <a:ext cx="1726833" cy="1371188"/>
      </dsp:txXfrm>
    </dsp:sp>
    <dsp:sp modelId="{8398D869-086E-2643-BE43-4C3CD0A8E7F2}">
      <dsp:nvSpPr>
        <dsp:cNvPr id="0" name=""/>
        <dsp:cNvSpPr/>
      </dsp:nvSpPr>
      <dsp:spPr>
        <a:xfrm>
          <a:off x="1518089" y="1920234"/>
          <a:ext cx="2055754" cy="1371188"/>
        </a:xfrm>
        <a:prstGeom prst="rect">
          <a:avLst/>
        </a:prstGeom>
        <a:solidFill>
          <a:schemeClr val="bg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zh-CN" altLang="en-US" sz="1200" kern="1200" dirty="0">
              <a:solidFill>
                <a:srgbClr val="646464"/>
              </a:solidFill>
              <a:latin typeface="微软雅黑" panose="020B0503020204020204" pitchFamily="34" charset="-122"/>
              <a:ea typeface="微软雅黑" panose="020B0503020204020204" pitchFamily="34" charset="-122"/>
            </a:rPr>
            <a:t>厦门星豆餐饮、</a:t>
          </a:r>
          <a:r>
            <a:rPr lang="zh-CN" altLang="en-US" sz="1200" kern="1200" dirty="0">
              <a:latin typeface="微软雅黑" panose="020B0503020204020204" pitchFamily="34" charset="-122"/>
              <a:ea typeface="微软雅黑" panose="020B0503020204020204" pitchFamily="34" charset="-122"/>
            </a:rPr>
            <a:t>嘉旺餐饮</a:t>
          </a:r>
          <a:r>
            <a:rPr lang="zh-CN" altLang="en-GB" sz="1200" kern="1200" dirty="0">
              <a:solidFill>
                <a:srgbClr val="646464"/>
              </a:solidFill>
              <a:latin typeface="微软雅黑" panose="020B0503020204020204" pitchFamily="34" charset="-122"/>
              <a:ea typeface="微软雅黑" panose="020B0503020204020204" pitchFamily="34" charset="-122"/>
            </a:rPr>
            <a:t>、优必选、</a:t>
          </a:r>
          <a:r>
            <a:rPr lang="zh-CN" altLang="en-US" sz="1200" kern="1200" dirty="0">
              <a:solidFill>
                <a:srgbClr val="646464"/>
              </a:solidFill>
              <a:latin typeface="微软雅黑" panose="020B0503020204020204" pitchFamily="34" charset="-122"/>
              <a:ea typeface="微软雅黑" panose="020B0503020204020204" pitchFamily="34" charset="-122"/>
            </a:rPr>
            <a:t>中广核等</a:t>
          </a:r>
          <a:r>
            <a:rPr lang="en-US" altLang="zh-CN" sz="1200" kern="1200" dirty="0">
              <a:solidFill>
                <a:srgbClr val="646464"/>
              </a:solidFill>
              <a:latin typeface="微软雅黑" panose="020B0503020204020204" pitchFamily="34" charset="-122"/>
              <a:ea typeface="微软雅黑" panose="020B0503020204020204" pitchFamily="34" charset="-122"/>
            </a:rPr>
            <a:t>100</a:t>
          </a:r>
          <a:r>
            <a:rPr lang="zh-CN" altLang="en-US" sz="1200" kern="1200" dirty="0">
              <a:solidFill>
                <a:srgbClr val="646464"/>
              </a:solidFill>
              <a:latin typeface="微软雅黑" panose="020B0503020204020204" pitchFamily="34" charset="-122"/>
              <a:ea typeface="微软雅黑" panose="020B0503020204020204" pitchFamily="34" charset="-122"/>
            </a:rPr>
            <a:t>多</a:t>
          </a:r>
          <a:r>
            <a:rPr lang="en-US" altLang="zh-CN" sz="1200" kern="1200" dirty="0">
              <a:solidFill>
                <a:srgbClr val="646464"/>
              </a:solidFill>
              <a:latin typeface="微软雅黑" panose="020B0503020204020204" pitchFamily="34" charset="-122"/>
              <a:ea typeface="微软雅黑" panose="020B0503020204020204" pitchFamily="34" charset="-122"/>
            </a:rPr>
            <a:t>…</a:t>
          </a:r>
          <a:endParaRPr lang="en-US" sz="1200" kern="1200" dirty="0">
            <a:latin typeface="微软雅黑" panose="020B0503020204020204" pitchFamily="34" charset="-122"/>
            <a:ea typeface="微软雅黑" panose="020B0503020204020204" pitchFamily="34" charset="-122"/>
            <a:cs typeface="Microsoft YaHei" charset="-122"/>
          </a:endParaRPr>
        </a:p>
      </dsp:txBody>
      <dsp:txXfrm>
        <a:off x="1847010" y="1920234"/>
        <a:ext cx="1726833" cy="1371188"/>
      </dsp:txXfrm>
    </dsp:sp>
    <dsp:sp modelId="{88CDC818-3982-694F-AC50-47E99BD119F7}">
      <dsp:nvSpPr>
        <dsp:cNvPr id="0" name=""/>
        <dsp:cNvSpPr/>
      </dsp:nvSpPr>
      <dsp:spPr>
        <a:xfrm>
          <a:off x="421687" y="844"/>
          <a:ext cx="1370502" cy="1370502"/>
        </a:xfrm>
        <a:prstGeom prst="ellipse">
          <a:avLst/>
        </a:prstGeom>
        <a:solidFill>
          <a:srgbClr val="24215F"/>
        </a:solidFill>
        <a:ln w="76200" cmpd="sng">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Microsoft YaHei" charset="-122"/>
              <a:ea typeface="Microsoft YaHei" charset="-122"/>
              <a:cs typeface="Microsoft YaHei" charset="-122"/>
            </a:rPr>
            <a:t>金蝶星空云客户</a:t>
          </a:r>
          <a:endParaRPr lang="en-US" sz="1600" kern="1200" dirty="0">
            <a:solidFill>
              <a:schemeClr val="bg1"/>
            </a:solidFill>
            <a:latin typeface="Microsoft YaHei" charset="-122"/>
            <a:ea typeface="Microsoft YaHei" charset="-122"/>
            <a:cs typeface="Microsoft YaHei" charset="-122"/>
          </a:endParaRPr>
        </a:p>
      </dsp:txBody>
      <dsp:txXfrm>
        <a:off x="622392" y="201549"/>
        <a:ext cx="969092" cy="969092"/>
      </dsp:txXfrm>
    </dsp:sp>
    <dsp:sp modelId="{C27326F8-6593-1347-AF55-835DEB026FA1}">
      <dsp:nvSpPr>
        <dsp:cNvPr id="0" name=""/>
        <dsp:cNvSpPr/>
      </dsp:nvSpPr>
      <dsp:spPr>
        <a:xfrm>
          <a:off x="5006019" y="549045"/>
          <a:ext cx="2055754" cy="1371188"/>
        </a:xfrm>
        <a:prstGeom prst="rect">
          <a:avLst/>
        </a:prstGeom>
        <a:solidFill>
          <a:srgbClr val="FFFFFF">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zh-CN" altLang="en-US" sz="1200" kern="1200" dirty="0">
              <a:solidFill>
                <a:srgbClr val="646464"/>
              </a:solidFill>
              <a:latin typeface="Microsoft YaHei" charset="-122"/>
              <a:ea typeface="Microsoft YaHei" charset="-122"/>
              <a:cs typeface="Microsoft YaHei" charset="-122"/>
            </a:rPr>
            <a:t>深圳建行、广发银行、美的物流、云南省档案局、</a:t>
          </a:r>
          <a:r>
            <a:rPr lang="zh-CN" altLang="en-US" sz="1200" kern="1200" dirty="0">
              <a:solidFill>
                <a:srgbClr val="646464"/>
              </a:solidFill>
              <a:latin typeface="Microsoft YaHei" charset="-122"/>
              <a:ea typeface="Microsoft YaHei" charset="-122"/>
            </a:rPr>
            <a:t>英皇集团、嘉里物流</a:t>
          </a:r>
          <a:endParaRPr lang="en-US" sz="1200" kern="1200" dirty="0">
            <a:latin typeface="Microsoft YaHei" charset="-122"/>
            <a:ea typeface="Microsoft YaHei" charset="-122"/>
            <a:cs typeface="Microsoft YaHei" charset="-122"/>
          </a:endParaRPr>
        </a:p>
      </dsp:txBody>
      <dsp:txXfrm>
        <a:off x="5334940" y="549045"/>
        <a:ext cx="1726833" cy="1371188"/>
      </dsp:txXfrm>
    </dsp:sp>
    <dsp:sp modelId="{1E050C2B-C6ED-E148-93C9-01AD2409E028}">
      <dsp:nvSpPr>
        <dsp:cNvPr id="0" name=""/>
        <dsp:cNvSpPr/>
      </dsp:nvSpPr>
      <dsp:spPr>
        <a:xfrm>
          <a:off x="5006019" y="1920234"/>
          <a:ext cx="2055754" cy="1371188"/>
        </a:xfrm>
        <a:prstGeom prst="rect">
          <a:avLst/>
        </a:prstGeom>
        <a:solidFill>
          <a:srgbClr val="FFFFFF">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zh-CN" altLang="en-GB" sz="1200" kern="1200" dirty="0">
              <a:solidFill>
                <a:srgbClr val="646464"/>
              </a:solidFill>
              <a:latin typeface="Microsoft YaHei" charset="-122"/>
              <a:ea typeface="Microsoft YaHei" charset="-122"/>
            </a:rPr>
            <a:t>香港中文大学、江西农业大学、香港大学、香港民生书院</a:t>
          </a:r>
          <a:r>
            <a:rPr lang="zh-CN" altLang="en-US" sz="1200" kern="1200" dirty="0">
              <a:solidFill>
                <a:srgbClr val="646464"/>
              </a:solidFill>
              <a:latin typeface="Microsoft YaHei" charset="-122"/>
              <a:ea typeface="Microsoft YaHei" charset="-122"/>
            </a:rPr>
            <a:t>、重庆外贸报关行有限公司等</a:t>
          </a:r>
          <a:r>
            <a:rPr lang="en-US" altLang="zh-CN" sz="1200" kern="1200" dirty="0">
              <a:solidFill>
                <a:srgbClr val="646464"/>
              </a:solidFill>
              <a:latin typeface="Microsoft YaHei" charset="-122"/>
              <a:ea typeface="Microsoft YaHei" charset="-122"/>
            </a:rPr>
            <a:t>50</a:t>
          </a:r>
          <a:r>
            <a:rPr lang="zh-CN" altLang="en-US" sz="1200" kern="1200" dirty="0">
              <a:solidFill>
                <a:srgbClr val="646464"/>
              </a:solidFill>
              <a:latin typeface="Microsoft YaHei" charset="-122"/>
              <a:ea typeface="Microsoft YaHei" charset="-122"/>
            </a:rPr>
            <a:t>多</a:t>
          </a:r>
          <a:r>
            <a:rPr lang="en-US" altLang="zh-CN" sz="1200" kern="1200" dirty="0">
              <a:solidFill>
                <a:srgbClr val="646464"/>
              </a:solidFill>
              <a:latin typeface="Microsoft YaHei" charset="-122"/>
              <a:ea typeface="Microsoft YaHei" charset="-122"/>
            </a:rPr>
            <a:t>…</a:t>
          </a:r>
          <a:endParaRPr lang="en-US" sz="1200" kern="1200" dirty="0">
            <a:latin typeface="Microsoft YaHei" charset="-122"/>
            <a:ea typeface="Microsoft YaHei" charset="-122"/>
            <a:cs typeface="Microsoft YaHei" charset="-122"/>
          </a:endParaRPr>
        </a:p>
      </dsp:txBody>
      <dsp:txXfrm>
        <a:off x="5334940" y="1920234"/>
        <a:ext cx="1726833" cy="1371188"/>
      </dsp:txXfrm>
    </dsp:sp>
    <dsp:sp modelId="{E04CE3D7-0DE8-794A-933C-DCD35B9895C5}">
      <dsp:nvSpPr>
        <dsp:cNvPr id="0" name=""/>
        <dsp:cNvSpPr/>
      </dsp:nvSpPr>
      <dsp:spPr>
        <a:xfrm>
          <a:off x="3909617" y="844"/>
          <a:ext cx="1370502" cy="1370502"/>
        </a:xfrm>
        <a:prstGeom prst="ellipse">
          <a:avLst/>
        </a:prstGeom>
        <a:solidFill>
          <a:srgbClr val="24215F"/>
        </a:solidFill>
        <a:ln w="76200" cmpd="sng">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Microsoft YaHei" charset="-122"/>
              <a:ea typeface="Microsoft YaHei" charset="-122"/>
              <a:cs typeface="Microsoft YaHei" charset="-122"/>
            </a:rPr>
            <a:t>档案、影像客户</a:t>
          </a:r>
          <a:endParaRPr lang="en-US" sz="1600" kern="1200" dirty="0">
            <a:latin typeface="Microsoft YaHei" charset="-122"/>
            <a:ea typeface="Microsoft YaHei" charset="-122"/>
            <a:cs typeface="Microsoft YaHei" charset="-122"/>
          </a:endParaRPr>
        </a:p>
      </dsp:txBody>
      <dsp:txXfrm>
        <a:off x="4110322" y="201549"/>
        <a:ext cx="969092" cy="9690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59A6D-9793-EE45-9FBC-D8CAE0D65F09}">
      <dsp:nvSpPr>
        <dsp:cNvPr id="0" name=""/>
        <dsp:cNvSpPr/>
      </dsp:nvSpPr>
      <dsp:spPr>
        <a:xfrm>
          <a:off x="1518089" y="549045"/>
          <a:ext cx="2055754" cy="1371188"/>
        </a:xfrm>
        <a:prstGeom prst="rect">
          <a:avLst/>
        </a:prstGeom>
        <a:solidFill>
          <a:schemeClr val="bg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dirty="0">
              <a:solidFill>
                <a:srgbClr val="646464"/>
              </a:solidFill>
              <a:latin typeface="Microsoft YaHei" charset="-122"/>
              <a:ea typeface="Microsoft YaHei" charset="-122"/>
              <a:cs typeface="Microsoft YaHei" charset="-122"/>
            </a:rPr>
            <a:t>1</a:t>
          </a:r>
          <a:r>
            <a:rPr lang="zh-CN" altLang="en-US" sz="1200" kern="1200" dirty="0">
              <a:solidFill>
                <a:srgbClr val="646464"/>
              </a:solidFill>
              <a:latin typeface="Microsoft YaHei" charset="-122"/>
              <a:ea typeface="Microsoft YaHei" charset="-122"/>
              <a:cs typeface="Microsoft YaHei" charset="-122"/>
            </a:rPr>
            <a:t>、标准星空功能开发</a:t>
          </a:r>
          <a:endParaRPr lang="en-US" altLang="zh-CN" sz="1200" kern="1200" dirty="0">
            <a:solidFill>
              <a:srgbClr val="646464"/>
            </a:solidFill>
            <a:latin typeface="Microsoft YaHei" charset="-122"/>
            <a:ea typeface="Microsoft YaHei" charset="-122"/>
            <a:cs typeface="Microsoft YaHei" charset="-122"/>
          </a:endParaRPr>
        </a:p>
        <a:p>
          <a:pPr marL="0" lvl="0" indent="0" algn="l" defTabSz="533400">
            <a:lnSpc>
              <a:spcPct val="90000"/>
            </a:lnSpc>
            <a:spcBef>
              <a:spcPct val="0"/>
            </a:spcBef>
            <a:spcAft>
              <a:spcPct val="35000"/>
            </a:spcAft>
            <a:buNone/>
          </a:pPr>
          <a:r>
            <a:rPr lang="en-US" sz="1200" kern="1200" dirty="0">
              <a:solidFill>
                <a:srgbClr val="646464"/>
              </a:solidFill>
              <a:latin typeface="Microsoft YaHei" charset="-122"/>
              <a:ea typeface="Microsoft YaHei" charset="-122"/>
              <a:cs typeface="Microsoft YaHei" charset="-122"/>
            </a:rPr>
            <a:t>2</a:t>
          </a:r>
          <a:r>
            <a:rPr lang="zh-CN" altLang="en-US" sz="1200" kern="1200" dirty="0">
              <a:solidFill>
                <a:srgbClr val="646464"/>
              </a:solidFill>
              <a:latin typeface="Microsoft YaHei" charset="-122"/>
              <a:ea typeface="Microsoft YaHei" charset="-122"/>
              <a:cs typeface="Microsoft YaHei" charset="-122"/>
            </a:rPr>
            <a:t>、标准星空系统集成</a:t>
          </a:r>
          <a:endParaRPr lang="en-US" altLang="zh-CN" sz="1200" kern="1200" dirty="0">
            <a:solidFill>
              <a:srgbClr val="646464"/>
            </a:solidFill>
            <a:latin typeface="Microsoft YaHei" charset="-122"/>
            <a:ea typeface="Microsoft YaHei" charset="-122"/>
            <a:cs typeface="Microsoft YaHei" charset="-122"/>
          </a:endParaRPr>
        </a:p>
        <a:p>
          <a:pPr marL="0" lvl="0" indent="0" algn="l" defTabSz="533400">
            <a:lnSpc>
              <a:spcPct val="90000"/>
            </a:lnSpc>
            <a:spcBef>
              <a:spcPct val="0"/>
            </a:spcBef>
            <a:spcAft>
              <a:spcPct val="35000"/>
            </a:spcAft>
            <a:buNone/>
          </a:pPr>
          <a:r>
            <a:rPr lang="en-US" sz="1200" kern="1200" dirty="0">
              <a:solidFill>
                <a:srgbClr val="646464"/>
              </a:solidFill>
              <a:latin typeface="Microsoft YaHei" charset="-122"/>
              <a:ea typeface="Microsoft YaHei" charset="-122"/>
              <a:cs typeface="Microsoft YaHei" charset="-122"/>
            </a:rPr>
            <a:t>3</a:t>
          </a:r>
          <a:r>
            <a:rPr lang="zh-CN" altLang="en-US" sz="1200" kern="1200" dirty="0">
              <a:solidFill>
                <a:srgbClr val="646464"/>
              </a:solidFill>
              <a:latin typeface="Microsoft YaHei" charset="-122"/>
              <a:ea typeface="Microsoft YaHei" charset="-122"/>
              <a:cs typeface="Microsoft YaHei" charset="-122"/>
            </a:rPr>
            <a:t>、星空餐饮功能开发</a:t>
          </a:r>
          <a:endParaRPr lang="en-US" altLang="zh-CN" sz="1200" kern="1200" dirty="0">
            <a:solidFill>
              <a:srgbClr val="646464"/>
            </a:solidFill>
            <a:latin typeface="Microsoft YaHei" charset="-122"/>
            <a:ea typeface="Microsoft YaHei" charset="-122"/>
            <a:cs typeface="Microsoft YaHei" charset="-122"/>
          </a:endParaRPr>
        </a:p>
        <a:p>
          <a:pPr marL="0" lvl="0" indent="0" algn="l" defTabSz="533400">
            <a:lnSpc>
              <a:spcPct val="90000"/>
            </a:lnSpc>
            <a:spcBef>
              <a:spcPct val="0"/>
            </a:spcBef>
            <a:spcAft>
              <a:spcPct val="35000"/>
            </a:spcAft>
            <a:buNone/>
          </a:pPr>
          <a:r>
            <a:rPr lang="en-US" sz="1200" kern="1200" dirty="0">
              <a:solidFill>
                <a:srgbClr val="646464"/>
              </a:solidFill>
              <a:latin typeface="Microsoft YaHei" charset="-122"/>
              <a:ea typeface="Microsoft YaHei" charset="-122"/>
              <a:cs typeface="Microsoft YaHei" charset="-122"/>
            </a:rPr>
            <a:t>4</a:t>
          </a:r>
          <a:r>
            <a:rPr lang="zh-CN" altLang="en-US" sz="1200" kern="1200" dirty="0">
              <a:solidFill>
                <a:srgbClr val="646464"/>
              </a:solidFill>
              <a:latin typeface="Microsoft YaHei" charset="-122"/>
              <a:ea typeface="Microsoft YaHei" charset="-122"/>
              <a:cs typeface="Microsoft YaHei" charset="-122"/>
            </a:rPr>
            <a:t>、星空餐饮系统集成</a:t>
          </a:r>
          <a:endParaRPr lang="en-US" sz="1200" kern="1200" dirty="0">
            <a:solidFill>
              <a:srgbClr val="646464"/>
            </a:solidFill>
            <a:latin typeface="Microsoft YaHei" charset="-122"/>
            <a:ea typeface="Microsoft YaHei" charset="-122"/>
            <a:cs typeface="Microsoft YaHei" charset="-122"/>
          </a:endParaRPr>
        </a:p>
      </dsp:txBody>
      <dsp:txXfrm>
        <a:off x="1847010" y="549045"/>
        <a:ext cx="1726833" cy="1371188"/>
      </dsp:txXfrm>
    </dsp:sp>
    <dsp:sp modelId="{8398D869-086E-2643-BE43-4C3CD0A8E7F2}">
      <dsp:nvSpPr>
        <dsp:cNvPr id="0" name=""/>
        <dsp:cNvSpPr/>
      </dsp:nvSpPr>
      <dsp:spPr>
        <a:xfrm>
          <a:off x="1518089" y="1920234"/>
          <a:ext cx="2055754" cy="1371188"/>
        </a:xfrm>
        <a:prstGeom prst="rect">
          <a:avLst/>
        </a:prstGeom>
        <a:solidFill>
          <a:schemeClr val="bg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dirty="0">
              <a:latin typeface="微软雅黑" panose="020B0503020204020204" pitchFamily="34" charset="-122"/>
              <a:ea typeface="微软雅黑" panose="020B0503020204020204" pitchFamily="34" charset="-122"/>
              <a:cs typeface="Microsoft YaHei" charset="-122"/>
            </a:rPr>
            <a:t>5</a:t>
          </a:r>
          <a:r>
            <a:rPr lang="zh-CN" altLang="en-US" sz="1200" kern="1200" dirty="0">
              <a:latin typeface="微软雅黑" panose="020B0503020204020204" pitchFamily="34" charset="-122"/>
              <a:ea typeface="微软雅黑" panose="020B0503020204020204" pitchFamily="34" charset="-122"/>
              <a:cs typeface="Microsoft YaHei" charset="-122"/>
            </a:rPr>
            <a:t>、星空行业产品定制 </a:t>
          </a:r>
          <a:endParaRPr lang="en-US" altLang="zh-CN" sz="1200" kern="1200" dirty="0">
            <a:latin typeface="微软雅黑" panose="020B0503020204020204" pitchFamily="34" charset="-122"/>
            <a:ea typeface="微软雅黑" panose="020B0503020204020204" pitchFamily="34" charset="-122"/>
            <a:cs typeface="Microsoft YaHei" charset="-122"/>
          </a:endParaRPr>
        </a:p>
        <a:p>
          <a:pPr marL="0" lvl="0" indent="0" algn="l" defTabSz="533400">
            <a:lnSpc>
              <a:spcPct val="90000"/>
            </a:lnSpc>
            <a:spcBef>
              <a:spcPct val="0"/>
            </a:spcBef>
            <a:spcAft>
              <a:spcPct val="35000"/>
            </a:spcAft>
            <a:buNone/>
          </a:pPr>
          <a:r>
            <a:rPr lang="en-US" sz="1200" kern="1200" dirty="0">
              <a:latin typeface="微软雅黑" panose="020B0503020204020204" pitchFamily="34" charset="-122"/>
              <a:ea typeface="微软雅黑" panose="020B0503020204020204" pitchFamily="34" charset="-122"/>
              <a:cs typeface="Microsoft YaHei" charset="-122"/>
            </a:rPr>
            <a:t>6</a:t>
          </a:r>
          <a:r>
            <a:rPr lang="zh-CN" altLang="en-US" sz="1200" kern="1200" dirty="0">
              <a:latin typeface="微软雅黑" panose="020B0503020204020204" pitchFamily="34" charset="-122"/>
              <a:ea typeface="微软雅黑" panose="020B0503020204020204" pitchFamily="34" charset="-122"/>
              <a:cs typeface="Microsoft YaHei" charset="-122"/>
            </a:rPr>
            <a:t>、星空与各类主流系统集成特性包</a:t>
          </a:r>
          <a:endParaRPr lang="en-US" altLang="zh-CN" sz="1200" kern="1200" dirty="0">
            <a:latin typeface="微软雅黑" panose="020B0503020204020204" pitchFamily="34" charset="-122"/>
            <a:ea typeface="微软雅黑" panose="020B0503020204020204" pitchFamily="34" charset="-122"/>
            <a:cs typeface="Microsoft YaHei" charset="-122"/>
          </a:endParaRPr>
        </a:p>
        <a:p>
          <a:pPr marL="0" lvl="0" indent="0" algn="l" defTabSz="533400">
            <a:lnSpc>
              <a:spcPct val="90000"/>
            </a:lnSpc>
            <a:spcBef>
              <a:spcPct val="0"/>
            </a:spcBef>
            <a:spcAft>
              <a:spcPct val="35000"/>
            </a:spcAft>
            <a:buNone/>
          </a:pPr>
          <a:r>
            <a:rPr lang="en-US" sz="1200" kern="1200" dirty="0">
              <a:latin typeface="微软雅黑" panose="020B0503020204020204" pitchFamily="34" charset="-122"/>
              <a:ea typeface="微软雅黑" panose="020B0503020204020204" pitchFamily="34" charset="-122"/>
              <a:cs typeface="Microsoft YaHei" charset="-122"/>
            </a:rPr>
            <a:t>7</a:t>
          </a:r>
          <a:r>
            <a:rPr lang="zh-CN" altLang="en-US" sz="1200" kern="1200" dirty="0">
              <a:latin typeface="微软雅黑" panose="020B0503020204020204" pitchFamily="34" charset="-122"/>
              <a:ea typeface="微软雅黑" panose="020B0503020204020204" pitchFamily="34" charset="-122"/>
              <a:cs typeface="Microsoft YaHei" charset="-122"/>
            </a:rPr>
            <a:t>、星空实施交付</a:t>
          </a:r>
          <a:endParaRPr lang="en-US" sz="1200" kern="1200" dirty="0">
            <a:latin typeface="微软雅黑" panose="020B0503020204020204" pitchFamily="34" charset="-122"/>
            <a:ea typeface="微软雅黑" panose="020B0503020204020204" pitchFamily="34" charset="-122"/>
            <a:cs typeface="Microsoft YaHei" charset="-122"/>
          </a:endParaRPr>
        </a:p>
      </dsp:txBody>
      <dsp:txXfrm>
        <a:off x="1847010" y="1920234"/>
        <a:ext cx="1726833" cy="1371188"/>
      </dsp:txXfrm>
    </dsp:sp>
    <dsp:sp modelId="{88CDC818-3982-694F-AC50-47E99BD119F7}">
      <dsp:nvSpPr>
        <dsp:cNvPr id="0" name=""/>
        <dsp:cNvSpPr/>
      </dsp:nvSpPr>
      <dsp:spPr>
        <a:xfrm>
          <a:off x="421687" y="844"/>
          <a:ext cx="1370502" cy="1370502"/>
        </a:xfrm>
        <a:prstGeom prst="ellipse">
          <a:avLst/>
        </a:prstGeom>
        <a:solidFill>
          <a:srgbClr val="24215F"/>
        </a:solidFill>
        <a:ln w="76200" cmpd="sng">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Microsoft YaHei" charset="-122"/>
              <a:ea typeface="Microsoft YaHei" charset="-122"/>
              <a:cs typeface="Microsoft YaHei" charset="-122"/>
            </a:rPr>
            <a:t>金蝶星空云</a:t>
          </a:r>
          <a:endParaRPr lang="en-US" sz="1600" kern="1200" dirty="0">
            <a:solidFill>
              <a:schemeClr val="bg1"/>
            </a:solidFill>
            <a:latin typeface="Microsoft YaHei" charset="-122"/>
            <a:ea typeface="Microsoft YaHei" charset="-122"/>
            <a:cs typeface="Microsoft YaHei" charset="-122"/>
          </a:endParaRPr>
        </a:p>
      </dsp:txBody>
      <dsp:txXfrm>
        <a:off x="622392" y="201549"/>
        <a:ext cx="969092" cy="969092"/>
      </dsp:txXfrm>
    </dsp:sp>
    <dsp:sp modelId="{C27326F8-6593-1347-AF55-835DEB026FA1}">
      <dsp:nvSpPr>
        <dsp:cNvPr id="0" name=""/>
        <dsp:cNvSpPr/>
      </dsp:nvSpPr>
      <dsp:spPr>
        <a:xfrm>
          <a:off x="5006019" y="549045"/>
          <a:ext cx="2055754" cy="1371188"/>
        </a:xfrm>
        <a:prstGeom prst="rect">
          <a:avLst/>
        </a:prstGeom>
        <a:solidFill>
          <a:srgbClr val="FFFFFF">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icrosoft YaHei" charset="-122"/>
              <a:ea typeface="Microsoft YaHei" charset="-122"/>
              <a:cs typeface="Microsoft YaHei" charset="-122"/>
            </a:rPr>
            <a:t>1</a:t>
          </a:r>
          <a:r>
            <a:rPr lang="zh-CN" altLang="en-US" sz="1200" kern="1200" dirty="0">
              <a:latin typeface="Microsoft YaHei" charset="-122"/>
              <a:ea typeface="Microsoft YaHei" charset="-122"/>
              <a:cs typeface="Microsoft YaHei" charset="-122"/>
            </a:rPr>
            <a:t>、财务共享影像特性包（基于移动拍照）</a:t>
          </a:r>
          <a:endParaRPr lang="en-US" altLang="zh-CN" sz="1200" kern="1200" dirty="0">
            <a:latin typeface="Microsoft YaHei" charset="-122"/>
            <a:ea typeface="Microsoft YaHei" charset="-122"/>
            <a:cs typeface="Microsoft YaHei" charset="-122"/>
          </a:endParaRPr>
        </a:p>
        <a:p>
          <a:pPr marL="0" lvl="0" indent="0" algn="l" defTabSz="533400">
            <a:lnSpc>
              <a:spcPct val="90000"/>
            </a:lnSpc>
            <a:spcBef>
              <a:spcPct val="0"/>
            </a:spcBef>
            <a:spcAft>
              <a:spcPct val="35000"/>
            </a:spcAft>
            <a:buNone/>
          </a:pPr>
          <a:r>
            <a:rPr lang="en-US" sz="1200" kern="1200" dirty="0">
              <a:latin typeface="Microsoft YaHei" charset="-122"/>
              <a:ea typeface="Microsoft YaHei" charset="-122"/>
              <a:cs typeface="Microsoft YaHei" charset="-122"/>
            </a:rPr>
            <a:t>2</a:t>
          </a:r>
          <a:r>
            <a:rPr lang="zh-CN" altLang="en-US" sz="1200" kern="1200" dirty="0">
              <a:latin typeface="Microsoft YaHei" charset="-122"/>
              <a:ea typeface="Microsoft YaHei" charset="-122"/>
              <a:cs typeface="Microsoft YaHei" charset="-122"/>
            </a:rPr>
            <a:t>、</a:t>
          </a:r>
          <a:r>
            <a:rPr lang="zh-CN" altLang="en-US" sz="1200" kern="1200" dirty="0">
              <a:latin typeface="Microsoft YaHei" charset="-122"/>
              <a:ea typeface="Microsoft YaHei" charset="-122"/>
            </a:rPr>
            <a:t>供应商招财协同特性包</a:t>
          </a:r>
          <a:endParaRPr lang="en-US" altLang="zh-CN" sz="1200" kern="1200" dirty="0">
            <a:latin typeface="Microsoft YaHei" charset="-122"/>
            <a:ea typeface="Microsoft YaHei" charset="-122"/>
          </a:endParaRPr>
        </a:p>
      </dsp:txBody>
      <dsp:txXfrm>
        <a:off x="5334940" y="549045"/>
        <a:ext cx="1726833" cy="1371188"/>
      </dsp:txXfrm>
    </dsp:sp>
    <dsp:sp modelId="{1E050C2B-C6ED-E148-93C9-01AD2409E028}">
      <dsp:nvSpPr>
        <dsp:cNvPr id="0" name=""/>
        <dsp:cNvSpPr/>
      </dsp:nvSpPr>
      <dsp:spPr>
        <a:xfrm>
          <a:off x="5006019" y="1920234"/>
          <a:ext cx="2055754" cy="1371188"/>
        </a:xfrm>
        <a:prstGeom prst="rect">
          <a:avLst/>
        </a:prstGeom>
        <a:solidFill>
          <a:srgbClr val="FFFFFF">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en-US" altLang="zh-CN" sz="1200" kern="1200" dirty="0">
              <a:latin typeface="Microsoft YaHei" charset="-122"/>
              <a:ea typeface="Microsoft YaHei" charset="-122"/>
              <a:cs typeface="Microsoft YaHei" charset="-122"/>
            </a:rPr>
            <a:t>4</a:t>
          </a:r>
          <a:r>
            <a:rPr lang="zh-CN" altLang="en-US" sz="1200" kern="1200" dirty="0">
              <a:latin typeface="Microsoft YaHei" charset="-122"/>
              <a:ea typeface="Microsoft YaHei" charset="-122"/>
              <a:cs typeface="Microsoft YaHei" charset="-122"/>
            </a:rPr>
            <a:t>、</a:t>
          </a:r>
          <a:r>
            <a:rPr lang="zh-CN" altLang="en-US" sz="1200" kern="1200" dirty="0">
              <a:latin typeface="Microsoft YaHei" charset="-122"/>
              <a:ea typeface="Microsoft YaHei" charset="-122"/>
            </a:rPr>
            <a:t>星空总账核销账龄特性包</a:t>
          </a:r>
          <a:endParaRPr lang="en-US" altLang="zh-CN" sz="1200" kern="1200" dirty="0">
            <a:latin typeface="Microsoft YaHei" charset="-122"/>
            <a:ea typeface="Microsoft YaHei" charset="-122"/>
          </a:endParaRPr>
        </a:p>
        <a:p>
          <a:pPr marL="0" lvl="0" indent="0" algn="l" defTabSz="533400">
            <a:lnSpc>
              <a:spcPct val="90000"/>
            </a:lnSpc>
            <a:spcBef>
              <a:spcPct val="0"/>
            </a:spcBef>
            <a:spcAft>
              <a:spcPct val="35000"/>
            </a:spcAft>
            <a:buNone/>
          </a:pPr>
          <a:r>
            <a:rPr lang="en-US" sz="1200" kern="1200" dirty="0">
              <a:latin typeface="Microsoft YaHei" charset="-122"/>
              <a:ea typeface="Microsoft YaHei" charset="-122"/>
              <a:cs typeface="Microsoft YaHei" charset="-122"/>
            </a:rPr>
            <a:t>5</a:t>
          </a:r>
          <a:r>
            <a:rPr lang="zh-CN" altLang="en-US" sz="1200" kern="1200" dirty="0">
              <a:latin typeface="Microsoft YaHei" charset="-122"/>
              <a:ea typeface="Microsoft YaHei" charset="-122"/>
              <a:cs typeface="Microsoft YaHei" charset="-122"/>
            </a:rPr>
            <a:t>、</a:t>
          </a:r>
          <a:r>
            <a:rPr lang="en-US" altLang="zh-CN" sz="1200" kern="1200" dirty="0">
              <a:latin typeface="Microsoft YaHei" charset="-122"/>
              <a:ea typeface="Microsoft YaHei" charset="-122"/>
              <a:cs typeface="Microsoft YaHei" charset="-122"/>
            </a:rPr>
            <a:t>Wise</a:t>
          </a:r>
          <a:r>
            <a:rPr lang="zh-CN" altLang="en-US" sz="1200" kern="1200" dirty="0">
              <a:latin typeface="Microsoft YaHei" charset="-122"/>
              <a:ea typeface="Microsoft YaHei" charset="-122"/>
              <a:cs typeface="Microsoft YaHei" charset="-122"/>
            </a:rPr>
            <a:t>与</a:t>
          </a:r>
          <a:r>
            <a:rPr lang="en-US" altLang="zh-CN" sz="1200" kern="1200" dirty="0">
              <a:latin typeface="Microsoft YaHei" charset="-122"/>
              <a:ea typeface="Microsoft YaHei" charset="-122"/>
              <a:cs typeface="Microsoft YaHei" charset="-122"/>
            </a:rPr>
            <a:t>Cloud</a:t>
          </a:r>
          <a:r>
            <a:rPr lang="zh-CN" altLang="en-US" sz="1200" kern="1200" dirty="0">
              <a:latin typeface="Microsoft YaHei" charset="-122"/>
              <a:ea typeface="Microsoft YaHei" charset="-122"/>
              <a:cs typeface="Microsoft YaHei" charset="-122"/>
            </a:rPr>
            <a:t>内外账工具</a:t>
          </a:r>
          <a:endParaRPr lang="en-US" altLang="zh-CN" sz="1200" kern="1200" dirty="0">
            <a:latin typeface="Microsoft YaHei" charset="-122"/>
            <a:ea typeface="Microsoft YaHei" charset="-122"/>
          </a:endParaRPr>
        </a:p>
        <a:p>
          <a:pPr marL="0" lvl="0" indent="0" algn="l" defTabSz="533400">
            <a:lnSpc>
              <a:spcPct val="90000"/>
            </a:lnSpc>
            <a:spcBef>
              <a:spcPct val="0"/>
            </a:spcBef>
            <a:spcAft>
              <a:spcPct val="35000"/>
            </a:spcAft>
            <a:buNone/>
          </a:pPr>
          <a:r>
            <a:rPr lang="en-US" sz="1200" kern="1200" dirty="0">
              <a:latin typeface="Microsoft YaHei" charset="-122"/>
              <a:ea typeface="Microsoft YaHei" charset="-122"/>
              <a:cs typeface="Microsoft YaHei" charset="-122"/>
            </a:rPr>
            <a:t>6</a:t>
          </a:r>
          <a:r>
            <a:rPr lang="zh-CN" altLang="en-US" sz="1200" kern="1200" dirty="0">
              <a:latin typeface="Microsoft YaHei" charset="-122"/>
              <a:ea typeface="Microsoft YaHei" charset="-122"/>
              <a:cs typeface="Microsoft YaHei" charset="-122"/>
            </a:rPr>
            <a:t>、影像、档案管理系统</a:t>
          </a:r>
          <a:endParaRPr lang="en-US" sz="1200" kern="1200" dirty="0">
            <a:latin typeface="Microsoft YaHei" charset="-122"/>
            <a:ea typeface="Microsoft YaHei" charset="-122"/>
            <a:cs typeface="Microsoft YaHei" charset="-122"/>
          </a:endParaRPr>
        </a:p>
      </dsp:txBody>
      <dsp:txXfrm>
        <a:off x="5334940" y="1920234"/>
        <a:ext cx="1726833" cy="1371188"/>
      </dsp:txXfrm>
    </dsp:sp>
    <dsp:sp modelId="{E04CE3D7-0DE8-794A-933C-DCD35B9895C5}">
      <dsp:nvSpPr>
        <dsp:cNvPr id="0" name=""/>
        <dsp:cNvSpPr/>
      </dsp:nvSpPr>
      <dsp:spPr>
        <a:xfrm>
          <a:off x="3909617" y="844"/>
          <a:ext cx="1370502" cy="1370502"/>
        </a:xfrm>
        <a:prstGeom prst="ellipse">
          <a:avLst/>
        </a:prstGeom>
        <a:solidFill>
          <a:srgbClr val="24215F"/>
        </a:solidFill>
        <a:ln w="76200" cmpd="sng">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Microsoft YaHei" charset="-122"/>
              <a:ea typeface="Microsoft YaHei" charset="-122"/>
              <a:cs typeface="Microsoft YaHei" charset="-122"/>
            </a:rPr>
            <a:t>行业产品</a:t>
          </a:r>
          <a:endParaRPr lang="en-US" sz="1600" kern="1200" dirty="0">
            <a:latin typeface="Microsoft YaHei" charset="-122"/>
            <a:ea typeface="Microsoft YaHei" charset="-122"/>
            <a:cs typeface="Microsoft YaHei" charset="-122"/>
          </a:endParaRPr>
        </a:p>
      </dsp:txBody>
      <dsp:txXfrm>
        <a:off x="4110322" y="201549"/>
        <a:ext cx="969092" cy="9690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B8A4A-581F-F044-8873-3FCFFCDE9DB4}">
      <dsp:nvSpPr>
        <dsp:cNvPr id="0" name=""/>
        <dsp:cNvSpPr/>
      </dsp:nvSpPr>
      <dsp:spPr>
        <a:xfrm>
          <a:off x="2887527" y="2167238"/>
          <a:ext cx="1574435" cy="1019877"/>
        </a:xfrm>
        <a:prstGeom prst="roundRect">
          <a:avLst>
            <a:gd name="adj" fmla="val 10000"/>
          </a:avLst>
        </a:prstGeom>
        <a:noFill/>
        <a:ln w="12700" cap="flat" cmpd="sng" algn="ctr">
          <a:solidFill>
            <a:srgbClr val="25C1FB"/>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altLang="zh-CN" sz="2400" kern="1200" dirty="0">
              <a:solidFill>
                <a:schemeClr val="bg1"/>
              </a:solidFill>
              <a:latin typeface="Microsoft YaHei" charset="-122"/>
              <a:ea typeface="Microsoft YaHei" charset="-122"/>
              <a:cs typeface="Microsoft YaHei" charset="-122"/>
            </a:rPr>
            <a:t>9</a:t>
          </a:r>
          <a:r>
            <a:rPr lang="zh-CN" altLang="en-US" sz="2400" kern="1200" dirty="0">
              <a:solidFill>
                <a:schemeClr val="bg1"/>
              </a:solidFill>
              <a:latin typeface="Microsoft YaHei" charset="-122"/>
              <a:ea typeface="Microsoft YaHei" charset="-122"/>
              <a:cs typeface="Microsoft YaHei" charset="-122"/>
            </a:rPr>
            <a:t>人</a:t>
          </a:r>
          <a:endParaRPr lang="en-US" sz="2400" kern="1200" dirty="0">
            <a:latin typeface="Microsoft YaHei" charset="-122"/>
            <a:ea typeface="Microsoft YaHei" charset="-122"/>
            <a:cs typeface="Microsoft YaHei" charset="-122"/>
          </a:endParaRPr>
        </a:p>
      </dsp:txBody>
      <dsp:txXfrm>
        <a:off x="3382260" y="2444611"/>
        <a:ext cx="1057298" cy="720101"/>
      </dsp:txXfrm>
    </dsp:sp>
    <dsp:sp modelId="{1BB66657-6A7E-48E4-996F-BFCE2CC9D501}">
      <dsp:nvSpPr>
        <dsp:cNvPr id="0" name=""/>
        <dsp:cNvSpPr/>
      </dsp:nvSpPr>
      <dsp:spPr>
        <a:xfrm>
          <a:off x="318711" y="2167238"/>
          <a:ext cx="1574435" cy="1019877"/>
        </a:xfrm>
        <a:prstGeom prst="roundRect">
          <a:avLst>
            <a:gd name="adj" fmla="val 10000"/>
          </a:avLst>
        </a:prstGeom>
        <a:noFill/>
        <a:ln w="12700" cap="flat" cmpd="sng" algn="ctr">
          <a:solidFill>
            <a:srgbClr val="24BEBC"/>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latin typeface="Microsoft YaHei" charset="-122"/>
              <a:ea typeface="Microsoft YaHei" charset="-122"/>
              <a:cs typeface="Microsoft YaHei" charset="-122"/>
            </a:rPr>
            <a:t>3</a:t>
          </a:r>
          <a:r>
            <a:rPr lang="zh-CN" altLang="en-US" sz="2400" kern="1200" dirty="0">
              <a:solidFill>
                <a:schemeClr val="bg1"/>
              </a:solidFill>
              <a:latin typeface="Microsoft YaHei" charset="-122"/>
              <a:ea typeface="Microsoft YaHei" charset="-122"/>
              <a:cs typeface="Microsoft YaHei" charset="-122"/>
            </a:rPr>
            <a:t>人</a:t>
          </a:r>
          <a:endParaRPr lang="en-US" sz="2400" kern="1200" dirty="0">
            <a:solidFill>
              <a:schemeClr val="bg1"/>
            </a:solidFill>
            <a:latin typeface="Microsoft YaHei" charset="-122"/>
            <a:ea typeface="Microsoft YaHei" charset="-122"/>
            <a:cs typeface="Microsoft YaHei" charset="-122"/>
          </a:endParaRPr>
        </a:p>
      </dsp:txBody>
      <dsp:txXfrm>
        <a:off x="341114" y="2444611"/>
        <a:ext cx="1057298" cy="720101"/>
      </dsp:txXfrm>
    </dsp:sp>
    <dsp:sp modelId="{B968585D-59E3-8C43-AD31-06C0B65A7EF9}">
      <dsp:nvSpPr>
        <dsp:cNvPr id="0" name=""/>
        <dsp:cNvSpPr/>
      </dsp:nvSpPr>
      <dsp:spPr>
        <a:xfrm>
          <a:off x="2887527" y="0"/>
          <a:ext cx="1574435" cy="1019877"/>
        </a:xfrm>
        <a:prstGeom prst="roundRect">
          <a:avLst>
            <a:gd name="adj" fmla="val 10000"/>
          </a:avLst>
        </a:prstGeom>
        <a:noFill/>
        <a:ln w="12700" cap="flat" cmpd="sng" algn="ctr">
          <a:solidFill>
            <a:srgbClr val="1771EA"/>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altLang="zh-CN" sz="2400" kern="1200" dirty="0">
              <a:solidFill>
                <a:schemeClr val="bg1"/>
              </a:solidFill>
              <a:latin typeface="Microsoft YaHei" charset="-122"/>
              <a:ea typeface="Microsoft YaHei" charset="-122"/>
              <a:cs typeface="Microsoft YaHei" charset="-122"/>
            </a:rPr>
            <a:t>4</a:t>
          </a:r>
          <a:r>
            <a:rPr lang="zh-CN" altLang="en-US" sz="2400" kern="1200" dirty="0">
              <a:solidFill>
                <a:schemeClr val="bg1"/>
              </a:solidFill>
              <a:latin typeface="Microsoft YaHei" charset="-122"/>
              <a:ea typeface="Microsoft YaHei" charset="-122"/>
              <a:cs typeface="Microsoft YaHei" charset="-122"/>
            </a:rPr>
            <a:t>人</a:t>
          </a:r>
          <a:endParaRPr lang="en-US" sz="2400" kern="1200" dirty="0">
            <a:solidFill>
              <a:schemeClr val="bg1"/>
            </a:solidFill>
            <a:latin typeface="Microsoft YaHei" charset="-122"/>
            <a:ea typeface="Microsoft YaHei" charset="-122"/>
            <a:cs typeface="Microsoft YaHei" charset="-122"/>
          </a:endParaRPr>
        </a:p>
      </dsp:txBody>
      <dsp:txXfrm>
        <a:off x="3382260" y="22403"/>
        <a:ext cx="1057298" cy="720101"/>
      </dsp:txXfrm>
    </dsp:sp>
    <dsp:sp modelId="{B2DDEB9C-65C1-0F41-974F-138E53C36A06}">
      <dsp:nvSpPr>
        <dsp:cNvPr id="0" name=""/>
        <dsp:cNvSpPr/>
      </dsp:nvSpPr>
      <dsp:spPr>
        <a:xfrm>
          <a:off x="318711" y="0"/>
          <a:ext cx="1574435" cy="1019877"/>
        </a:xfrm>
        <a:prstGeom prst="roundRect">
          <a:avLst>
            <a:gd name="adj" fmla="val 10000"/>
          </a:avLst>
        </a:prstGeom>
        <a:solidFill>
          <a:srgbClr val="1771EA"/>
        </a:solidFill>
        <a:ln w="28575" cap="flat" cmpd="sng" algn="ctr">
          <a:solidFill>
            <a:srgbClr val="24215F"/>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altLang="zh-CN" sz="2400" kern="1200" dirty="0">
              <a:solidFill>
                <a:schemeClr val="bg1"/>
              </a:solidFill>
              <a:latin typeface="Microsoft YaHei" charset="-122"/>
              <a:ea typeface="Microsoft YaHei" charset="-122"/>
              <a:cs typeface="Microsoft YaHei" charset="-122"/>
            </a:rPr>
            <a:t>7</a:t>
          </a:r>
          <a:r>
            <a:rPr lang="zh-CN" altLang="en-US" sz="2400" kern="1200" dirty="0">
              <a:solidFill>
                <a:schemeClr val="bg1"/>
              </a:solidFill>
              <a:latin typeface="Microsoft YaHei" charset="-122"/>
              <a:ea typeface="Microsoft YaHei" charset="-122"/>
              <a:cs typeface="Microsoft YaHei" charset="-122"/>
            </a:rPr>
            <a:t>人</a:t>
          </a:r>
          <a:endParaRPr lang="en-US" sz="2400" kern="1200" dirty="0">
            <a:latin typeface="Microsoft YaHei" charset="-122"/>
            <a:ea typeface="Microsoft YaHei" charset="-122"/>
            <a:cs typeface="Microsoft YaHei" charset="-122"/>
          </a:endParaRPr>
        </a:p>
      </dsp:txBody>
      <dsp:txXfrm>
        <a:off x="341114" y="22403"/>
        <a:ext cx="1057298" cy="720101"/>
      </dsp:txXfrm>
    </dsp:sp>
    <dsp:sp modelId="{8CB6F9DC-C5C6-2846-9F29-C14FD9D01EC9}">
      <dsp:nvSpPr>
        <dsp:cNvPr id="0" name=""/>
        <dsp:cNvSpPr/>
      </dsp:nvSpPr>
      <dsp:spPr>
        <a:xfrm>
          <a:off x="978444" y="181665"/>
          <a:ext cx="1380021" cy="1380021"/>
        </a:xfrm>
        <a:prstGeom prst="pieWedge">
          <a:avLst/>
        </a:prstGeom>
        <a:solidFill>
          <a:srgbClr val="1771EA"/>
        </a:solidFill>
        <a:ln w="28575" cap="flat" cmpd="sng" algn="ctr">
          <a:solidFill>
            <a:srgbClr val="24215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实施顾问</a:t>
          </a:r>
          <a:endParaRPr lang="en-US" sz="1400" kern="1200" dirty="0">
            <a:latin typeface="Microsoft YaHei" charset="-122"/>
            <a:ea typeface="Microsoft YaHei" charset="-122"/>
            <a:cs typeface="Microsoft YaHei" charset="-122"/>
          </a:endParaRPr>
        </a:p>
      </dsp:txBody>
      <dsp:txXfrm>
        <a:off x="1382643" y="585864"/>
        <a:ext cx="975822" cy="975822"/>
      </dsp:txXfrm>
    </dsp:sp>
    <dsp:sp modelId="{2CE779D8-B46B-8B4C-B070-26EB92FFBBBC}">
      <dsp:nvSpPr>
        <dsp:cNvPr id="0" name=""/>
        <dsp:cNvSpPr/>
      </dsp:nvSpPr>
      <dsp:spPr>
        <a:xfrm rot="5400000">
          <a:off x="2422208" y="181665"/>
          <a:ext cx="1380021" cy="1380021"/>
        </a:xfrm>
        <a:prstGeom prst="pieWedge">
          <a:avLst/>
        </a:prstGeom>
        <a:solidFill>
          <a:srgbClr val="1771EA"/>
        </a:solidFill>
        <a:ln w="28575" cap="flat" cmpd="sng" algn="ctr">
          <a:solidFill>
            <a:srgbClr val="24215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开发经理</a:t>
          </a:r>
          <a:endParaRPr lang="en-US" sz="1400" kern="1200" dirty="0">
            <a:latin typeface="Microsoft YaHei" charset="-122"/>
            <a:ea typeface="Microsoft YaHei" charset="-122"/>
            <a:cs typeface="Microsoft YaHei" charset="-122"/>
          </a:endParaRPr>
        </a:p>
      </dsp:txBody>
      <dsp:txXfrm rot="-5400000">
        <a:off x="2422208" y="585864"/>
        <a:ext cx="975822" cy="975822"/>
      </dsp:txXfrm>
    </dsp:sp>
    <dsp:sp modelId="{03CD50CE-48DE-CB46-8F23-F5D653F3648C}">
      <dsp:nvSpPr>
        <dsp:cNvPr id="0" name=""/>
        <dsp:cNvSpPr/>
      </dsp:nvSpPr>
      <dsp:spPr>
        <a:xfrm rot="10800000">
          <a:off x="2422208" y="1625429"/>
          <a:ext cx="1380021" cy="1380021"/>
        </a:xfrm>
        <a:prstGeom prst="pieWedge">
          <a:avLst/>
        </a:prstGeom>
        <a:solidFill>
          <a:srgbClr val="25C1FB"/>
        </a:solidFill>
        <a:ln w="28575" cap="flat" cmpd="sng" algn="ctr">
          <a:solidFill>
            <a:srgbClr val="24215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开发顾问</a:t>
          </a:r>
          <a:endParaRPr lang="en-US" sz="1400" kern="1200" dirty="0">
            <a:latin typeface="Microsoft YaHei" charset="-122"/>
            <a:ea typeface="Microsoft YaHei" charset="-122"/>
            <a:cs typeface="Microsoft YaHei" charset="-122"/>
          </a:endParaRPr>
        </a:p>
      </dsp:txBody>
      <dsp:txXfrm rot="10800000">
        <a:off x="2422208" y="1625429"/>
        <a:ext cx="975822" cy="975822"/>
      </dsp:txXfrm>
    </dsp:sp>
    <dsp:sp modelId="{813F9651-E4FB-4946-8076-227F1013A48E}">
      <dsp:nvSpPr>
        <dsp:cNvPr id="0" name=""/>
        <dsp:cNvSpPr/>
      </dsp:nvSpPr>
      <dsp:spPr>
        <a:xfrm rot="16200000">
          <a:off x="978444" y="1625429"/>
          <a:ext cx="1380021" cy="1380021"/>
        </a:xfrm>
        <a:prstGeom prst="pieWedge">
          <a:avLst/>
        </a:prstGeom>
        <a:solidFill>
          <a:srgbClr val="24BEBC"/>
        </a:solidFill>
        <a:ln w="28575" cap="flat" cmpd="sng" algn="ctr">
          <a:solidFill>
            <a:srgbClr val="24215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行业产品研发</a:t>
          </a:r>
          <a:endParaRPr lang="en-US" sz="1400" kern="1200" dirty="0">
            <a:latin typeface="Microsoft YaHei" charset="-122"/>
            <a:ea typeface="Microsoft YaHei" charset="-122"/>
            <a:cs typeface="Microsoft YaHei" charset="-122"/>
          </a:endParaRPr>
        </a:p>
      </dsp:txBody>
      <dsp:txXfrm rot="5400000">
        <a:off x="1382643" y="1625429"/>
        <a:ext cx="975822" cy="975822"/>
      </dsp:txXfrm>
    </dsp:sp>
    <dsp:sp modelId="{7CDFE183-F982-6941-8CDC-85A26A3FE9A9}">
      <dsp:nvSpPr>
        <dsp:cNvPr id="0" name=""/>
        <dsp:cNvSpPr/>
      </dsp:nvSpPr>
      <dsp:spPr>
        <a:xfrm>
          <a:off x="2152100" y="1306717"/>
          <a:ext cx="476473" cy="414325"/>
        </a:xfrm>
        <a:prstGeom prst="circularArrow">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dsp:style>
    </dsp:sp>
    <dsp:sp modelId="{B313C208-D196-9E43-BD5C-6A70C6C38BF8}">
      <dsp:nvSpPr>
        <dsp:cNvPr id="0" name=""/>
        <dsp:cNvSpPr/>
      </dsp:nvSpPr>
      <dsp:spPr>
        <a:xfrm rot="10800000">
          <a:off x="2152100" y="1466073"/>
          <a:ext cx="476473" cy="414325"/>
        </a:xfrm>
        <a:prstGeom prst="circularArrow">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B8A4A-581F-F044-8873-3FCFFCDE9DB4}">
      <dsp:nvSpPr>
        <dsp:cNvPr id="0" name=""/>
        <dsp:cNvSpPr/>
      </dsp:nvSpPr>
      <dsp:spPr>
        <a:xfrm>
          <a:off x="2887527" y="2167238"/>
          <a:ext cx="1574435" cy="1019877"/>
        </a:xfrm>
        <a:prstGeom prst="roundRect">
          <a:avLst>
            <a:gd name="adj" fmla="val 10000"/>
          </a:avLst>
        </a:prstGeom>
        <a:noFill/>
        <a:ln w="12700" cap="flat" cmpd="sng" algn="ctr">
          <a:solidFill>
            <a:srgbClr val="24BEBC"/>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solidFill>
                <a:schemeClr val="bg1"/>
              </a:solidFill>
              <a:latin typeface="Microsoft YaHei" charset="-122"/>
              <a:ea typeface="Microsoft YaHei" charset="-122"/>
              <a:cs typeface="Microsoft YaHei" charset="-122"/>
            </a:rPr>
            <a:t>绝对负责</a:t>
          </a:r>
          <a:endParaRPr lang="en-US" sz="1200" kern="1200" dirty="0">
            <a:solidFill>
              <a:schemeClr val="bg1"/>
            </a:solidFill>
            <a:latin typeface="Microsoft YaHei" charset="-122"/>
            <a:ea typeface="Microsoft YaHei" charset="-122"/>
            <a:cs typeface="Microsoft YaHei" charset="-122"/>
          </a:endParaRPr>
        </a:p>
        <a:p>
          <a:pPr marL="114300" lvl="1" indent="-114300" algn="l" defTabSz="533400">
            <a:lnSpc>
              <a:spcPct val="90000"/>
            </a:lnSpc>
            <a:spcBef>
              <a:spcPct val="0"/>
            </a:spcBef>
            <a:spcAft>
              <a:spcPct val="15000"/>
            </a:spcAft>
            <a:buChar char="•"/>
          </a:pPr>
          <a:r>
            <a:rPr lang="zh-CN" altLang="en-US" sz="1200" kern="1200" dirty="0">
              <a:solidFill>
                <a:schemeClr val="bg1"/>
              </a:solidFill>
              <a:latin typeface="Microsoft YaHei" charset="-122"/>
              <a:ea typeface="Microsoft YaHei" charset="-122"/>
              <a:cs typeface="Microsoft YaHei" charset="-122"/>
            </a:rPr>
            <a:t>调动资源</a:t>
          </a:r>
          <a:endParaRPr lang="en-US" sz="1200" kern="1200" dirty="0">
            <a:solidFill>
              <a:schemeClr val="bg1"/>
            </a:solidFill>
            <a:latin typeface="Microsoft YaHei" charset="-122"/>
            <a:ea typeface="Microsoft YaHei" charset="-122"/>
            <a:cs typeface="Microsoft YaHei" charset="-122"/>
          </a:endParaRPr>
        </a:p>
      </dsp:txBody>
      <dsp:txXfrm>
        <a:off x="3382260" y="2444611"/>
        <a:ext cx="1057298" cy="720101"/>
      </dsp:txXfrm>
    </dsp:sp>
    <dsp:sp modelId="{28EA4A61-317E-E242-AF2F-5A480A746B2C}">
      <dsp:nvSpPr>
        <dsp:cNvPr id="0" name=""/>
        <dsp:cNvSpPr/>
      </dsp:nvSpPr>
      <dsp:spPr>
        <a:xfrm>
          <a:off x="318711" y="2167238"/>
          <a:ext cx="1574435" cy="1019877"/>
        </a:xfrm>
        <a:prstGeom prst="roundRect">
          <a:avLst>
            <a:gd name="adj" fmla="val 10000"/>
          </a:avLst>
        </a:prstGeom>
        <a:noFill/>
        <a:ln w="12700" cap="flat" cmpd="sng" algn="ctr">
          <a:solidFill>
            <a:srgbClr val="9F55FB"/>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latin typeface="Microsoft YaHei" charset="-122"/>
              <a:ea typeface="Microsoft YaHei" charset="-122"/>
              <a:cs typeface="Microsoft YaHei" charset="-122"/>
            </a:rPr>
            <a:t>技术评估</a:t>
          </a:r>
          <a:endParaRPr lang="en-US" sz="1200" kern="1200" dirty="0">
            <a:latin typeface="Microsoft YaHei" charset="-122"/>
            <a:ea typeface="Microsoft YaHei" charset="-122"/>
            <a:cs typeface="Microsoft YaHei" charset="-122"/>
          </a:endParaRPr>
        </a:p>
        <a:p>
          <a:pPr marL="114300" lvl="1" indent="-114300" algn="l" defTabSz="533400">
            <a:lnSpc>
              <a:spcPct val="90000"/>
            </a:lnSpc>
            <a:spcBef>
              <a:spcPct val="0"/>
            </a:spcBef>
            <a:spcAft>
              <a:spcPct val="15000"/>
            </a:spcAft>
            <a:buChar char="•"/>
          </a:pPr>
          <a:r>
            <a:rPr lang="zh-CN" altLang="en-US" sz="1200" kern="1200" dirty="0">
              <a:latin typeface="Microsoft YaHei" charset="-122"/>
              <a:ea typeface="Microsoft YaHei" charset="-122"/>
              <a:cs typeface="Microsoft YaHei" charset="-122"/>
            </a:rPr>
            <a:t>执行开发</a:t>
          </a:r>
          <a:endParaRPr lang="en-US" sz="1200" kern="1200" dirty="0">
            <a:latin typeface="Microsoft YaHei" charset="-122"/>
            <a:ea typeface="Microsoft YaHei" charset="-122"/>
            <a:cs typeface="Microsoft YaHei" charset="-122"/>
          </a:endParaRPr>
        </a:p>
      </dsp:txBody>
      <dsp:txXfrm>
        <a:off x="341114" y="2444611"/>
        <a:ext cx="1057298" cy="720101"/>
      </dsp:txXfrm>
    </dsp:sp>
    <dsp:sp modelId="{B968585D-59E3-8C43-AD31-06C0B65A7EF9}">
      <dsp:nvSpPr>
        <dsp:cNvPr id="0" name=""/>
        <dsp:cNvSpPr/>
      </dsp:nvSpPr>
      <dsp:spPr>
        <a:xfrm>
          <a:off x="2887527" y="0"/>
          <a:ext cx="1574435" cy="1019877"/>
        </a:xfrm>
        <a:prstGeom prst="roundRect">
          <a:avLst>
            <a:gd name="adj" fmla="val 10000"/>
          </a:avLst>
        </a:prstGeom>
        <a:noFill/>
        <a:ln w="12700" cap="flat" cmpd="sng" algn="ctr">
          <a:solidFill>
            <a:srgbClr val="25C1FB"/>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latin typeface="Microsoft YaHei" charset="-122"/>
              <a:ea typeface="Microsoft YaHei" charset="-122"/>
              <a:cs typeface="Microsoft YaHei" charset="-122"/>
            </a:rPr>
            <a:t>确认人天</a:t>
          </a:r>
          <a:endParaRPr lang="en-US" sz="1200" kern="1200" dirty="0">
            <a:latin typeface="Microsoft YaHei" charset="-122"/>
            <a:ea typeface="Microsoft YaHei" charset="-122"/>
            <a:cs typeface="Microsoft YaHei" charset="-122"/>
          </a:endParaRPr>
        </a:p>
        <a:p>
          <a:pPr marL="114300" lvl="1" indent="-114300" algn="l" defTabSz="533400">
            <a:lnSpc>
              <a:spcPct val="90000"/>
            </a:lnSpc>
            <a:spcBef>
              <a:spcPct val="0"/>
            </a:spcBef>
            <a:spcAft>
              <a:spcPct val="15000"/>
            </a:spcAft>
            <a:buChar char="•"/>
          </a:pPr>
          <a:r>
            <a:rPr lang="zh-CN" altLang="en-US" sz="1200" kern="1200" dirty="0">
              <a:latin typeface="Microsoft YaHei" charset="-122"/>
              <a:ea typeface="Microsoft YaHei" charset="-122"/>
              <a:cs typeface="Microsoft YaHei" charset="-122"/>
            </a:rPr>
            <a:t>确认费用</a:t>
          </a:r>
          <a:endParaRPr lang="en-US" sz="1200" kern="1200" dirty="0">
            <a:latin typeface="Microsoft YaHei" charset="-122"/>
            <a:ea typeface="Microsoft YaHei" charset="-122"/>
            <a:cs typeface="Microsoft YaHei" charset="-122"/>
          </a:endParaRPr>
        </a:p>
      </dsp:txBody>
      <dsp:txXfrm>
        <a:off x="3382260" y="22403"/>
        <a:ext cx="1057298" cy="720101"/>
      </dsp:txXfrm>
    </dsp:sp>
    <dsp:sp modelId="{B2DDEB9C-65C1-0F41-974F-138E53C36A06}">
      <dsp:nvSpPr>
        <dsp:cNvPr id="0" name=""/>
        <dsp:cNvSpPr/>
      </dsp:nvSpPr>
      <dsp:spPr>
        <a:xfrm>
          <a:off x="318711" y="0"/>
          <a:ext cx="1574435" cy="1019877"/>
        </a:xfrm>
        <a:prstGeom prst="roundRect">
          <a:avLst>
            <a:gd name="adj" fmla="val 10000"/>
          </a:avLst>
        </a:prstGeom>
        <a:noFill/>
        <a:ln w="12700" cap="flat" cmpd="sng" algn="ctr">
          <a:solidFill>
            <a:srgbClr val="1771EA"/>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solidFill>
                <a:schemeClr val="bg1"/>
              </a:solidFill>
              <a:latin typeface="Microsoft YaHei" charset="-122"/>
              <a:ea typeface="Microsoft YaHei" charset="-122"/>
              <a:cs typeface="Microsoft YaHei" charset="-122"/>
            </a:rPr>
            <a:t>确定方案</a:t>
          </a:r>
          <a:endParaRPr lang="en-US" sz="1200" kern="1200" dirty="0">
            <a:solidFill>
              <a:schemeClr val="bg1"/>
            </a:solidFill>
            <a:latin typeface="Microsoft YaHei" charset="-122"/>
            <a:ea typeface="Microsoft YaHei" charset="-122"/>
            <a:cs typeface="Microsoft YaHei" charset="-122"/>
          </a:endParaRPr>
        </a:p>
        <a:p>
          <a:pPr marL="114300" lvl="1" indent="-114300" algn="l" defTabSz="533400">
            <a:lnSpc>
              <a:spcPct val="90000"/>
            </a:lnSpc>
            <a:spcBef>
              <a:spcPct val="0"/>
            </a:spcBef>
            <a:spcAft>
              <a:spcPct val="15000"/>
            </a:spcAft>
            <a:buChar char="•"/>
          </a:pPr>
          <a:r>
            <a:rPr lang="zh-CN" altLang="en-US" sz="1200" kern="1200" dirty="0">
              <a:solidFill>
                <a:schemeClr val="bg1"/>
              </a:solidFill>
              <a:latin typeface="Microsoft YaHei" charset="-122"/>
              <a:ea typeface="Microsoft YaHei" charset="-122"/>
              <a:cs typeface="Microsoft YaHei" charset="-122"/>
            </a:rPr>
            <a:t>确认范围</a:t>
          </a:r>
          <a:endParaRPr lang="en-US" sz="1200" kern="1200" dirty="0">
            <a:solidFill>
              <a:schemeClr val="bg1"/>
            </a:solidFill>
            <a:latin typeface="Microsoft YaHei" charset="-122"/>
            <a:ea typeface="Microsoft YaHei" charset="-122"/>
            <a:cs typeface="Microsoft YaHei" charset="-122"/>
          </a:endParaRPr>
        </a:p>
      </dsp:txBody>
      <dsp:txXfrm>
        <a:off x="341114" y="22403"/>
        <a:ext cx="1057298" cy="720101"/>
      </dsp:txXfrm>
    </dsp:sp>
    <dsp:sp modelId="{8CB6F9DC-C5C6-2846-9F29-C14FD9D01EC9}">
      <dsp:nvSpPr>
        <dsp:cNvPr id="0" name=""/>
        <dsp:cNvSpPr/>
      </dsp:nvSpPr>
      <dsp:spPr>
        <a:xfrm>
          <a:off x="978444" y="181665"/>
          <a:ext cx="1380021" cy="1380021"/>
        </a:xfrm>
        <a:prstGeom prst="pieWedge">
          <a:avLst/>
        </a:prstGeom>
        <a:solidFill>
          <a:srgbClr val="1771EA"/>
        </a:solidFill>
        <a:ln w="28575" cap="flat" cmpd="sng" algn="ctr">
          <a:solidFill>
            <a:srgbClr val="24215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方案售前</a:t>
          </a:r>
          <a:endParaRPr lang="en-US" sz="1400" kern="1200" dirty="0">
            <a:latin typeface="Microsoft YaHei" charset="-122"/>
            <a:ea typeface="Microsoft YaHei" charset="-122"/>
            <a:cs typeface="Microsoft YaHei" charset="-122"/>
          </a:endParaRPr>
        </a:p>
      </dsp:txBody>
      <dsp:txXfrm>
        <a:off x="1382643" y="585864"/>
        <a:ext cx="975822" cy="975822"/>
      </dsp:txXfrm>
    </dsp:sp>
    <dsp:sp modelId="{2CE779D8-B46B-8B4C-B070-26EB92FFBBBC}">
      <dsp:nvSpPr>
        <dsp:cNvPr id="0" name=""/>
        <dsp:cNvSpPr/>
      </dsp:nvSpPr>
      <dsp:spPr>
        <a:xfrm rot="5400000">
          <a:off x="2422208" y="181665"/>
          <a:ext cx="1380021" cy="1380021"/>
        </a:xfrm>
        <a:prstGeom prst="pieWedge">
          <a:avLst/>
        </a:prstGeom>
        <a:solidFill>
          <a:srgbClr val="25C1FB"/>
        </a:solidFill>
        <a:ln w="28575" cap="flat" cmpd="sng" algn="ctr">
          <a:solidFill>
            <a:srgbClr val="24215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商务评估</a:t>
          </a:r>
          <a:endParaRPr lang="en-US" sz="1400" kern="1200" dirty="0">
            <a:latin typeface="Microsoft YaHei" charset="-122"/>
            <a:ea typeface="Microsoft YaHei" charset="-122"/>
            <a:cs typeface="Microsoft YaHei" charset="-122"/>
          </a:endParaRPr>
        </a:p>
      </dsp:txBody>
      <dsp:txXfrm rot="-5400000">
        <a:off x="2422208" y="585864"/>
        <a:ext cx="975822" cy="975822"/>
      </dsp:txXfrm>
    </dsp:sp>
    <dsp:sp modelId="{03CD50CE-48DE-CB46-8F23-F5D653F3648C}">
      <dsp:nvSpPr>
        <dsp:cNvPr id="0" name=""/>
        <dsp:cNvSpPr/>
      </dsp:nvSpPr>
      <dsp:spPr>
        <a:xfrm rot="10800000">
          <a:off x="2422208" y="1625429"/>
          <a:ext cx="1380021" cy="1380021"/>
        </a:xfrm>
        <a:prstGeom prst="pieWedge">
          <a:avLst/>
        </a:prstGeom>
        <a:solidFill>
          <a:srgbClr val="24BEBC"/>
        </a:solidFill>
        <a:ln w="28575" cap="flat" cmpd="sng" algn="ctr">
          <a:solidFill>
            <a:srgbClr val="24215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指定项目经理</a:t>
          </a:r>
          <a:endParaRPr lang="en-US" sz="1400" kern="1200" dirty="0">
            <a:latin typeface="Microsoft YaHei" charset="-122"/>
            <a:ea typeface="Microsoft YaHei" charset="-122"/>
            <a:cs typeface="Microsoft YaHei" charset="-122"/>
          </a:endParaRPr>
        </a:p>
      </dsp:txBody>
      <dsp:txXfrm rot="10800000">
        <a:off x="2422208" y="1625429"/>
        <a:ext cx="975822" cy="975822"/>
      </dsp:txXfrm>
    </dsp:sp>
    <dsp:sp modelId="{813F9651-E4FB-4946-8076-227F1013A48E}">
      <dsp:nvSpPr>
        <dsp:cNvPr id="0" name=""/>
        <dsp:cNvSpPr/>
      </dsp:nvSpPr>
      <dsp:spPr>
        <a:xfrm rot="16200000">
          <a:off x="978444" y="1625429"/>
          <a:ext cx="1380021" cy="1380021"/>
        </a:xfrm>
        <a:prstGeom prst="pieWedge">
          <a:avLst/>
        </a:prstGeom>
        <a:solidFill>
          <a:srgbClr val="9F55FB"/>
        </a:solidFill>
        <a:ln w="28575" cap="flat" cmpd="sng" algn="ctr">
          <a:solidFill>
            <a:srgbClr val="24215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指定开发负责人</a:t>
          </a:r>
          <a:endParaRPr lang="en-US" sz="1400" kern="1200" dirty="0">
            <a:latin typeface="Microsoft YaHei" charset="-122"/>
            <a:ea typeface="Microsoft YaHei" charset="-122"/>
            <a:cs typeface="Microsoft YaHei" charset="-122"/>
          </a:endParaRPr>
        </a:p>
      </dsp:txBody>
      <dsp:txXfrm rot="5400000">
        <a:off x="1382643" y="1625429"/>
        <a:ext cx="975822" cy="975822"/>
      </dsp:txXfrm>
    </dsp:sp>
    <dsp:sp modelId="{7CDFE183-F982-6941-8CDC-85A26A3FE9A9}">
      <dsp:nvSpPr>
        <dsp:cNvPr id="0" name=""/>
        <dsp:cNvSpPr/>
      </dsp:nvSpPr>
      <dsp:spPr>
        <a:xfrm>
          <a:off x="2152100" y="1306717"/>
          <a:ext cx="476473" cy="414325"/>
        </a:xfrm>
        <a:prstGeom prst="circularArrow">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dsp:style>
    </dsp:sp>
    <dsp:sp modelId="{B313C208-D196-9E43-BD5C-6A70C6C38BF8}">
      <dsp:nvSpPr>
        <dsp:cNvPr id="0" name=""/>
        <dsp:cNvSpPr/>
      </dsp:nvSpPr>
      <dsp:spPr>
        <a:xfrm rot="10800000">
          <a:off x="2152100" y="1466073"/>
          <a:ext cx="476473" cy="414325"/>
        </a:xfrm>
        <a:prstGeom prst="circularArrow">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4F2D1-B042-4C80-B9D2-B8F7C1F117D1}">
      <dsp:nvSpPr>
        <dsp:cNvPr id="0" name=""/>
        <dsp:cNvSpPr/>
      </dsp:nvSpPr>
      <dsp:spPr>
        <a:xfrm>
          <a:off x="4737" y="0"/>
          <a:ext cx="516956" cy="200249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微软雅黑" panose="020B0503020204020204" pitchFamily="34" charset="-122"/>
              <a:ea typeface="微软雅黑" panose="020B0503020204020204" pitchFamily="34" charset="-122"/>
            </a:rPr>
            <a:t>档案移交</a:t>
          </a:r>
        </a:p>
      </dsp:txBody>
      <dsp:txXfrm>
        <a:off x="19878" y="15141"/>
        <a:ext cx="486674" cy="1972213"/>
      </dsp:txXfrm>
    </dsp:sp>
    <dsp:sp modelId="{F90B4529-BD01-413D-AAEB-0981E34EDA30}">
      <dsp:nvSpPr>
        <dsp:cNvPr id="0" name=""/>
        <dsp:cNvSpPr/>
      </dsp:nvSpPr>
      <dsp:spPr>
        <a:xfrm>
          <a:off x="573390" y="937144"/>
          <a:ext cx="109594" cy="12820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0" i="0" kern="1200">
            <a:solidFill>
              <a:schemeClr val="tx1"/>
            </a:solidFill>
            <a:latin typeface="微软雅黑" panose="020B0503020204020204" pitchFamily="34" charset="-122"/>
            <a:ea typeface="微软雅黑" panose="020B0503020204020204" pitchFamily="34" charset="-122"/>
          </a:endParaRPr>
        </a:p>
      </dsp:txBody>
      <dsp:txXfrm>
        <a:off x="573390" y="962785"/>
        <a:ext cx="76716" cy="76923"/>
      </dsp:txXfrm>
    </dsp:sp>
    <dsp:sp modelId="{865E3EDC-DB6B-4B13-9ABE-BEB2A9057262}">
      <dsp:nvSpPr>
        <dsp:cNvPr id="0" name=""/>
        <dsp:cNvSpPr/>
      </dsp:nvSpPr>
      <dsp:spPr>
        <a:xfrm>
          <a:off x="728477" y="0"/>
          <a:ext cx="516956" cy="2002495"/>
        </a:xfrm>
        <a:prstGeom prst="roundRect">
          <a:avLst>
            <a:gd name="adj" fmla="val 10000"/>
          </a:avLst>
        </a:prstGeom>
        <a:solidFill>
          <a:schemeClr val="accent3">
            <a:hueOff val="1125026"/>
            <a:satOff val="-168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微软雅黑" panose="020B0503020204020204" pitchFamily="34" charset="-122"/>
              <a:ea typeface="微软雅黑" panose="020B0503020204020204" pitchFamily="34" charset="-122"/>
            </a:rPr>
            <a:t>档案接收</a:t>
          </a:r>
        </a:p>
      </dsp:txBody>
      <dsp:txXfrm>
        <a:off x="743618" y="15141"/>
        <a:ext cx="486674" cy="1972213"/>
      </dsp:txXfrm>
    </dsp:sp>
    <dsp:sp modelId="{391015A8-234E-4F21-B73F-A35B4678DE17}">
      <dsp:nvSpPr>
        <dsp:cNvPr id="0" name=""/>
        <dsp:cNvSpPr/>
      </dsp:nvSpPr>
      <dsp:spPr>
        <a:xfrm>
          <a:off x="1297129" y="937144"/>
          <a:ext cx="109594" cy="128205"/>
        </a:xfrm>
        <a:prstGeom prst="rightArrow">
          <a:avLst>
            <a:gd name="adj1" fmla="val 60000"/>
            <a:gd name="adj2" fmla="val 50000"/>
          </a:avLst>
        </a:prstGeom>
        <a:solidFill>
          <a:schemeClr val="accent3">
            <a:hueOff val="1250029"/>
            <a:satOff val="-1876"/>
            <a:lumOff val="-30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800" b="0" i="0" kern="1200">
            <a:solidFill>
              <a:srgbClr val="000000"/>
            </a:solidFill>
            <a:latin typeface="微软雅黑" panose="020B0503020204020204" pitchFamily="34" charset="-122"/>
            <a:ea typeface="微软雅黑" panose="020B0503020204020204" pitchFamily="34" charset="-122"/>
            <a:cs typeface="+mn-cs"/>
          </a:endParaRPr>
        </a:p>
      </dsp:txBody>
      <dsp:txXfrm>
        <a:off x="1297129" y="962785"/>
        <a:ext cx="76716" cy="76923"/>
      </dsp:txXfrm>
    </dsp:sp>
    <dsp:sp modelId="{D6F10DC6-229F-4745-A4D0-6E95AED56A3F}">
      <dsp:nvSpPr>
        <dsp:cNvPr id="0" name=""/>
        <dsp:cNvSpPr/>
      </dsp:nvSpPr>
      <dsp:spPr>
        <a:xfrm>
          <a:off x="1452217" y="0"/>
          <a:ext cx="516956" cy="2002495"/>
        </a:xfrm>
        <a:prstGeom prst="roundRect">
          <a:avLst>
            <a:gd name="adj" fmla="val 10000"/>
          </a:avLst>
        </a:prstGeom>
        <a:solidFill>
          <a:schemeClr val="accent3">
            <a:hueOff val="2250053"/>
            <a:satOff val="-337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微软雅黑" panose="020B0503020204020204" pitchFamily="34" charset="-122"/>
              <a:ea typeface="微软雅黑" panose="020B0503020204020204" pitchFamily="34" charset="-122"/>
            </a:rPr>
            <a:t>档案扫描</a:t>
          </a:r>
          <a:endParaRPr lang="en-US" altLang="zh-CN" sz="2400" b="0" i="0" kern="1200" dirty="0">
            <a:latin typeface="微软雅黑" panose="020B0503020204020204" pitchFamily="34" charset="-122"/>
            <a:ea typeface="微软雅黑" panose="020B0503020204020204" pitchFamily="34" charset="-122"/>
          </a:endParaRPr>
        </a:p>
      </dsp:txBody>
      <dsp:txXfrm>
        <a:off x="1467358" y="15141"/>
        <a:ext cx="486674" cy="1972213"/>
      </dsp:txXfrm>
    </dsp:sp>
    <dsp:sp modelId="{8962D60B-A240-4883-A61C-AAC40FD7DE4C}">
      <dsp:nvSpPr>
        <dsp:cNvPr id="0" name=""/>
        <dsp:cNvSpPr/>
      </dsp:nvSpPr>
      <dsp:spPr>
        <a:xfrm>
          <a:off x="2020869" y="937144"/>
          <a:ext cx="109594" cy="128205"/>
        </a:xfrm>
        <a:prstGeom prst="rightArrow">
          <a:avLst>
            <a:gd name="adj1" fmla="val 60000"/>
            <a:gd name="adj2" fmla="val 50000"/>
          </a:avLst>
        </a:prstGeom>
        <a:solidFill>
          <a:schemeClr val="accent3">
            <a:hueOff val="2500059"/>
            <a:satOff val="-3751"/>
            <a:lumOff val="-61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800" b="0" i="0" kern="1200">
            <a:solidFill>
              <a:srgbClr val="000000"/>
            </a:solidFill>
            <a:latin typeface="微软雅黑" panose="020B0503020204020204" pitchFamily="34" charset="-122"/>
            <a:ea typeface="微软雅黑" panose="020B0503020204020204" pitchFamily="34" charset="-122"/>
            <a:cs typeface="+mn-cs"/>
          </a:endParaRPr>
        </a:p>
      </dsp:txBody>
      <dsp:txXfrm>
        <a:off x="2020869" y="962785"/>
        <a:ext cx="76716" cy="76923"/>
      </dsp:txXfrm>
    </dsp:sp>
    <dsp:sp modelId="{7314A135-E547-48D2-8B4B-1AA59FB214F2}">
      <dsp:nvSpPr>
        <dsp:cNvPr id="0" name=""/>
        <dsp:cNvSpPr/>
      </dsp:nvSpPr>
      <dsp:spPr>
        <a:xfrm>
          <a:off x="2175956" y="0"/>
          <a:ext cx="516956" cy="2002495"/>
        </a:xfrm>
        <a:prstGeom prst="roundRect">
          <a:avLst>
            <a:gd name="adj" fmla="val 10000"/>
          </a:avLst>
        </a:prstGeom>
        <a:solidFill>
          <a:schemeClr val="accent3">
            <a:hueOff val="3375079"/>
            <a:satOff val="-5064"/>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微软雅黑" panose="020B0503020204020204" pitchFamily="34" charset="-122"/>
              <a:ea typeface="微软雅黑" panose="020B0503020204020204" pitchFamily="34" charset="-122"/>
            </a:rPr>
            <a:t>图像处理</a:t>
          </a:r>
        </a:p>
      </dsp:txBody>
      <dsp:txXfrm>
        <a:off x="2191097" y="15141"/>
        <a:ext cx="486674" cy="1972213"/>
      </dsp:txXfrm>
    </dsp:sp>
    <dsp:sp modelId="{3539A3D1-1ABA-4F76-8541-F7176CC8C543}">
      <dsp:nvSpPr>
        <dsp:cNvPr id="0" name=""/>
        <dsp:cNvSpPr/>
      </dsp:nvSpPr>
      <dsp:spPr>
        <a:xfrm>
          <a:off x="2744609" y="937144"/>
          <a:ext cx="109594" cy="128205"/>
        </a:xfrm>
        <a:prstGeom prst="rightArrow">
          <a:avLst>
            <a:gd name="adj1" fmla="val 60000"/>
            <a:gd name="adj2" fmla="val 50000"/>
          </a:avLst>
        </a:prstGeom>
        <a:solidFill>
          <a:schemeClr val="accent3">
            <a:hueOff val="3750088"/>
            <a:satOff val="-5627"/>
            <a:lumOff val="-9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800" b="0" i="0" kern="1200">
            <a:solidFill>
              <a:srgbClr val="000000"/>
            </a:solidFill>
            <a:latin typeface="微软雅黑" panose="020B0503020204020204" pitchFamily="34" charset="-122"/>
            <a:ea typeface="微软雅黑" panose="020B0503020204020204" pitchFamily="34" charset="-122"/>
            <a:cs typeface="+mn-cs"/>
          </a:endParaRPr>
        </a:p>
      </dsp:txBody>
      <dsp:txXfrm>
        <a:off x="2744609" y="962785"/>
        <a:ext cx="76716" cy="76923"/>
      </dsp:txXfrm>
    </dsp:sp>
    <dsp:sp modelId="{35056EDF-2DFA-4547-9647-DF5B604939C1}">
      <dsp:nvSpPr>
        <dsp:cNvPr id="0" name=""/>
        <dsp:cNvSpPr/>
      </dsp:nvSpPr>
      <dsp:spPr>
        <a:xfrm>
          <a:off x="2899696" y="0"/>
          <a:ext cx="516956" cy="2002495"/>
        </a:xfrm>
        <a:prstGeom prst="roundRect">
          <a:avLst>
            <a:gd name="adj" fmla="val 10000"/>
          </a:avLst>
        </a:prstGeom>
        <a:solidFill>
          <a:schemeClr val="accent3">
            <a:hueOff val="4500106"/>
            <a:satOff val="-6752"/>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微软雅黑" panose="020B0503020204020204" pitchFamily="34" charset="-122"/>
              <a:ea typeface="微软雅黑" panose="020B0503020204020204" pitchFamily="34" charset="-122"/>
            </a:rPr>
            <a:t>档案分类</a:t>
          </a:r>
        </a:p>
      </dsp:txBody>
      <dsp:txXfrm>
        <a:off x="2914837" y="15141"/>
        <a:ext cx="486674" cy="1972213"/>
      </dsp:txXfrm>
    </dsp:sp>
    <dsp:sp modelId="{6AAA8540-523E-4DB7-BCAF-46F8DDFE2832}">
      <dsp:nvSpPr>
        <dsp:cNvPr id="0" name=""/>
        <dsp:cNvSpPr/>
      </dsp:nvSpPr>
      <dsp:spPr>
        <a:xfrm>
          <a:off x="3468348" y="937144"/>
          <a:ext cx="109594" cy="128205"/>
        </a:xfrm>
        <a:prstGeom prst="rightArrow">
          <a:avLst>
            <a:gd name="adj1" fmla="val 60000"/>
            <a:gd name="adj2" fmla="val 50000"/>
          </a:avLst>
        </a:prstGeom>
        <a:solidFill>
          <a:schemeClr val="accent3">
            <a:hueOff val="5000117"/>
            <a:satOff val="-7502"/>
            <a:lumOff val="-122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800" b="0" i="0" kern="1200">
            <a:solidFill>
              <a:srgbClr val="000000"/>
            </a:solidFill>
            <a:latin typeface="微软雅黑" panose="020B0503020204020204" pitchFamily="34" charset="-122"/>
            <a:ea typeface="微软雅黑" panose="020B0503020204020204" pitchFamily="34" charset="-122"/>
            <a:cs typeface="+mn-cs"/>
          </a:endParaRPr>
        </a:p>
      </dsp:txBody>
      <dsp:txXfrm>
        <a:off x="3468348" y="962785"/>
        <a:ext cx="76716" cy="76923"/>
      </dsp:txXfrm>
    </dsp:sp>
    <dsp:sp modelId="{FB2EE000-8C85-4040-85E7-B329C44F493B}">
      <dsp:nvSpPr>
        <dsp:cNvPr id="0" name=""/>
        <dsp:cNvSpPr/>
      </dsp:nvSpPr>
      <dsp:spPr>
        <a:xfrm>
          <a:off x="3623436" y="0"/>
          <a:ext cx="516956" cy="2002495"/>
        </a:xfrm>
        <a:prstGeom prst="roundRect">
          <a:avLst>
            <a:gd name="adj" fmla="val 10000"/>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微软雅黑" panose="020B0503020204020204" pitchFamily="34" charset="-122"/>
              <a:ea typeface="微软雅黑" panose="020B0503020204020204" pitchFamily="34" charset="-122"/>
            </a:rPr>
            <a:t>档案索引</a:t>
          </a:r>
        </a:p>
      </dsp:txBody>
      <dsp:txXfrm>
        <a:off x="3638577" y="15141"/>
        <a:ext cx="486674" cy="1972213"/>
      </dsp:txXfrm>
    </dsp:sp>
    <dsp:sp modelId="{F9802C57-B202-44A8-826C-F3F108AE72F1}">
      <dsp:nvSpPr>
        <dsp:cNvPr id="0" name=""/>
        <dsp:cNvSpPr/>
      </dsp:nvSpPr>
      <dsp:spPr>
        <a:xfrm>
          <a:off x="4192088" y="937144"/>
          <a:ext cx="109594" cy="128205"/>
        </a:xfrm>
        <a:prstGeom prst="rightArrow">
          <a:avLst>
            <a:gd name="adj1" fmla="val 60000"/>
            <a:gd name="adj2" fmla="val 50000"/>
          </a:avLst>
        </a:prstGeom>
        <a:solidFill>
          <a:schemeClr val="accent3">
            <a:hueOff val="6250147"/>
            <a:satOff val="-9378"/>
            <a:lumOff val="-152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0" i="0" kern="1200">
            <a:solidFill>
              <a:schemeClr val="tx1"/>
            </a:solidFill>
            <a:latin typeface="微软雅黑" panose="020B0503020204020204" pitchFamily="34" charset="-122"/>
            <a:ea typeface="微软雅黑" panose="020B0503020204020204" pitchFamily="34" charset="-122"/>
          </a:endParaRPr>
        </a:p>
      </dsp:txBody>
      <dsp:txXfrm>
        <a:off x="4192088" y="962785"/>
        <a:ext cx="76716" cy="76923"/>
      </dsp:txXfrm>
    </dsp:sp>
    <dsp:sp modelId="{4353717B-6ABE-4B3F-8B9B-5A8D029E191C}">
      <dsp:nvSpPr>
        <dsp:cNvPr id="0" name=""/>
        <dsp:cNvSpPr/>
      </dsp:nvSpPr>
      <dsp:spPr>
        <a:xfrm>
          <a:off x="4347175" y="0"/>
          <a:ext cx="516956" cy="2002495"/>
        </a:xfrm>
        <a:prstGeom prst="roundRect">
          <a:avLst>
            <a:gd name="adj" fmla="val 10000"/>
          </a:avLst>
        </a:prstGeom>
        <a:solidFill>
          <a:schemeClr val="accent3">
            <a:hueOff val="6750158"/>
            <a:satOff val="-10128"/>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微软雅黑" panose="020B0503020204020204" pitchFamily="34" charset="-122"/>
              <a:ea typeface="微软雅黑" panose="020B0503020204020204" pitchFamily="34" charset="-122"/>
            </a:rPr>
            <a:t>档案质检</a:t>
          </a:r>
        </a:p>
      </dsp:txBody>
      <dsp:txXfrm>
        <a:off x="4362316" y="15141"/>
        <a:ext cx="486674" cy="1972213"/>
      </dsp:txXfrm>
    </dsp:sp>
    <dsp:sp modelId="{F5168ECC-457C-4FA6-92DF-D4C0EF3351EF}">
      <dsp:nvSpPr>
        <dsp:cNvPr id="0" name=""/>
        <dsp:cNvSpPr/>
      </dsp:nvSpPr>
      <dsp:spPr>
        <a:xfrm>
          <a:off x="4915828" y="937144"/>
          <a:ext cx="109594" cy="128205"/>
        </a:xfrm>
        <a:prstGeom prst="rightArrow">
          <a:avLst>
            <a:gd name="adj1" fmla="val 60000"/>
            <a:gd name="adj2" fmla="val 50000"/>
          </a:avLst>
        </a:prstGeom>
        <a:solidFill>
          <a:schemeClr val="accent3">
            <a:hueOff val="7500176"/>
            <a:satOff val="-11253"/>
            <a:lumOff val="-183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800" b="0" i="0" kern="1200">
            <a:solidFill>
              <a:srgbClr val="000000"/>
            </a:solidFill>
            <a:latin typeface="微软雅黑" panose="020B0503020204020204" pitchFamily="34" charset="-122"/>
            <a:ea typeface="微软雅黑" panose="020B0503020204020204" pitchFamily="34" charset="-122"/>
            <a:cs typeface="+mn-cs"/>
          </a:endParaRPr>
        </a:p>
      </dsp:txBody>
      <dsp:txXfrm>
        <a:off x="4915828" y="962785"/>
        <a:ext cx="76716" cy="76923"/>
      </dsp:txXfrm>
    </dsp:sp>
    <dsp:sp modelId="{DB1EC4A9-8D5F-4AEC-B6CE-3F60C7C96D87}">
      <dsp:nvSpPr>
        <dsp:cNvPr id="0" name=""/>
        <dsp:cNvSpPr/>
      </dsp:nvSpPr>
      <dsp:spPr>
        <a:xfrm>
          <a:off x="5070915" y="0"/>
          <a:ext cx="516956" cy="2002495"/>
        </a:xfrm>
        <a:prstGeom prst="roundRect">
          <a:avLst>
            <a:gd name="adj" fmla="val 10000"/>
          </a:avLst>
        </a:prstGeom>
        <a:solidFill>
          <a:schemeClr val="accent3">
            <a:hueOff val="7875184"/>
            <a:satOff val="-11816"/>
            <a:lumOff val="-1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a:latin typeface="微软雅黑" panose="020B0503020204020204" pitchFamily="34" charset="-122"/>
              <a:ea typeface="微软雅黑" panose="020B0503020204020204" pitchFamily="34" charset="-122"/>
            </a:rPr>
            <a:t>复核质检</a:t>
          </a:r>
          <a:endParaRPr lang="zh-CN" altLang="en-US" sz="2400" b="0" i="0" kern="1200" dirty="0">
            <a:latin typeface="微软雅黑" panose="020B0503020204020204" pitchFamily="34" charset="-122"/>
            <a:ea typeface="微软雅黑" panose="020B0503020204020204" pitchFamily="34" charset="-122"/>
          </a:endParaRPr>
        </a:p>
      </dsp:txBody>
      <dsp:txXfrm>
        <a:off x="5086056" y="15141"/>
        <a:ext cx="486674" cy="1972213"/>
      </dsp:txXfrm>
    </dsp:sp>
    <dsp:sp modelId="{D7125471-5C75-4EF6-ACA6-23452DE74EE5}">
      <dsp:nvSpPr>
        <dsp:cNvPr id="0" name=""/>
        <dsp:cNvSpPr/>
      </dsp:nvSpPr>
      <dsp:spPr>
        <a:xfrm>
          <a:off x="5639567" y="937144"/>
          <a:ext cx="109594" cy="128205"/>
        </a:xfrm>
        <a:prstGeom prst="rightArrow">
          <a:avLst>
            <a:gd name="adj1" fmla="val 60000"/>
            <a:gd name="adj2" fmla="val 50000"/>
          </a:avLst>
        </a:prstGeom>
        <a:solidFill>
          <a:schemeClr val="accent3">
            <a:hueOff val="8750205"/>
            <a:satOff val="-13129"/>
            <a:lumOff val="-213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800" b="0" i="0" kern="1200">
            <a:solidFill>
              <a:srgbClr val="000000"/>
            </a:solidFill>
            <a:latin typeface="微软雅黑" panose="020B0503020204020204" pitchFamily="34" charset="-122"/>
            <a:ea typeface="微软雅黑" panose="020B0503020204020204" pitchFamily="34" charset="-122"/>
            <a:cs typeface="+mn-cs"/>
          </a:endParaRPr>
        </a:p>
      </dsp:txBody>
      <dsp:txXfrm>
        <a:off x="5639567" y="962785"/>
        <a:ext cx="76716" cy="76923"/>
      </dsp:txXfrm>
    </dsp:sp>
    <dsp:sp modelId="{FD5D0113-9E72-4A4C-BD6A-8E1A61321A6A}">
      <dsp:nvSpPr>
        <dsp:cNvPr id="0" name=""/>
        <dsp:cNvSpPr/>
      </dsp:nvSpPr>
      <dsp:spPr>
        <a:xfrm>
          <a:off x="5794655" y="0"/>
          <a:ext cx="516956" cy="2002495"/>
        </a:xfrm>
        <a:prstGeom prst="roundRect">
          <a:avLst>
            <a:gd name="adj" fmla="val 10000"/>
          </a:avLst>
        </a:prstGeom>
        <a:solidFill>
          <a:schemeClr val="accent3">
            <a:hueOff val="9000211"/>
            <a:satOff val="-13504"/>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a:latin typeface="微软雅黑" panose="020B0503020204020204" pitchFamily="34" charset="-122"/>
              <a:ea typeface="微软雅黑" panose="020B0503020204020204" pitchFamily="34" charset="-122"/>
            </a:rPr>
            <a:t>自动归档</a:t>
          </a:r>
          <a:endParaRPr lang="zh-CN" altLang="en-US" sz="2400" b="0" i="0" kern="1200" dirty="0">
            <a:latin typeface="微软雅黑" panose="020B0503020204020204" pitchFamily="34" charset="-122"/>
            <a:ea typeface="微软雅黑" panose="020B0503020204020204" pitchFamily="34" charset="-122"/>
          </a:endParaRPr>
        </a:p>
      </dsp:txBody>
      <dsp:txXfrm>
        <a:off x="5809796" y="15141"/>
        <a:ext cx="486674" cy="1972213"/>
      </dsp:txXfrm>
    </dsp:sp>
    <dsp:sp modelId="{B78FE400-5A89-41D9-92E2-66FB707D6546}">
      <dsp:nvSpPr>
        <dsp:cNvPr id="0" name=""/>
        <dsp:cNvSpPr/>
      </dsp:nvSpPr>
      <dsp:spPr>
        <a:xfrm>
          <a:off x="6363307" y="937144"/>
          <a:ext cx="109594" cy="128205"/>
        </a:xfrm>
        <a:prstGeom prst="rightArrow">
          <a:avLst>
            <a:gd name="adj1" fmla="val 60000"/>
            <a:gd name="adj2" fmla="val 50000"/>
          </a:avLst>
        </a:prstGeom>
        <a:solidFill>
          <a:schemeClr val="accent3">
            <a:hueOff val="10000235"/>
            <a:satOff val="-15004"/>
            <a:lumOff val="-244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800" b="0" i="0" kern="1200">
            <a:solidFill>
              <a:srgbClr val="000000"/>
            </a:solidFill>
            <a:latin typeface="微软雅黑" panose="020B0503020204020204" pitchFamily="34" charset="-122"/>
            <a:ea typeface="微软雅黑" panose="020B0503020204020204" pitchFamily="34" charset="-122"/>
            <a:cs typeface="+mn-cs"/>
          </a:endParaRPr>
        </a:p>
      </dsp:txBody>
      <dsp:txXfrm>
        <a:off x="6363307" y="962785"/>
        <a:ext cx="76716" cy="76923"/>
      </dsp:txXfrm>
    </dsp:sp>
    <dsp:sp modelId="{CC0D2B4B-CDEE-46FE-BAF7-64715B043959}">
      <dsp:nvSpPr>
        <dsp:cNvPr id="0" name=""/>
        <dsp:cNvSpPr/>
      </dsp:nvSpPr>
      <dsp:spPr>
        <a:xfrm>
          <a:off x="6518394" y="0"/>
          <a:ext cx="516956" cy="2002495"/>
        </a:xfrm>
        <a:prstGeom prst="roundRect">
          <a:avLst>
            <a:gd name="adj" fmla="val 10000"/>
          </a:avLst>
        </a:prstGeom>
        <a:solidFill>
          <a:schemeClr val="accent3">
            <a:hueOff val="10125237"/>
            <a:satOff val="-15192"/>
            <a:lumOff val="-2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微软雅黑" panose="020B0503020204020204" pitchFamily="34" charset="-122"/>
              <a:ea typeface="微软雅黑" panose="020B0503020204020204" pitchFamily="34" charset="-122"/>
            </a:rPr>
            <a:t>档案打包</a:t>
          </a:r>
        </a:p>
      </dsp:txBody>
      <dsp:txXfrm>
        <a:off x="6533535" y="15141"/>
        <a:ext cx="486674" cy="1972213"/>
      </dsp:txXfrm>
    </dsp:sp>
    <dsp:sp modelId="{2D99B219-5423-4B7A-81C2-B8F625FE2579}">
      <dsp:nvSpPr>
        <dsp:cNvPr id="0" name=""/>
        <dsp:cNvSpPr/>
      </dsp:nvSpPr>
      <dsp:spPr>
        <a:xfrm>
          <a:off x="7087047" y="937144"/>
          <a:ext cx="109594" cy="128205"/>
        </a:xfrm>
        <a:prstGeom prst="rightArrow">
          <a:avLst>
            <a:gd name="adj1" fmla="val 60000"/>
            <a:gd name="adj2" fmla="val 50000"/>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800" b="0" i="0" kern="1200">
            <a:solidFill>
              <a:srgbClr val="000000"/>
            </a:solidFill>
            <a:latin typeface="微软雅黑" panose="020B0503020204020204" pitchFamily="34" charset="-122"/>
            <a:ea typeface="微软雅黑" panose="020B0503020204020204" pitchFamily="34" charset="-122"/>
            <a:cs typeface="+mn-cs"/>
          </a:endParaRPr>
        </a:p>
      </dsp:txBody>
      <dsp:txXfrm>
        <a:off x="7087047" y="962785"/>
        <a:ext cx="76716" cy="76923"/>
      </dsp:txXfrm>
    </dsp:sp>
    <dsp:sp modelId="{72D971AE-820E-4A00-B3FA-59B130374E56}">
      <dsp:nvSpPr>
        <dsp:cNvPr id="0" name=""/>
        <dsp:cNvSpPr/>
      </dsp:nvSpPr>
      <dsp:spPr>
        <a:xfrm>
          <a:off x="7242134" y="0"/>
          <a:ext cx="516956" cy="2002495"/>
        </a:xfrm>
        <a:prstGeom prst="roundRect">
          <a:avLst>
            <a:gd name="adj" fmla="val 10000"/>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0" i="0" kern="1200" dirty="0">
              <a:latin typeface="微软雅黑" panose="020B0503020204020204" pitchFamily="34" charset="-122"/>
              <a:ea typeface="微软雅黑" panose="020B0503020204020204" pitchFamily="34" charset="-122"/>
            </a:rPr>
            <a:t>档案入库</a:t>
          </a:r>
        </a:p>
      </dsp:txBody>
      <dsp:txXfrm>
        <a:off x="7257275" y="15141"/>
        <a:ext cx="486674" cy="19722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74354-64F0-4DA8-9147-1FC76B203E3F}">
      <dsp:nvSpPr>
        <dsp:cNvPr id="0" name=""/>
        <dsp:cNvSpPr/>
      </dsp:nvSpPr>
      <dsp:spPr>
        <a:xfrm>
          <a:off x="4655" y="104626"/>
          <a:ext cx="593698" cy="734351"/>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t>账户</a:t>
          </a:r>
          <a:endParaRPr lang="en-US" altLang="zh-CN" sz="1600" b="1" kern="1200" dirty="0"/>
        </a:p>
        <a:p>
          <a:pPr marL="0" lvl="0" indent="0" algn="ctr" defTabSz="711200">
            <a:lnSpc>
              <a:spcPct val="90000"/>
            </a:lnSpc>
            <a:spcBef>
              <a:spcPct val="0"/>
            </a:spcBef>
            <a:spcAft>
              <a:spcPct val="35000"/>
            </a:spcAft>
            <a:buNone/>
          </a:pPr>
          <a:r>
            <a:rPr lang="zh-CN" altLang="en-US" sz="1600" b="1" kern="1200" dirty="0"/>
            <a:t>接收</a:t>
          </a:r>
        </a:p>
      </dsp:txBody>
      <dsp:txXfrm>
        <a:off x="22044" y="122015"/>
        <a:ext cx="558920" cy="699573"/>
      </dsp:txXfrm>
    </dsp:sp>
    <dsp:sp modelId="{60E17942-1372-4708-8788-54578B4E1B66}">
      <dsp:nvSpPr>
        <dsp:cNvPr id="0" name=""/>
        <dsp:cNvSpPr/>
      </dsp:nvSpPr>
      <dsp:spPr>
        <a:xfrm>
          <a:off x="644809" y="414197"/>
          <a:ext cx="98485" cy="115209"/>
        </a:xfrm>
        <a:prstGeom prst="rightArrow">
          <a:avLst>
            <a:gd name="adj1" fmla="val 60000"/>
            <a:gd name="adj2" fmla="val 5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644809" y="437239"/>
        <a:ext cx="68940" cy="69125"/>
      </dsp:txXfrm>
    </dsp:sp>
    <dsp:sp modelId="{9B12D237-8C6A-40A4-9A5F-A2C2ADC7AB2A}">
      <dsp:nvSpPr>
        <dsp:cNvPr id="0" name=""/>
        <dsp:cNvSpPr/>
      </dsp:nvSpPr>
      <dsp:spPr>
        <a:xfrm>
          <a:off x="784176" y="104626"/>
          <a:ext cx="587305" cy="734351"/>
        </a:xfrm>
        <a:prstGeom prst="roundRect">
          <a:avLst>
            <a:gd name="adj" fmla="val 10000"/>
          </a:avLst>
        </a:prstGeom>
        <a:gradFill rotWithShape="0">
          <a:gsLst>
            <a:gs pos="0">
              <a:schemeClr val="accent2">
                <a:hueOff val="936304"/>
                <a:satOff val="-1168"/>
                <a:lumOff val="275"/>
                <a:alphaOff val="0"/>
                <a:tint val="50000"/>
                <a:satMod val="300000"/>
              </a:schemeClr>
            </a:gs>
            <a:gs pos="35000">
              <a:schemeClr val="accent2">
                <a:hueOff val="936304"/>
                <a:satOff val="-1168"/>
                <a:lumOff val="275"/>
                <a:alphaOff val="0"/>
                <a:tint val="37000"/>
                <a:satMod val="300000"/>
              </a:schemeClr>
            </a:gs>
            <a:gs pos="100000">
              <a:schemeClr val="accent2">
                <a:hueOff val="936304"/>
                <a:satOff val="-1168"/>
                <a:lumOff val="27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t>账户</a:t>
          </a:r>
          <a:endParaRPr lang="en-US" altLang="zh-CN" sz="1600" b="1" kern="1200" dirty="0"/>
        </a:p>
        <a:p>
          <a:pPr marL="0" lvl="0" indent="0" algn="ctr" defTabSz="711200">
            <a:lnSpc>
              <a:spcPct val="90000"/>
            </a:lnSpc>
            <a:spcBef>
              <a:spcPct val="0"/>
            </a:spcBef>
            <a:spcAft>
              <a:spcPct val="35000"/>
            </a:spcAft>
            <a:buNone/>
          </a:pPr>
          <a:r>
            <a:rPr lang="zh-CN" altLang="en-US" sz="1600" b="1" kern="1200" dirty="0"/>
            <a:t>扫描</a:t>
          </a:r>
        </a:p>
      </dsp:txBody>
      <dsp:txXfrm>
        <a:off x="801378" y="121828"/>
        <a:ext cx="552901" cy="699947"/>
      </dsp:txXfrm>
    </dsp:sp>
    <dsp:sp modelId="{AAEC7B59-E922-4F91-8E4E-C0FB02702597}">
      <dsp:nvSpPr>
        <dsp:cNvPr id="0" name=""/>
        <dsp:cNvSpPr/>
      </dsp:nvSpPr>
      <dsp:spPr>
        <a:xfrm>
          <a:off x="1417937" y="414197"/>
          <a:ext cx="98485" cy="115209"/>
        </a:xfrm>
        <a:prstGeom prst="rightArrow">
          <a:avLst>
            <a:gd name="adj1" fmla="val 60000"/>
            <a:gd name="adj2" fmla="val 50000"/>
          </a:avLst>
        </a:prstGeom>
        <a:gradFill rotWithShape="0">
          <a:gsLst>
            <a:gs pos="0">
              <a:schemeClr val="accent2">
                <a:hueOff val="1170380"/>
                <a:satOff val="-1460"/>
                <a:lumOff val="343"/>
                <a:alphaOff val="0"/>
                <a:tint val="50000"/>
                <a:satMod val="300000"/>
              </a:schemeClr>
            </a:gs>
            <a:gs pos="35000">
              <a:schemeClr val="accent2">
                <a:hueOff val="1170380"/>
                <a:satOff val="-1460"/>
                <a:lumOff val="343"/>
                <a:alphaOff val="0"/>
                <a:tint val="37000"/>
                <a:satMod val="300000"/>
              </a:schemeClr>
            </a:gs>
            <a:gs pos="100000">
              <a:schemeClr val="accent2">
                <a:hueOff val="1170380"/>
                <a:satOff val="-1460"/>
                <a:lumOff val="343"/>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1417937" y="437239"/>
        <a:ext cx="68940" cy="69125"/>
      </dsp:txXfrm>
    </dsp:sp>
    <dsp:sp modelId="{60AE20A8-3AC8-44C0-A324-0FBECB7DFC6B}">
      <dsp:nvSpPr>
        <dsp:cNvPr id="0" name=""/>
        <dsp:cNvSpPr/>
      </dsp:nvSpPr>
      <dsp:spPr>
        <a:xfrm>
          <a:off x="1557304" y="104626"/>
          <a:ext cx="651883" cy="734351"/>
        </a:xfrm>
        <a:prstGeom prst="roundRect">
          <a:avLst>
            <a:gd name="adj" fmla="val 10000"/>
          </a:avLst>
        </a:prstGeom>
        <a:gradFill rotWithShape="0">
          <a:gsLst>
            <a:gs pos="0">
              <a:schemeClr val="accent2">
                <a:hueOff val="1872608"/>
                <a:satOff val="-2336"/>
                <a:lumOff val="549"/>
                <a:alphaOff val="0"/>
                <a:tint val="50000"/>
                <a:satMod val="300000"/>
              </a:schemeClr>
            </a:gs>
            <a:gs pos="35000">
              <a:schemeClr val="accent2">
                <a:hueOff val="1872608"/>
                <a:satOff val="-2336"/>
                <a:lumOff val="549"/>
                <a:alphaOff val="0"/>
                <a:tint val="37000"/>
                <a:satMod val="300000"/>
              </a:schemeClr>
            </a:gs>
            <a:gs pos="100000">
              <a:schemeClr val="accent2">
                <a:hueOff val="1872608"/>
                <a:satOff val="-2336"/>
                <a:lumOff val="54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t>账户</a:t>
          </a:r>
          <a:endParaRPr lang="en-US" altLang="zh-CN" sz="1600" b="1" kern="1200" dirty="0"/>
        </a:p>
        <a:p>
          <a:pPr marL="0" lvl="0" indent="0" algn="ctr" defTabSz="711200">
            <a:lnSpc>
              <a:spcPct val="90000"/>
            </a:lnSpc>
            <a:spcBef>
              <a:spcPct val="0"/>
            </a:spcBef>
            <a:spcAft>
              <a:spcPct val="35000"/>
            </a:spcAft>
            <a:buNone/>
          </a:pPr>
          <a:r>
            <a:rPr lang="zh-CN" altLang="en-US" sz="1600" b="1" kern="1200" dirty="0"/>
            <a:t>补录</a:t>
          </a:r>
        </a:p>
      </dsp:txBody>
      <dsp:txXfrm>
        <a:off x="1576397" y="123719"/>
        <a:ext cx="613697" cy="696165"/>
      </dsp:txXfrm>
    </dsp:sp>
    <dsp:sp modelId="{A8EB57B8-ACE8-46AF-9826-93A71BD16A71}">
      <dsp:nvSpPr>
        <dsp:cNvPr id="0" name=""/>
        <dsp:cNvSpPr/>
      </dsp:nvSpPr>
      <dsp:spPr>
        <a:xfrm>
          <a:off x="2255644" y="414197"/>
          <a:ext cx="98485" cy="115209"/>
        </a:xfrm>
        <a:prstGeom prst="rightArrow">
          <a:avLst>
            <a:gd name="adj1" fmla="val 60000"/>
            <a:gd name="adj2" fmla="val 50000"/>
          </a:avLst>
        </a:prstGeom>
        <a:gradFill rotWithShape="0">
          <a:gsLst>
            <a:gs pos="0">
              <a:schemeClr val="accent2">
                <a:hueOff val="2340759"/>
                <a:satOff val="-2919"/>
                <a:lumOff val="686"/>
                <a:alphaOff val="0"/>
                <a:tint val="50000"/>
                <a:satMod val="300000"/>
              </a:schemeClr>
            </a:gs>
            <a:gs pos="35000">
              <a:schemeClr val="accent2">
                <a:hueOff val="2340759"/>
                <a:satOff val="-2919"/>
                <a:lumOff val="686"/>
                <a:alphaOff val="0"/>
                <a:tint val="37000"/>
                <a:satMod val="300000"/>
              </a:schemeClr>
            </a:gs>
            <a:gs pos="100000">
              <a:schemeClr val="accent2">
                <a:hueOff val="2340759"/>
                <a:satOff val="-2919"/>
                <a:lumOff val="686"/>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2255644" y="437239"/>
        <a:ext cx="68940" cy="69125"/>
      </dsp:txXfrm>
    </dsp:sp>
    <dsp:sp modelId="{53F0E3A6-3B98-4DC8-9F54-17540FE150DF}">
      <dsp:nvSpPr>
        <dsp:cNvPr id="0" name=""/>
        <dsp:cNvSpPr/>
      </dsp:nvSpPr>
      <dsp:spPr>
        <a:xfrm>
          <a:off x="2395011" y="104626"/>
          <a:ext cx="868385" cy="734351"/>
        </a:xfrm>
        <a:prstGeom prst="roundRect">
          <a:avLst>
            <a:gd name="adj" fmla="val 10000"/>
          </a:avLst>
        </a:prstGeom>
        <a:gradFill rotWithShape="0">
          <a:gsLst>
            <a:gs pos="0">
              <a:schemeClr val="accent2">
                <a:hueOff val="2808911"/>
                <a:satOff val="-3503"/>
                <a:lumOff val="824"/>
                <a:alphaOff val="0"/>
                <a:tint val="50000"/>
                <a:satMod val="300000"/>
              </a:schemeClr>
            </a:gs>
            <a:gs pos="35000">
              <a:schemeClr val="accent2">
                <a:hueOff val="2808911"/>
                <a:satOff val="-3503"/>
                <a:lumOff val="824"/>
                <a:alphaOff val="0"/>
                <a:tint val="37000"/>
                <a:satMod val="300000"/>
              </a:schemeClr>
            </a:gs>
            <a:gs pos="100000">
              <a:schemeClr val="accent2">
                <a:hueOff val="2808911"/>
                <a:satOff val="-3503"/>
                <a:lumOff val="82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t>账户</a:t>
          </a:r>
          <a:endParaRPr lang="en-US" altLang="zh-CN" sz="1600" b="1" kern="1200" dirty="0"/>
        </a:p>
        <a:p>
          <a:pPr marL="0" lvl="0" indent="0" algn="ctr" defTabSz="711200">
            <a:lnSpc>
              <a:spcPct val="90000"/>
            </a:lnSpc>
            <a:spcBef>
              <a:spcPct val="0"/>
            </a:spcBef>
            <a:spcAft>
              <a:spcPct val="35000"/>
            </a:spcAft>
            <a:buNone/>
          </a:pPr>
          <a:r>
            <a:rPr lang="zh-CN" altLang="en-US" sz="1600" b="1" kern="1200" dirty="0"/>
            <a:t>归档</a:t>
          </a:r>
        </a:p>
      </dsp:txBody>
      <dsp:txXfrm>
        <a:off x="2416519" y="126134"/>
        <a:ext cx="825369" cy="691335"/>
      </dsp:txXfrm>
    </dsp:sp>
    <dsp:sp modelId="{1F123560-B5BF-4641-AE3C-795BF6371139}">
      <dsp:nvSpPr>
        <dsp:cNvPr id="0" name=""/>
        <dsp:cNvSpPr/>
      </dsp:nvSpPr>
      <dsp:spPr>
        <a:xfrm>
          <a:off x="3309852" y="414197"/>
          <a:ext cx="98485" cy="115209"/>
        </a:xfrm>
        <a:prstGeom prst="rightArrow">
          <a:avLst>
            <a:gd name="adj1" fmla="val 60000"/>
            <a:gd name="adj2" fmla="val 50000"/>
          </a:avLst>
        </a:prstGeom>
        <a:gradFill rotWithShape="0">
          <a:gsLst>
            <a:gs pos="0">
              <a:schemeClr val="accent2">
                <a:hueOff val="3511139"/>
                <a:satOff val="-4379"/>
                <a:lumOff val="1030"/>
                <a:alphaOff val="0"/>
                <a:tint val="50000"/>
                <a:satMod val="300000"/>
              </a:schemeClr>
            </a:gs>
            <a:gs pos="35000">
              <a:schemeClr val="accent2">
                <a:hueOff val="3511139"/>
                <a:satOff val="-4379"/>
                <a:lumOff val="1030"/>
                <a:alphaOff val="0"/>
                <a:tint val="37000"/>
                <a:satMod val="300000"/>
              </a:schemeClr>
            </a:gs>
            <a:gs pos="100000">
              <a:schemeClr val="accent2">
                <a:hueOff val="3511139"/>
                <a:satOff val="-4379"/>
                <a:lumOff val="103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3309852" y="437239"/>
        <a:ext cx="68940" cy="69125"/>
      </dsp:txXfrm>
    </dsp:sp>
    <dsp:sp modelId="{8E82CB6A-B71E-4098-AD41-2D27E0FCE6C5}">
      <dsp:nvSpPr>
        <dsp:cNvPr id="0" name=""/>
        <dsp:cNvSpPr/>
      </dsp:nvSpPr>
      <dsp:spPr>
        <a:xfrm>
          <a:off x="3449219" y="104626"/>
          <a:ext cx="734932" cy="734351"/>
        </a:xfrm>
        <a:prstGeom prst="roundRect">
          <a:avLst>
            <a:gd name="adj" fmla="val 10000"/>
          </a:avLst>
        </a:prstGeom>
        <a:gradFill rotWithShape="0">
          <a:gsLst>
            <a:gs pos="0">
              <a:schemeClr val="accent2">
                <a:hueOff val="3745215"/>
                <a:satOff val="-4671"/>
                <a:lumOff val="1098"/>
                <a:alphaOff val="0"/>
                <a:tint val="50000"/>
                <a:satMod val="300000"/>
              </a:schemeClr>
            </a:gs>
            <a:gs pos="35000">
              <a:schemeClr val="accent2">
                <a:hueOff val="3745215"/>
                <a:satOff val="-4671"/>
                <a:lumOff val="1098"/>
                <a:alphaOff val="0"/>
                <a:tint val="37000"/>
                <a:satMod val="300000"/>
              </a:schemeClr>
            </a:gs>
            <a:gs pos="100000">
              <a:schemeClr val="accent2">
                <a:hueOff val="3745215"/>
                <a:satOff val="-4671"/>
                <a:lumOff val="109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t>账户</a:t>
          </a:r>
          <a:endParaRPr lang="en-US" altLang="zh-CN" sz="1600" b="1" kern="1200" dirty="0"/>
        </a:p>
        <a:p>
          <a:pPr marL="0" lvl="0" indent="0" algn="ctr" defTabSz="711200">
            <a:lnSpc>
              <a:spcPct val="90000"/>
            </a:lnSpc>
            <a:spcBef>
              <a:spcPct val="0"/>
            </a:spcBef>
            <a:spcAft>
              <a:spcPct val="35000"/>
            </a:spcAft>
            <a:buNone/>
          </a:pPr>
          <a:r>
            <a:rPr lang="zh-CN" altLang="en-US" sz="1600" b="1" kern="1200" dirty="0"/>
            <a:t>塑封</a:t>
          </a:r>
        </a:p>
      </dsp:txBody>
      <dsp:txXfrm>
        <a:off x="3470727" y="126134"/>
        <a:ext cx="691916" cy="691335"/>
      </dsp:txXfrm>
    </dsp:sp>
    <dsp:sp modelId="{B9FC9C79-75CD-4601-AA99-680EB9ABDF5F}">
      <dsp:nvSpPr>
        <dsp:cNvPr id="0" name=""/>
        <dsp:cNvSpPr/>
      </dsp:nvSpPr>
      <dsp:spPr>
        <a:xfrm>
          <a:off x="4230607" y="414197"/>
          <a:ext cx="98485" cy="115209"/>
        </a:xfrm>
        <a:prstGeom prst="rightArrow">
          <a:avLst>
            <a:gd name="adj1" fmla="val 60000"/>
            <a:gd name="adj2" fmla="val 50000"/>
          </a:avLst>
        </a:prstGeom>
        <a:gradFill rotWithShape="0">
          <a:gsLst>
            <a:gs pos="0">
              <a:schemeClr val="accent2">
                <a:hueOff val="4681519"/>
                <a:satOff val="-5839"/>
                <a:lumOff val="1373"/>
                <a:alphaOff val="0"/>
                <a:tint val="50000"/>
                <a:satMod val="300000"/>
              </a:schemeClr>
            </a:gs>
            <a:gs pos="35000">
              <a:schemeClr val="accent2">
                <a:hueOff val="4681519"/>
                <a:satOff val="-5839"/>
                <a:lumOff val="1373"/>
                <a:alphaOff val="0"/>
                <a:tint val="37000"/>
                <a:satMod val="300000"/>
              </a:schemeClr>
            </a:gs>
            <a:gs pos="100000">
              <a:schemeClr val="accent2">
                <a:hueOff val="4681519"/>
                <a:satOff val="-5839"/>
                <a:lumOff val="1373"/>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4230607" y="437239"/>
        <a:ext cx="68940" cy="69125"/>
      </dsp:txXfrm>
    </dsp:sp>
    <dsp:sp modelId="{BAC33069-2CC4-4057-A439-9B30F8F4F6C5}">
      <dsp:nvSpPr>
        <dsp:cNvPr id="0" name=""/>
        <dsp:cNvSpPr/>
      </dsp:nvSpPr>
      <dsp:spPr>
        <a:xfrm>
          <a:off x="4369974" y="104626"/>
          <a:ext cx="938292" cy="734351"/>
        </a:xfrm>
        <a:prstGeom prst="roundRect">
          <a:avLst>
            <a:gd name="adj" fmla="val 10000"/>
          </a:avLst>
        </a:prstGeom>
        <a:gradFill rotWithShape="0">
          <a:gsLst>
            <a:gs pos="0">
              <a:schemeClr val="accent2">
                <a:hueOff val="4681519"/>
                <a:satOff val="-5839"/>
                <a:lumOff val="1373"/>
                <a:alphaOff val="0"/>
                <a:tint val="50000"/>
                <a:satMod val="300000"/>
              </a:schemeClr>
            </a:gs>
            <a:gs pos="35000">
              <a:schemeClr val="accent2">
                <a:hueOff val="4681519"/>
                <a:satOff val="-5839"/>
                <a:lumOff val="1373"/>
                <a:alphaOff val="0"/>
                <a:tint val="37000"/>
                <a:satMod val="300000"/>
              </a:schemeClr>
            </a:gs>
            <a:gs pos="100000">
              <a:schemeClr val="accent2">
                <a:hueOff val="4681519"/>
                <a:satOff val="-5839"/>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t>账户</a:t>
          </a:r>
          <a:endParaRPr lang="en-US" altLang="zh-CN" sz="1600" b="1" kern="1200" dirty="0"/>
        </a:p>
        <a:p>
          <a:pPr marL="0" lvl="0" indent="0" algn="ctr" defTabSz="711200">
            <a:lnSpc>
              <a:spcPct val="90000"/>
            </a:lnSpc>
            <a:spcBef>
              <a:spcPct val="0"/>
            </a:spcBef>
            <a:spcAft>
              <a:spcPct val="35000"/>
            </a:spcAft>
            <a:buNone/>
          </a:pPr>
          <a:r>
            <a:rPr lang="zh-CN" altLang="en-US" sz="1600" b="1" kern="1200" dirty="0"/>
            <a:t>封箱</a:t>
          </a:r>
        </a:p>
      </dsp:txBody>
      <dsp:txXfrm>
        <a:off x="4391482" y="126134"/>
        <a:ext cx="895276" cy="6913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74354-64F0-4DA8-9147-1FC76B203E3F}">
      <dsp:nvSpPr>
        <dsp:cNvPr id="0" name=""/>
        <dsp:cNvSpPr/>
      </dsp:nvSpPr>
      <dsp:spPr>
        <a:xfrm>
          <a:off x="4026" y="152849"/>
          <a:ext cx="700514" cy="637904"/>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a:t>批次登记</a:t>
          </a:r>
          <a:endParaRPr lang="zh-CN" altLang="en-US" sz="1600" b="1" kern="1200" dirty="0"/>
        </a:p>
      </dsp:txBody>
      <dsp:txXfrm>
        <a:off x="22710" y="171533"/>
        <a:ext cx="663146" cy="600536"/>
      </dsp:txXfrm>
    </dsp:sp>
    <dsp:sp modelId="{60E17942-1372-4708-8788-54578B4E1B66}">
      <dsp:nvSpPr>
        <dsp:cNvPr id="0" name=""/>
        <dsp:cNvSpPr/>
      </dsp:nvSpPr>
      <dsp:spPr>
        <a:xfrm>
          <a:off x="759354" y="403832"/>
          <a:ext cx="116205" cy="135938"/>
        </a:xfrm>
        <a:prstGeom prst="rightArrow">
          <a:avLst>
            <a:gd name="adj1" fmla="val 60000"/>
            <a:gd name="adj2" fmla="val 5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759354" y="431020"/>
        <a:ext cx="81344" cy="81562"/>
      </dsp:txXfrm>
    </dsp:sp>
    <dsp:sp modelId="{65F06271-3C1C-497F-AAC5-A917607249E4}">
      <dsp:nvSpPr>
        <dsp:cNvPr id="0" name=""/>
        <dsp:cNvSpPr/>
      </dsp:nvSpPr>
      <dsp:spPr>
        <a:xfrm>
          <a:off x="923795" y="152849"/>
          <a:ext cx="548137" cy="637904"/>
        </a:xfrm>
        <a:prstGeom prst="roundRect">
          <a:avLst>
            <a:gd name="adj" fmla="val 10000"/>
          </a:avLst>
        </a:prstGeom>
        <a:gradFill rotWithShape="0">
          <a:gsLst>
            <a:gs pos="0">
              <a:schemeClr val="accent2">
                <a:hueOff val="780253"/>
                <a:satOff val="-973"/>
                <a:lumOff val="229"/>
                <a:alphaOff val="0"/>
                <a:tint val="50000"/>
                <a:satMod val="300000"/>
              </a:schemeClr>
            </a:gs>
            <a:gs pos="35000">
              <a:schemeClr val="accent2">
                <a:hueOff val="780253"/>
                <a:satOff val="-973"/>
                <a:lumOff val="229"/>
                <a:alphaOff val="0"/>
                <a:tint val="37000"/>
                <a:satMod val="300000"/>
              </a:schemeClr>
            </a:gs>
            <a:gs pos="100000">
              <a:schemeClr val="accent2">
                <a:hueOff val="780253"/>
                <a:satOff val="-973"/>
                <a:lumOff val="22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账户扫描</a:t>
          </a:r>
        </a:p>
      </dsp:txBody>
      <dsp:txXfrm>
        <a:off x="939849" y="168903"/>
        <a:ext cx="516029" cy="605796"/>
      </dsp:txXfrm>
    </dsp:sp>
    <dsp:sp modelId="{88C7D7E3-D6E5-4B59-86CF-341DF5B2DBCA}">
      <dsp:nvSpPr>
        <dsp:cNvPr id="0" name=""/>
        <dsp:cNvSpPr/>
      </dsp:nvSpPr>
      <dsp:spPr>
        <a:xfrm>
          <a:off x="1526746" y="403832"/>
          <a:ext cx="116205" cy="135938"/>
        </a:xfrm>
        <a:prstGeom prst="rightArrow">
          <a:avLst>
            <a:gd name="adj1" fmla="val 60000"/>
            <a:gd name="adj2" fmla="val 50000"/>
          </a:avLst>
        </a:prstGeom>
        <a:gradFill rotWithShape="0">
          <a:gsLst>
            <a:gs pos="0">
              <a:schemeClr val="accent2">
                <a:hueOff val="936304"/>
                <a:satOff val="-1168"/>
                <a:lumOff val="275"/>
                <a:alphaOff val="0"/>
                <a:tint val="50000"/>
                <a:satMod val="300000"/>
              </a:schemeClr>
            </a:gs>
            <a:gs pos="35000">
              <a:schemeClr val="accent2">
                <a:hueOff val="936304"/>
                <a:satOff val="-1168"/>
                <a:lumOff val="275"/>
                <a:alphaOff val="0"/>
                <a:tint val="37000"/>
                <a:satMod val="300000"/>
              </a:schemeClr>
            </a:gs>
            <a:gs pos="100000">
              <a:schemeClr val="accent2">
                <a:hueOff val="936304"/>
                <a:satOff val="-1168"/>
                <a:lumOff val="275"/>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26746" y="431020"/>
        <a:ext cx="81344" cy="81562"/>
      </dsp:txXfrm>
    </dsp:sp>
    <dsp:sp modelId="{15333429-CF0E-467E-AC27-951C4C92C63C}">
      <dsp:nvSpPr>
        <dsp:cNvPr id="0" name=""/>
        <dsp:cNvSpPr/>
      </dsp:nvSpPr>
      <dsp:spPr>
        <a:xfrm>
          <a:off x="1691188" y="152849"/>
          <a:ext cx="548137" cy="637904"/>
        </a:xfrm>
        <a:prstGeom prst="roundRect">
          <a:avLst>
            <a:gd name="adj" fmla="val 10000"/>
          </a:avLst>
        </a:prstGeom>
        <a:gradFill rotWithShape="0">
          <a:gsLst>
            <a:gs pos="0">
              <a:schemeClr val="accent2">
                <a:hueOff val="1560506"/>
                <a:satOff val="-1946"/>
                <a:lumOff val="458"/>
                <a:alphaOff val="0"/>
                <a:tint val="50000"/>
                <a:satMod val="300000"/>
              </a:schemeClr>
            </a:gs>
            <a:gs pos="35000">
              <a:schemeClr val="accent2">
                <a:hueOff val="1560506"/>
                <a:satOff val="-1946"/>
                <a:lumOff val="458"/>
                <a:alphaOff val="0"/>
                <a:tint val="37000"/>
                <a:satMod val="300000"/>
              </a:schemeClr>
            </a:gs>
            <a:gs pos="100000">
              <a:schemeClr val="accent2">
                <a:hueOff val="1560506"/>
                <a:satOff val="-1946"/>
                <a:lumOff val="45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图像处理</a:t>
          </a:r>
        </a:p>
      </dsp:txBody>
      <dsp:txXfrm>
        <a:off x="1707242" y="168903"/>
        <a:ext cx="516029" cy="605796"/>
      </dsp:txXfrm>
    </dsp:sp>
    <dsp:sp modelId="{3DA1513A-6692-4553-8006-1D04FFF42440}">
      <dsp:nvSpPr>
        <dsp:cNvPr id="0" name=""/>
        <dsp:cNvSpPr/>
      </dsp:nvSpPr>
      <dsp:spPr>
        <a:xfrm>
          <a:off x="2294139" y="403832"/>
          <a:ext cx="116205" cy="135938"/>
        </a:xfrm>
        <a:prstGeom prst="rightArrow">
          <a:avLst>
            <a:gd name="adj1" fmla="val 60000"/>
            <a:gd name="adj2" fmla="val 50000"/>
          </a:avLst>
        </a:prstGeom>
        <a:gradFill rotWithShape="0">
          <a:gsLst>
            <a:gs pos="0">
              <a:schemeClr val="accent2">
                <a:hueOff val="1872608"/>
                <a:satOff val="-2336"/>
                <a:lumOff val="549"/>
                <a:alphaOff val="0"/>
                <a:tint val="50000"/>
                <a:satMod val="300000"/>
              </a:schemeClr>
            </a:gs>
            <a:gs pos="35000">
              <a:schemeClr val="accent2">
                <a:hueOff val="1872608"/>
                <a:satOff val="-2336"/>
                <a:lumOff val="549"/>
                <a:alphaOff val="0"/>
                <a:tint val="37000"/>
                <a:satMod val="300000"/>
              </a:schemeClr>
            </a:gs>
            <a:gs pos="100000">
              <a:schemeClr val="accent2">
                <a:hueOff val="1872608"/>
                <a:satOff val="-2336"/>
                <a:lumOff val="549"/>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94139" y="431020"/>
        <a:ext cx="81344" cy="81562"/>
      </dsp:txXfrm>
    </dsp:sp>
    <dsp:sp modelId="{FA27AEBB-9578-464E-9CB5-79B2F2C1CB53}">
      <dsp:nvSpPr>
        <dsp:cNvPr id="0" name=""/>
        <dsp:cNvSpPr/>
      </dsp:nvSpPr>
      <dsp:spPr>
        <a:xfrm>
          <a:off x="2458580" y="152849"/>
          <a:ext cx="548137" cy="637904"/>
        </a:xfrm>
        <a:prstGeom prst="roundRect">
          <a:avLst>
            <a:gd name="adj" fmla="val 10000"/>
          </a:avLst>
        </a:prstGeom>
        <a:gradFill rotWithShape="0">
          <a:gsLst>
            <a:gs pos="0">
              <a:schemeClr val="accent2">
                <a:hueOff val="2340759"/>
                <a:satOff val="-2919"/>
                <a:lumOff val="686"/>
                <a:alphaOff val="0"/>
                <a:tint val="50000"/>
                <a:satMod val="300000"/>
              </a:schemeClr>
            </a:gs>
            <a:gs pos="35000">
              <a:schemeClr val="accent2">
                <a:hueOff val="2340759"/>
                <a:satOff val="-2919"/>
                <a:lumOff val="686"/>
                <a:alphaOff val="0"/>
                <a:tint val="37000"/>
                <a:satMod val="300000"/>
              </a:schemeClr>
            </a:gs>
            <a:gs pos="100000">
              <a:schemeClr val="accent2">
                <a:hueOff val="2340759"/>
                <a:satOff val="-2919"/>
                <a:lumOff val="68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索引录入</a:t>
          </a:r>
        </a:p>
      </dsp:txBody>
      <dsp:txXfrm>
        <a:off x="2474634" y="168903"/>
        <a:ext cx="516029" cy="605796"/>
      </dsp:txXfrm>
    </dsp:sp>
    <dsp:sp modelId="{7F4045C6-76D7-4B4B-84EB-63C28BA547F1}">
      <dsp:nvSpPr>
        <dsp:cNvPr id="0" name=""/>
        <dsp:cNvSpPr/>
      </dsp:nvSpPr>
      <dsp:spPr>
        <a:xfrm>
          <a:off x="3061531" y="403832"/>
          <a:ext cx="116205" cy="135938"/>
        </a:xfrm>
        <a:prstGeom prst="rightArrow">
          <a:avLst>
            <a:gd name="adj1" fmla="val 60000"/>
            <a:gd name="adj2" fmla="val 50000"/>
          </a:avLst>
        </a:prstGeom>
        <a:gradFill rotWithShape="0">
          <a:gsLst>
            <a:gs pos="0">
              <a:schemeClr val="accent2">
                <a:hueOff val="2808911"/>
                <a:satOff val="-3503"/>
                <a:lumOff val="824"/>
                <a:alphaOff val="0"/>
                <a:tint val="50000"/>
                <a:satMod val="300000"/>
              </a:schemeClr>
            </a:gs>
            <a:gs pos="35000">
              <a:schemeClr val="accent2">
                <a:hueOff val="2808911"/>
                <a:satOff val="-3503"/>
                <a:lumOff val="824"/>
                <a:alphaOff val="0"/>
                <a:tint val="37000"/>
                <a:satMod val="300000"/>
              </a:schemeClr>
            </a:gs>
            <a:gs pos="100000">
              <a:schemeClr val="accent2">
                <a:hueOff val="2808911"/>
                <a:satOff val="-3503"/>
                <a:lumOff val="824"/>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61531" y="431020"/>
        <a:ext cx="81344" cy="81562"/>
      </dsp:txXfrm>
    </dsp:sp>
    <dsp:sp modelId="{B8BD9CFD-63E9-4D73-A407-6971C6203C0A}">
      <dsp:nvSpPr>
        <dsp:cNvPr id="0" name=""/>
        <dsp:cNvSpPr/>
      </dsp:nvSpPr>
      <dsp:spPr>
        <a:xfrm>
          <a:off x="3225973" y="152849"/>
          <a:ext cx="548137" cy="637904"/>
        </a:xfrm>
        <a:prstGeom prst="roundRect">
          <a:avLst>
            <a:gd name="adj" fmla="val 10000"/>
          </a:avLst>
        </a:prstGeom>
        <a:gradFill rotWithShape="0">
          <a:gsLst>
            <a:gs pos="0">
              <a:schemeClr val="accent2">
                <a:hueOff val="3121013"/>
                <a:satOff val="-3893"/>
                <a:lumOff val="915"/>
                <a:alphaOff val="0"/>
                <a:tint val="50000"/>
                <a:satMod val="300000"/>
              </a:schemeClr>
            </a:gs>
            <a:gs pos="35000">
              <a:schemeClr val="accent2">
                <a:hueOff val="3121013"/>
                <a:satOff val="-3893"/>
                <a:lumOff val="915"/>
                <a:alphaOff val="0"/>
                <a:tint val="37000"/>
                <a:satMod val="300000"/>
              </a:schemeClr>
            </a:gs>
            <a:gs pos="100000">
              <a:schemeClr val="accent2">
                <a:hueOff val="3121013"/>
                <a:satOff val="-3893"/>
                <a:lumOff val="91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内部质检</a:t>
          </a:r>
        </a:p>
      </dsp:txBody>
      <dsp:txXfrm>
        <a:off x="3242027" y="168903"/>
        <a:ext cx="516029" cy="605796"/>
      </dsp:txXfrm>
    </dsp:sp>
    <dsp:sp modelId="{5FF0208B-3F03-4071-ABD0-D22A5DF8DA19}">
      <dsp:nvSpPr>
        <dsp:cNvPr id="0" name=""/>
        <dsp:cNvSpPr/>
      </dsp:nvSpPr>
      <dsp:spPr>
        <a:xfrm>
          <a:off x="3828924" y="403832"/>
          <a:ext cx="116205" cy="135938"/>
        </a:xfrm>
        <a:prstGeom prst="rightArrow">
          <a:avLst>
            <a:gd name="adj1" fmla="val 60000"/>
            <a:gd name="adj2" fmla="val 50000"/>
          </a:avLst>
        </a:prstGeom>
        <a:gradFill rotWithShape="0">
          <a:gsLst>
            <a:gs pos="0">
              <a:schemeClr val="accent2">
                <a:hueOff val="3745215"/>
                <a:satOff val="-4671"/>
                <a:lumOff val="1098"/>
                <a:alphaOff val="0"/>
                <a:tint val="50000"/>
                <a:satMod val="300000"/>
              </a:schemeClr>
            </a:gs>
            <a:gs pos="35000">
              <a:schemeClr val="accent2">
                <a:hueOff val="3745215"/>
                <a:satOff val="-4671"/>
                <a:lumOff val="1098"/>
                <a:alphaOff val="0"/>
                <a:tint val="37000"/>
                <a:satMod val="300000"/>
              </a:schemeClr>
            </a:gs>
            <a:gs pos="100000">
              <a:schemeClr val="accent2">
                <a:hueOff val="3745215"/>
                <a:satOff val="-4671"/>
                <a:lumOff val="1098"/>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28924" y="431020"/>
        <a:ext cx="81344" cy="81562"/>
      </dsp:txXfrm>
    </dsp:sp>
    <dsp:sp modelId="{8660D6C7-6ED6-442F-BC92-7CB2653695B3}">
      <dsp:nvSpPr>
        <dsp:cNvPr id="0" name=""/>
        <dsp:cNvSpPr/>
      </dsp:nvSpPr>
      <dsp:spPr>
        <a:xfrm>
          <a:off x="3993365" y="152849"/>
          <a:ext cx="548137" cy="637904"/>
        </a:xfrm>
        <a:prstGeom prst="roundRect">
          <a:avLst>
            <a:gd name="adj" fmla="val 10000"/>
          </a:avLst>
        </a:prstGeom>
        <a:gradFill rotWithShape="0">
          <a:gsLst>
            <a:gs pos="0">
              <a:schemeClr val="accent2">
                <a:hueOff val="3901266"/>
                <a:satOff val="-4866"/>
                <a:lumOff val="1144"/>
                <a:alphaOff val="0"/>
                <a:tint val="50000"/>
                <a:satMod val="300000"/>
              </a:schemeClr>
            </a:gs>
            <a:gs pos="35000">
              <a:schemeClr val="accent2">
                <a:hueOff val="3901266"/>
                <a:satOff val="-4866"/>
                <a:lumOff val="1144"/>
                <a:alphaOff val="0"/>
                <a:tint val="37000"/>
                <a:satMod val="300000"/>
              </a:schemeClr>
            </a:gs>
            <a:gs pos="100000">
              <a:schemeClr val="accent2">
                <a:hueOff val="3901266"/>
                <a:satOff val="-4866"/>
                <a:lumOff val="114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客户质检</a:t>
          </a:r>
        </a:p>
      </dsp:txBody>
      <dsp:txXfrm>
        <a:off x="4009419" y="168903"/>
        <a:ext cx="516029" cy="605796"/>
      </dsp:txXfrm>
    </dsp:sp>
    <dsp:sp modelId="{FCCCC4A3-A395-48FE-9EE0-59640B96AFAB}">
      <dsp:nvSpPr>
        <dsp:cNvPr id="0" name=""/>
        <dsp:cNvSpPr/>
      </dsp:nvSpPr>
      <dsp:spPr>
        <a:xfrm>
          <a:off x="4596316" y="403832"/>
          <a:ext cx="116205" cy="135938"/>
        </a:xfrm>
        <a:prstGeom prst="rightArrow">
          <a:avLst>
            <a:gd name="adj1" fmla="val 60000"/>
            <a:gd name="adj2" fmla="val 50000"/>
          </a:avLst>
        </a:prstGeom>
        <a:gradFill rotWithShape="0">
          <a:gsLst>
            <a:gs pos="0">
              <a:schemeClr val="accent2">
                <a:hueOff val="4681519"/>
                <a:satOff val="-5839"/>
                <a:lumOff val="1373"/>
                <a:alphaOff val="0"/>
                <a:tint val="50000"/>
                <a:satMod val="300000"/>
              </a:schemeClr>
            </a:gs>
            <a:gs pos="35000">
              <a:schemeClr val="accent2">
                <a:hueOff val="4681519"/>
                <a:satOff val="-5839"/>
                <a:lumOff val="1373"/>
                <a:alphaOff val="0"/>
                <a:tint val="37000"/>
                <a:satMod val="300000"/>
              </a:schemeClr>
            </a:gs>
            <a:gs pos="100000">
              <a:schemeClr val="accent2">
                <a:hueOff val="4681519"/>
                <a:satOff val="-5839"/>
                <a:lumOff val="1373"/>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596316" y="431020"/>
        <a:ext cx="81344" cy="81562"/>
      </dsp:txXfrm>
    </dsp:sp>
    <dsp:sp modelId="{4FF622DF-E0FE-4D1D-BBE1-7B9CD2804C62}">
      <dsp:nvSpPr>
        <dsp:cNvPr id="0" name=""/>
        <dsp:cNvSpPr/>
      </dsp:nvSpPr>
      <dsp:spPr>
        <a:xfrm>
          <a:off x="4760758" y="152849"/>
          <a:ext cx="548137" cy="637904"/>
        </a:xfrm>
        <a:prstGeom prst="roundRect">
          <a:avLst>
            <a:gd name="adj" fmla="val 10000"/>
          </a:avLst>
        </a:prstGeom>
        <a:gradFill rotWithShape="0">
          <a:gsLst>
            <a:gs pos="0">
              <a:schemeClr val="accent2">
                <a:hueOff val="4681519"/>
                <a:satOff val="-5839"/>
                <a:lumOff val="1373"/>
                <a:alphaOff val="0"/>
                <a:tint val="50000"/>
                <a:satMod val="300000"/>
              </a:schemeClr>
            </a:gs>
            <a:gs pos="35000">
              <a:schemeClr val="accent2">
                <a:hueOff val="4681519"/>
                <a:satOff val="-5839"/>
                <a:lumOff val="1373"/>
                <a:alphaOff val="0"/>
                <a:tint val="37000"/>
                <a:satMod val="300000"/>
              </a:schemeClr>
            </a:gs>
            <a:gs pos="100000">
              <a:schemeClr val="accent2">
                <a:hueOff val="4681519"/>
                <a:satOff val="-5839"/>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档案归档</a:t>
          </a:r>
        </a:p>
      </dsp:txBody>
      <dsp:txXfrm>
        <a:off x="4776812" y="168903"/>
        <a:ext cx="516029" cy="6057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F57D53-B5DC-4FFA-8874-7A2EEAAEBE14}">
      <dsp:nvSpPr>
        <dsp:cNvPr id="0" name=""/>
        <dsp:cNvSpPr/>
      </dsp:nvSpPr>
      <dsp:spPr>
        <a:xfrm>
          <a:off x="2663" y="65979"/>
          <a:ext cx="825655" cy="2128641"/>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a:latin typeface="微软雅黑" panose="020B0503020204020204" pitchFamily="34" charset="-122"/>
              <a:ea typeface="微软雅黑" panose="020B0503020204020204" pitchFamily="34" charset="-122"/>
            </a:rPr>
            <a:t>条码打印</a:t>
          </a:r>
        </a:p>
      </dsp:txBody>
      <dsp:txXfrm>
        <a:off x="26846" y="90162"/>
        <a:ext cx="777289" cy="2080275"/>
      </dsp:txXfrm>
    </dsp:sp>
    <dsp:sp modelId="{A29DA037-3476-4E83-8DB7-AC161A75A135}">
      <dsp:nvSpPr>
        <dsp:cNvPr id="0" name=""/>
        <dsp:cNvSpPr/>
      </dsp:nvSpPr>
      <dsp:spPr>
        <a:xfrm>
          <a:off x="910883" y="1027918"/>
          <a:ext cx="175038" cy="204762"/>
        </a:xfrm>
        <a:prstGeom prst="rightArrow">
          <a:avLst>
            <a:gd name="adj1" fmla="val 60000"/>
            <a:gd name="adj2" fmla="val 50000"/>
          </a:avLst>
        </a:prstGeom>
        <a:solidFill>
          <a:schemeClr val="accent4">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910883" y="1068870"/>
        <a:ext cx="122527" cy="122858"/>
      </dsp:txXfrm>
    </dsp:sp>
    <dsp:sp modelId="{1988FAC9-0E23-4026-8087-6B42E1AA6C3A}">
      <dsp:nvSpPr>
        <dsp:cNvPr id="0" name=""/>
        <dsp:cNvSpPr/>
      </dsp:nvSpPr>
      <dsp:spPr>
        <a:xfrm>
          <a:off x="1158580" y="65979"/>
          <a:ext cx="825655" cy="2128641"/>
        </a:xfrm>
        <a:prstGeom prst="roundRect">
          <a:avLst>
            <a:gd name="adj" fmla="val 10000"/>
          </a:avLst>
        </a:prstGeom>
        <a:solidFill>
          <a:schemeClr val="accent4">
            <a:hueOff val="-1116192"/>
            <a:satOff val="6725"/>
            <a:lumOff val="53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a:latin typeface="微软雅黑" panose="020B0503020204020204" pitchFamily="34" charset="-122"/>
              <a:ea typeface="微软雅黑" panose="020B0503020204020204" pitchFamily="34" charset="-122"/>
            </a:rPr>
            <a:t>材料整理</a:t>
          </a:r>
        </a:p>
      </dsp:txBody>
      <dsp:txXfrm>
        <a:off x="1182763" y="90162"/>
        <a:ext cx="777289" cy="2080275"/>
      </dsp:txXfrm>
    </dsp:sp>
    <dsp:sp modelId="{20B7EACA-3CDF-4DE3-914C-188379FF47C3}">
      <dsp:nvSpPr>
        <dsp:cNvPr id="0" name=""/>
        <dsp:cNvSpPr/>
      </dsp:nvSpPr>
      <dsp:spPr>
        <a:xfrm>
          <a:off x="2066800" y="1027918"/>
          <a:ext cx="175038" cy="204762"/>
        </a:xfrm>
        <a:prstGeom prst="rightArrow">
          <a:avLst>
            <a:gd name="adj1" fmla="val 60000"/>
            <a:gd name="adj2" fmla="val 50000"/>
          </a:avLst>
        </a:prstGeom>
        <a:solidFill>
          <a:schemeClr val="accent4">
            <a:hueOff val="-1488257"/>
            <a:satOff val="8966"/>
            <a:lumOff val="719"/>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2066800" y="1068870"/>
        <a:ext cx="122527" cy="122858"/>
      </dsp:txXfrm>
    </dsp:sp>
    <dsp:sp modelId="{9EFB2072-D78A-44B6-9A97-21D7892F84FF}">
      <dsp:nvSpPr>
        <dsp:cNvPr id="0" name=""/>
        <dsp:cNvSpPr/>
      </dsp:nvSpPr>
      <dsp:spPr>
        <a:xfrm>
          <a:off x="2314497" y="65979"/>
          <a:ext cx="825655" cy="2128641"/>
        </a:xfrm>
        <a:prstGeom prst="roundRect">
          <a:avLst>
            <a:gd name="adj" fmla="val 10000"/>
          </a:avLst>
        </a:prstGeom>
        <a:solidFill>
          <a:schemeClr val="accent4">
            <a:hueOff val="-2232385"/>
            <a:satOff val="13449"/>
            <a:lumOff val="107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条码插入</a:t>
          </a:r>
        </a:p>
      </dsp:txBody>
      <dsp:txXfrm>
        <a:off x="2338680" y="90162"/>
        <a:ext cx="777289" cy="2080275"/>
      </dsp:txXfrm>
    </dsp:sp>
    <dsp:sp modelId="{9BB3F3D8-F7EB-4C62-9CDC-70135696ACBA}">
      <dsp:nvSpPr>
        <dsp:cNvPr id="0" name=""/>
        <dsp:cNvSpPr/>
      </dsp:nvSpPr>
      <dsp:spPr>
        <a:xfrm>
          <a:off x="3222718" y="1027918"/>
          <a:ext cx="175038" cy="204762"/>
        </a:xfrm>
        <a:prstGeom prst="rightArrow">
          <a:avLst>
            <a:gd name="adj1" fmla="val 60000"/>
            <a:gd name="adj2" fmla="val 50000"/>
          </a:avLst>
        </a:prstGeom>
        <a:solidFill>
          <a:schemeClr val="accent4">
            <a:hueOff val="-2976513"/>
            <a:satOff val="17933"/>
            <a:lumOff val="1437"/>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3222718" y="1068870"/>
        <a:ext cx="122527" cy="122858"/>
      </dsp:txXfrm>
    </dsp:sp>
    <dsp:sp modelId="{1212C4E6-966E-4812-8061-B8C15961508E}">
      <dsp:nvSpPr>
        <dsp:cNvPr id="0" name=""/>
        <dsp:cNvSpPr/>
      </dsp:nvSpPr>
      <dsp:spPr>
        <a:xfrm>
          <a:off x="3470414" y="65979"/>
          <a:ext cx="825655" cy="2128641"/>
        </a:xfrm>
        <a:prstGeom prst="roundRect">
          <a:avLst>
            <a:gd name="adj" fmla="val 10000"/>
          </a:avLst>
        </a:prstGeom>
        <a:solidFill>
          <a:schemeClr val="accent4">
            <a:hueOff val="-3348577"/>
            <a:satOff val="20174"/>
            <a:lumOff val="161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a:latin typeface="微软雅黑" panose="020B0503020204020204" pitchFamily="34" charset="-122"/>
              <a:ea typeface="微软雅黑" panose="020B0503020204020204" pitchFamily="34" charset="-122"/>
            </a:rPr>
            <a:t>材料扫描</a:t>
          </a:r>
        </a:p>
      </dsp:txBody>
      <dsp:txXfrm>
        <a:off x="3494597" y="90162"/>
        <a:ext cx="777289" cy="2080275"/>
      </dsp:txXfrm>
    </dsp:sp>
    <dsp:sp modelId="{15F74F9E-EB40-4D1F-BA49-463647BCF3CA}">
      <dsp:nvSpPr>
        <dsp:cNvPr id="0" name=""/>
        <dsp:cNvSpPr/>
      </dsp:nvSpPr>
      <dsp:spPr>
        <a:xfrm>
          <a:off x="4378635" y="1027918"/>
          <a:ext cx="175038" cy="204762"/>
        </a:xfrm>
        <a:prstGeom prst="rightArrow">
          <a:avLst>
            <a:gd name="adj1" fmla="val 60000"/>
            <a:gd name="adj2" fmla="val 50000"/>
          </a:avLst>
        </a:prstGeom>
        <a:solidFill>
          <a:schemeClr val="accent4">
            <a:hueOff val="-4464770"/>
            <a:satOff val="26899"/>
            <a:lumOff val="2156"/>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4378635" y="1068870"/>
        <a:ext cx="122527" cy="122858"/>
      </dsp:txXfrm>
    </dsp:sp>
    <dsp:sp modelId="{93458958-3706-42B9-BDB5-D5A32908A3AD}">
      <dsp:nvSpPr>
        <dsp:cNvPr id="0" name=""/>
        <dsp:cNvSpPr/>
      </dsp:nvSpPr>
      <dsp:spPr>
        <a:xfrm>
          <a:off x="4626331" y="65979"/>
          <a:ext cx="825655" cy="2128641"/>
        </a:xfrm>
        <a:prstGeom prst="roundRect">
          <a:avLst>
            <a:gd name="adj" fmla="val 10000"/>
          </a:avLst>
        </a:prstGeom>
        <a:solidFill>
          <a:schemeClr val="accent4">
            <a:hueOff val="-4464770"/>
            <a:satOff val="26899"/>
            <a:lumOff val="215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扫描统计</a:t>
          </a:r>
        </a:p>
      </dsp:txBody>
      <dsp:txXfrm>
        <a:off x="4650514" y="90162"/>
        <a:ext cx="777289" cy="2080275"/>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5.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5">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5">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80A160-EB8B-1D46-9645-B3CAB15B07FE}" type="datetimeFigureOut">
              <a:rPr lang="en-US" smtClean="0"/>
              <a:t>5/14/2019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7B0E1F-4EC3-CD47-9A99-59421DE59B0D}" type="slidenum">
              <a:rPr lang="en-US" smtClean="0"/>
              <a:t>‹#›</a:t>
            </a:fld>
            <a:endParaRPr lang="en-US"/>
          </a:p>
        </p:txBody>
      </p:sp>
    </p:spTree>
    <p:extLst>
      <p:ext uri="{BB962C8B-B14F-4D97-AF65-F5344CB8AC3E}">
        <p14:creationId xmlns:p14="http://schemas.microsoft.com/office/powerpoint/2010/main" val="37872061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7B0E1F-4EC3-CD47-9A99-59421DE59B0D}" type="slidenum">
              <a:rPr lang="en-US" smtClean="0"/>
              <a:t>1</a:t>
            </a:fld>
            <a:endParaRPr lang="en-US"/>
          </a:p>
        </p:txBody>
      </p:sp>
    </p:spTree>
    <p:extLst>
      <p:ext uri="{BB962C8B-B14F-4D97-AF65-F5344CB8AC3E}">
        <p14:creationId xmlns:p14="http://schemas.microsoft.com/office/powerpoint/2010/main" val="1356215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326DDC5-40BF-4F41-9454-5F70FE54BE92}" type="slidenum">
              <a:rPr lang="zh-CN" altLang="en-US" smtClean="0"/>
              <a:pPr/>
              <a:t>106</a:t>
            </a:fld>
            <a:endParaRPr lang="zh-CN" altLang="en-US"/>
          </a:p>
        </p:txBody>
      </p:sp>
    </p:spTree>
    <p:extLst>
      <p:ext uri="{BB962C8B-B14F-4D97-AF65-F5344CB8AC3E}">
        <p14:creationId xmlns:p14="http://schemas.microsoft.com/office/powerpoint/2010/main" val="13465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326DDC5-40BF-4F41-9454-5F70FE54BE92}" type="slidenum">
              <a:rPr lang="zh-CN" altLang="en-US" smtClean="0"/>
              <a:pPr/>
              <a:t>107</a:t>
            </a:fld>
            <a:endParaRPr lang="zh-CN" altLang="en-US"/>
          </a:p>
        </p:txBody>
      </p:sp>
    </p:spTree>
    <p:extLst>
      <p:ext uri="{BB962C8B-B14F-4D97-AF65-F5344CB8AC3E}">
        <p14:creationId xmlns:p14="http://schemas.microsoft.com/office/powerpoint/2010/main" val="1402551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326DDC5-40BF-4F41-9454-5F70FE54BE92}" type="slidenum">
              <a:rPr lang="zh-CN" altLang="en-US" smtClean="0"/>
              <a:pPr/>
              <a:t>108</a:t>
            </a:fld>
            <a:endParaRPr lang="zh-CN" altLang="en-US"/>
          </a:p>
        </p:txBody>
      </p:sp>
    </p:spTree>
    <p:extLst>
      <p:ext uri="{BB962C8B-B14F-4D97-AF65-F5344CB8AC3E}">
        <p14:creationId xmlns:p14="http://schemas.microsoft.com/office/powerpoint/2010/main" val="2435248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326DDC5-40BF-4F41-9454-5F70FE54BE92}" type="slidenum">
              <a:rPr lang="zh-CN" altLang="en-US" smtClean="0"/>
              <a:pPr/>
              <a:t>109</a:t>
            </a:fld>
            <a:endParaRPr lang="zh-CN" altLang="en-US"/>
          </a:p>
        </p:txBody>
      </p:sp>
    </p:spTree>
    <p:extLst>
      <p:ext uri="{BB962C8B-B14F-4D97-AF65-F5344CB8AC3E}">
        <p14:creationId xmlns:p14="http://schemas.microsoft.com/office/powerpoint/2010/main" val="1002673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326DDC5-40BF-4F41-9454-5F70FE54BE92}" type="slidenum">
              <a:rPr lang="zh-CN" altLang="en-US" smtClean="0"/>
              <a:pPr/>
              <a:t>110</a:t>
            </a:fld>
            <a:endParaRPr lang="zh-CN" altLang="en-US"/>
          </a:p>
        </p:txBody>
      </p:sp>
    </p:spTree>
    <p:extLst>
      <p:ext uri="{BB962C8B-B14F-4D97-AF65-F5344CB8AC3E}">
        <p14:creationId xmlns:p14="http://schemas.microsoft.com/office/powerpoint/2010/main" val="3047130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326DDC5-40BF-4F41-9454-5F70FE54BE92}" type="slidenum">
              <a:rPr lang="zh-CN" altLang="en-US" smtClean="0"/>
              <a:pPr/>
              <a:t>111</a:t>
            </a:fld>
            <a:endParaRPr lang="zh-CN" altLang="en-US"/>
          </a:p>
        </p:txBody>
      </p:sp>
    </p:spTree>
    <p:extLst>
      <p:ext uri="{BB962C8B-B14F-4D97-AF65-F5344CB8AC3E}">
        <p14:creationId xmlns:p14="http://schemas.microsoft.com/office/powerpoint/2010/main" val="1102363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326DDC5-40BF-4F41-9454-5F70FE54BE92}" type="slidenum">
              <a:rPr lang="zh-CN" altLang="en-US" smtClean="0"/>
              <a:pPr/>
              <a:t>112</a:t>
            </a:fld>
            <a:endParaRPr lang="zh-CN" altLang="en-US"/>
          </a:p>
        </p:txBody>
      </p:sp>
    </p:spTree>
    <p:extLst>
      <p:ext uri="{BB962C8B-B14F-4D97-AF65-F5344CB8AC3E}">
        <p14:creationId xmlns:p14="http://schemas.microsoft.com/office/powerpoint/2010/main" val="3004570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326DDC5-40BF-4F41-9454-5F70FE54BE92}" type="slidenum">
              <a:rPr lang="zh-CN" altLang="en-US" smtClean="0"/>
              <a:pPr/>
              <a:t>113</a:t>
            </a:fld>
            <a:endParaRPr lang="zh-CN" altLang="en-US"/>
          </a:p>
        </p:txBody>
      </p:sp>
    </p:spTree>
    <p:extLst>
      <p:ext uri="{BB962C8B-B14F-4D97-AF65-F5344CB8AC3E}">
        <p14:creationId xmlns:p14="http://schemas.microsoft.com/office/powerpoint/2010/main" val="2388665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326DDC5-40BF-4F41-9454-5F70FE54BE92}" type="slidenum">
              <a:rPr lang="zh-CN" altLang="en-US" smtClean="0"/>
              <a:pPr/>
              <a:t>114</a:t>
            </a:fld>
            <a:endParaRPr lang="zh-CN" altLang="en-US"/>
          </a:p>
        </p:txBody>
      </p:sp>
    </p:spTree>
    <p:extLst>
      <p:ext uri="{BB962C8B-B14F-4D97-AF65-F5344CB8AC3E}">
        <p14:creationId xmlns:p14="http://schemas.microsoft.com/office/powerpoint/2010/main" val="3408176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326DDC5-40BF-4F41-9454-5F70FE54BE92}" type="slidenum">
              <a:rPr lang="zh-CN" altLang="en-US" smtClean="0"/>
              <a:pPr/>
              <a:t>115</a:t>
            </a:fld>
            <a:endParaRPr lang="zh-CN" altLang="en-US"/>
          </a:p>
        </p:txBody>
      </p:sp>
    </p:spTree>
    <p:extLst>
      <p:ext uri="{BB962C8B-B14F-4D97-AF65-F5344CB8AC3E}">
        <p14:creationId xmlns:p14="http://schemas.microsoft.com/office/powerpoint/2010/main" val="3439149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7B0E1F-4EC3-CD47-9A99-59421DE59B0D}" type="slidenum">
              <a:rPr lang="en-US" smtClean="0"/>
              <a:t>3</a:t>
            </a:fld>
            <a:endParaRPr lang="en-US"/>
          </a:p>
        </p:txBody>
      </p:sp>
    </p:spTree>
    <p:extLst>
      <p:ext uri="{BB962C8B-B14F-4D97-AF65-F5344CB8AC3E}">
        <p14:creationId xmlns:p14="http://schemas.microsoft.com/office/powerpoint/2010/main" val="507736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326DDC5-40BF-4F41-9454-5F70FE54BE92}" type="slidenum">
              <a:rPr lang="zh-CN" altLang="en-US" smtClean="0"/>
              <a:pPr/>
              <a:t>116</a:t>
            </a:fld>
            <a:endParaRPr lang="zh-CN" altLang="en-US"/>
          </a:p>
        </p:txBody>
      </p:sp>
    </p:spTree>
    <p:extLst>
      <p:ext uri="{BB962C8B-B14F-4D97-AF65-F5344CB8AC3E}">
        <p14:creationId xmlns:p14="http://schemas.microsoft.com/office/powerpoint/2010/main" val="3506071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326DDC5-40BF-4F41-9454-5F70FE54BE92}" type="slidenum">
              <a:rPr lang="zh-CN" altLang="en-US" smtClean="0"/>
              <a:pPr/>
              <a:t>117</a:t>
            </a:fld>
            <a:endParaRPr lang="zh-CN" altLang="en-US"/>
          </a:p>
        </p:txBody>
      </p:sp>
    </p:spTree>
    <p:extLst>
      <p:ext uri="{BB962C8B-B14F-4D97-AF65-F5344CB8AC3E}">
        <p14:creationId xmlns:p14="http://schemas.microsoft.com/office/powerpoint/2010/main" val="4099389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326DDC5-40BF-4F41-9454-5F70FE54BE92}" type="slidenum">
              <a:rPr lang="zh-CN" altLang="en-US" smtClean="0"/>
              <a:pPr/>
              <a:t>118</a:t>
            </a:fld>
            <a:endParaRPr lang="zh-CN" altLang="en-US"/>
          </a:p>
        </p:txBody>
      </p:sp>
    </p:spTree>
    <p:extLst>
      <p:ext uri="{BB962C8B-B14F-4D97-AF65-F5344CB8AC3E}">
        <p14:creationId xmlns:p14="http://schemas.microsoft.com/office/powerpoint/2010/main" val="223706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326DDC5-40BF-4F41-9454-5F70FE54BE92}" type="slidenum">
              <a:rPr lang="zh-CN" altLang="en-US" smtClean="0"/>
              <a:pPr/>
              <a:t>119</a:t>
            </a:fld>
            <a:endParaRPr lang="zh-CN" altLang="en-US"/>
          </a:p>
        </p:txBody>
      </p:sp>
    </p:spTree>
    <p:extLst>
      <p:ext uri="{BB962C8B-B14F-4D97-AF65-F5344CB8AC3E}">
        <p14:creationId xmlns:p14="http://schemas.microsoft.com/office/powerpoint/2010/main" val="3299142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326DDC5-40BF-4F41-9454-5F70FE54BE92}" type="slidenum">
              <a:rPr lang="zh-CN" altLang="en-US" smtClean="0"/>
              <a:pPr/>
              <a:t>120</a:t>
            </a:fld>
            <a:endParaRPr lang="zh-CN" altLang="en-US"/>
          </a:p>
        </p:txBody>
      </p:sp>
    </p:spTree>
    <p:extLst>
      <p:ext uri="{BB962C8B-B14F-4D97-AF65-F5344CB8AC3E}">
        <p14:creationId xmlns:p14="http://schemas.microsoft.com/office/powerpoint/2010/main" val="3323758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326DDC5-40BF-4F41-9454-5F70FE54BE92}" type="slidenum">
              <a:rPr lang="zh-CN" altLang="en-US" smtClean="0"/>
              <a:pPr/>
              <a:t>121</a:t>
            </a:fld>
            <a:endParaRPr lang="zh-CN" altLang="en-US"/>
          </a:p>
        </p:txBody>
      </p:sp>
    </p:spTree>
    <p:extLst>
      <p:ext uri="{BB962C8B-B14F-4D97-AF65-F5344CB8AC3E}">
        <p14:creationId xmlns:p14="http://schemas.microsoft.com/office/powerpoint/2010/main" val="1656780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326DDC5-40BF-4F41-9454-5F70FE54BE92}" type="slidenum">
              <a:rPr lang="zh-CN" altLang="en-US" smtClean="0"/>
              <a:pPr/>
              <a:t>122</a:t>
            </a:fld>
            <a:endParaRPr lang="zh-CN" altLang="en-US"/>
          </a:p>
        </p:txBody>
      </p:sp>
    </p:spTree>
    <p:extLst>
      <p:ext uri="{BB962C8B-B14F-4D97-AF65-F5344CB8AC3E}">
        <p14:creationId xmlns:p14="http://schemas.microsoft.com/office/powerpoint/2010/main" val="1871672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326DDC5-40BF-4F41-9454-5F70FE54BE92}" type="slidenum">
              <a:rPr lang="zh-CN" altLang="en-US" smtClean="0"/>
              <a:pPr/>
              <a:t>123</a:t>
            </a:fld>
            <a:endParaRPr lang="zh-CN" altLang="en-US"/>
          </a:p>
        </p:txBody>
      </p:sp>
    </p:spTree>
    <p:extLst>
      <p:ext uri="{BB962C8B-B14F-4D97-AF65-F5344CB8AC3E}">
        <p14:creationId xmlns:p14="http://schemas.microsoft.com/office/powerpoint/2010/main" val="694161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7B0E1F-4EC3-CD47-9A99-59421DE59B0D}" type="slidenum">
              <a:rPr lang="en-US" smtClean="0"/>
              <a:t>10</a:t>
            </a:fld>
            <a:endParaRPr lang="en-US"/>
          </a:p>
        </p:txBody>
      </p:sp>
    </p:spTree>
    <p:extLst>
      <p:ext uri="{BB962C8B-B14F-4D97-AF65-F5344CB8AC3E}">
        <p14:creationId xmlns:p14="http://schemas.microsoft.com/office/powerpoint/2010/main" val="157303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7B0E1F-4EC3-CD47-9A99-59421DE59B0D}" type="slidenum">
              <a:rPr lang="en-US" smtClean="0"/>
              <a:t>42</a:t>
            </a:fld>
            <a:endParaRPr lang="en-US"/>
          </a:p>
        </p:txBody>
      </p:sp>
    </p:spTree>
    <p:extLst>
      <p:ext uri="{BB962C8B-B14F-4D97-AF65-F5344CB8AC3E}">
        <p14:creationId xmlns:p14="http://schemas.microsoft.com/office/powerpoint/2010/main" val="653170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7B0E1F-4EC3-CD47-9A99-59421DE59B0D}" type="slidenum">
              <a:rPr lang="en-US" smtClean="0"/>
              <a:t>61</a:t>
            </a:fld>
            <a:endParaRPr lang="en-US"/>
          </a:p>
        </p:txBody>
      </p:sp>
    </p:spTree>
    <p:extLst>
      <p:ext uri="{BB962C8B-B14F-4D97-AF65-F5344CB8AC3E}">
        <p14:creationId xmlns:p14="http://schemas.microsoft.com/office/powerpoint/2010/main" val="1513632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7B0E1F-4EC3-CD47-9A99-59421DE59B0D}" type="slidenum">
              <a:rPr lang="en-US" smtClean="0"/>
              <a:t>102</a:t>
            </a:fld>
            <a:endParaRPr lang="en-US"/>
          </a:p>
        </p:txBody>
      </p:sp>
    </p:spTree>
    <p:extLst>
      <p:ext uri="{BB962C8B-B14F-4D97-AF65-F5344CB8AC3E}">
        <p14:creationId xmlns:p14="http://schemas.microsoft.com/office/powerpoint/2010/main" val="1324612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326DDC5-40BF-4F41-9454-5F70FE54BE92}" type="slidenum">
              <a:rPr lang="zh-CN" altLang="en-US" smtClean="0"/>
              <a:pPr/>
              <a:t>103</a:t>
            </a:fld>
            <a:endParaRPr lang="zh-CN" altLang="en-US"/>
          </a:p>
        </p:txBody>
      </p:sp>
    </p:spTree>
    <p:extLst>
      <p:ext uri="{BB962C8B-B14F-4D97-AF65-F5344CB8AC3E}">
        <p14:creationId xmlns:p14="http://schemas.microsoft.com/office/powerpoint/2010/main" val="1780421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326DDC5-40BF-4F41-9454-5F70FE54BE92}" type="slidenum">
              <a:rPr lang="zh-CN" altLang="en-US" smtClean="0"/>
              <a:pPr/>
              <a:t>104</a:t>
            </a:fld>
            <a:endParaRPr lang="zh-CN" altLang="en-US"/>
          </a:p>
        </p:txBody>
      </p:sp>
    </p:spTree>
    <p:extLst>
      <p:ext uri="{BB962C8B-B14F-4D97-AF65-F5344CB8AC3E}">
        <p14:creationId xmlns:p14="http://schemas.microsoft.com/office/powerpoint/2010/main" val="2970067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326DDC5-40BF-4F41-9454-5F70FE54BE92}" type="slidenum">
              <a:rPr lang="zh-CN" altLang="en-US" smtClean="0"/>
              <a:pPr/>
              <a:t>105</a:t>
            </a:fld>
            <a:endParaRPr lang="zh-CN" altLang="en-US"/>
          </a:p>
        </p:txBody>
      </p:sp>
    </p:spTree>
    <p:extLst>
      <p:ext uri="{BB962C8B-B14F-4D97-AF65-F5344CB8AC3E}">
        <p14:creationId xmlns:p14="http://schemas.microsoft.com/office/powerpoint/2010/main" val="23453434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1771EB"/>
        </a:solidFill>
        <a:effectLst/>
      </p:bgPr>
    </p:bg>
    <p:spTree>
      <p:nvGrpSpPr>
        <p:cNvPr id="1" name=""/>
        <p:cNvGrpSpPr/>
        <p:nvPr/>
      </p:nvGrpSpPr>
      <p:grpSpPr>
        <a:xfrm>
          <a:off x="0" y="0"/>
          <a:ext cx="0" cy="0"/>
          <a:chOff x="0" y="0"/>
          <a:chExt cx="0" cy="0"/>
        </a:xfrm>
      </p:grpSpPr>
      <p:sp>
        <p:nvSpPr>
          <p:cNvPr id="5" name="Rectangle 37"/>
          <p:cNvSpPr/>
          <p:nvPr userDrawn="1"/>
        </p:nvSpPr>
        <p:spPr bwMode="auto">
          <a:xfrm>
            <a:off x="856193" y="4741878"/>
            <a:ext cx="2875380" cy="304800"/>
          </a:xfrm>
          <a:prstGeom prst="rect">
            <a:avLst/>
          </a:prstGeom>
          <a:noFill/>
          <a:ln>
            <a:noFill/>
          </a:ln>
        </p:spPr>
        <p:txBody>
          <a:bodyPr lIns="0" tIns="0" rIns="0" bIns="0" anchor="ctr"/>
          <a:lstStyle/>
          <a:p>
            <a:pPr algn="l"/>
            <a:r>
              <a:rPr lang="zh-CN" altLang="en-US" sz="700" b="0" i="0" spc="0" baseline="0" dirty="0">
                <a:solidFill>
                  <a:schemeClr val="bg1">
                    <a:alpha val="50000"/>
                  </a:schemeClr>
                </a:solidFill>
                <a:latin typeface="微软雅黑" pitchFamily="34" charset="-122"/>
                <a:ea typeface="微软雅黑" pitchFamily="34" charset="-122"/>
                <a:cs typeface="微软雅黑"/>
                <a:sym typeface="Microsoft YaHei Bold" charset="0"/>
              </a:rPr>
              <a:t>版权所有</a:t>
            </a:r>
            <a:r>
              <a:rPr lang="en-US" altLang="zh-CN" sz="700" b="0" i="0" spc="0" baseline="0" dirty="0">
                <a:solidFill>
                  <a:schemeClr val="bg1">
                    <a:alpha val="50000"/>
                  </a:schemeClr>
                </a:solidFill>
                <a:latin typeface="微软雅黑" pitchFamily="34" charset="-122"/>
                <a:ea typeface="微软雅黑" pitchFamily="34" charset="-122"/>
                <a:cs typeface="微软雅黑"/>
                <a:sym typeface="Helvetica Neue" charset="0"/>
              </a:rPr>
              <a:t>©1993-2019 </a:t>
            </a:r>
            <a:r>
              <a:rPr lang="zh-CN" altLang="en-US" sz="700" b="0" i="0" spc="0" baseline="0" dirty="0">
                <a:solidFill>
                  <a:schemeClr val="bg1">
                    <a:alpha val="50000"/>
                  </a:schemeClr>
                </a:solidFill>
                <a:latin typeface="微软雅黑" pitchFamily="34" charset="-122"/>
                <a:ea typeface="微软雅黑" pitchFamily="34" charset="-122"/>
                <a:cs typeface="微软雅黑"/>
                <a:sym typeface="Microsoft YaHei Bold" charset="0"/>
              </a:rPr>
              <a:t>金蝶国际软件集团有限公司</a:t>
            </a:r>
          </a:p>
        </p:txBody>
      </p:sp>
      <p:pic>
        <p:nvPicPr>
          <p:cNvPr id="10" name="【最终版本】11S定版本.gif" descr="【最终版本】11S定版本.gif">
            <a:extLst>
              <a:ext uri="{FF2B5EF4-FFF2-40B4-BE49-F238E27FC236}">
                <a16:creationId xmlns:a16="http://schemas.microsoft.com/office/drawing/2014/main" id="{F1E7A80A-9C38-8B40-B0E3-061B22869495}"/>
              </a:ext>
            </a:extLst>
          </p:cNvPr>
          <p:cNvPicPr>
            <a:picLocks/>
          </p:cNvPicPr>
          <p:nvPr userDrawn="1"/>
        </p:nvPicPr>
        <p:blipFill>
          <a:blip r:embed="rId2">
            <a:extLst/>
          </a:blip>
          <a:stretch>
            <a:fillRect/>
          </a:stretch>
        </p:blipFill>
        <p:spPr>
          <a:xfrm>
            <a:off x="253596" y="183383"/>
            <a:ext cx="1695125" cy="866633"/>
          </a:xfrm>
          <a:prstGeom prst="rect">
            <a:avLst/>
          </a:prstGeom>
          <a:ln w="12700">
            <a:miter lim="400000"/>
          </a:ln>
        </p:spPr>
      </p:pic>
      <p:sp>
        <p:nvSpPr>
          <p:cNvPr id="8" name="文本框 16"/>
          <p:cNvSpPr txBox="1"/>
          <p:nvPr userDrawn="1"/>
        </p:nvSpPr>
        <p:spPr>
          <a:xfrm>
            <a:off x="2512373" y="4840417"/>
            <a:ext cx="1219200"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9585"/>
            <a:r>
              <a:rPr lang="zh-CN" altLang="en-US" sz="700" b="0" i="0" kern="1200" spc="0" baseline="0" dirty="0">
                <a:solidFill>
                  <a:schemeClr val="bg1">
                    <a:alpha val="50000"/>
                  </a:schemeClr>
                </a:solidFill>
                <a:latin typeface="微软雅黑" pitchFamily="34" charset="-122"/>
                <a:ea typeface="微软雅黑" pitchFamily="34" charset="-122"/>
                <a:cs typeface="微软雅黑"/>
              </a:rPr>
              <a:t>④内部公开 请勿外传</a:t>
            </a:r>
          </a:p>
        </p:txBody>
      </p:sp>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7006" y="2845308"/>
            <a:ext cx="4767072" cy="2298192"/>
          </a:xfrm>
          <a:prstGeom prst="rect">
            <a:avLst/>
          </a:prstGeom>
        </p:spPr>
      </p:pic>
    </p:spTree>
    <p:extLst>
      <p:ext uri="{BB962C8B-B14F-4D97-AF65-F5344CB8AC3E}">
        <p14:creationId xmlns:p14="http://schemas.microsoft.com/office/powerpoint/2010/main" val="1761778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Vertical Title and Text">
    <p:bg>
      <p:bgPr>
        <a:solidFill>
          <a:srgbClr val="1771EB"/>
        </a:solidFill>
        <a:effectLst/>
      </p:bgPr>
    </p:bg>
    <p:spTree>
      <p:nvGrpSpPr>
        <p:cNvPr id="1" name=""/>
        <p:cNvGrpSpPr/>
        <p:nvPr/>
      </p:nvGrpSpPr>
      <p:grpSpPr>
        <a:xfrm>
          <a:off x="0" y="0"/>
          <a:ext cx="0" cy="0"/>
          <a:chOff x="0" y="0"/>
          <a:chExt cx="0" cy="0"/>
        </a:xfrm>
      </p:grpSpPr>
      <p:grpSp>
        <p:nvGrpSpPr>
          <p:cNvPr id="8" name="组合 12"/>
          <p:cNvGrpSpPr>
            <a:grpSpLocks/>
          </p:cNvGrpSpPr>
          <p:nvPr userDrawn="1"/>
        </p:nvGrpSpPr>
        <p:grpSpPr bwMode="auto">
          <a:xfrm>
            <a:off x="856193" y="2146142"/>
            <a:ext cx="3015231" cy="1432972"/>
            <a:chOff x="3490332" y="1315926"/>
            <a:chExt cx="3017607" cy="1437748"/>
          </a:xfrm>
        </p:grpSpPr>
        <p:sp>
          <p:nvSpPr>
            <p:cNvPr id="9" name="Rectangle 4"/>
            <p:cNvSpPr>
              <a:spLocks/>
            </p:cNvSpPr>
            <p:nvPr/>
          </p:nvSpPr>
          <p:spPr bwMode="auto">
            <a:xfrm>
              <a:off x="4718426" y="1519345"/>
              <a:ext cx="1401734" cy="573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en-US" altLang="zh-CN" sz="4800" b="0" kern="0" dirty="0">
                  <a:solidFill>
                    <a:srgbClr val="FFFFFF"/>
                  </a:solidFill>
                  <a:latin typeface="Goudy Old Style" charset="0"/>
                  <a:ea typeface="Helvetica Neue"/>
                  <a:cs typeface="宋体" charset="-122"/>
                  <a:sym typeface="Helvetica Neue UltraLight" charset="0"/>
                </a:rPr>
                <a:t>Thanks</a:t>
              </a:r>
            </a:p>
          </p:txBody>
        </p:sp>
        <p:sp>
          <p:nvSpPr>
            <p:cNvPr id="10" name="Rectangle 5"/>
            <p:cNvSpPr>
              <a:spLocks/>
            </p:cNvSpPr>
            <p:nvPr/>
          </p:nvSpPr>
          <p:spPr bwMode="auto">
            <a:xfrm>
              <a:off x="4242022" y="2245072"/>
              <a:ext cx="615274" cy="167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en-US" altLang="zh-CN" sz="1400" b="0" kern="0">
                  <a:solidFill>
                    <a:srgbClr val="FFFFFF"/>
                  </a:solidFill>
                  <a:latin typeface="Arial Narrow" charset="0"/>
                  <a:ea typeface="Helvetica Neue"/>
                  <a:cs typeface="宋体" charset="-122"/>
                  <a:sym typeface="Arial Narrow" charset="0"/>
                </a:rPr>
                <a:t>terima kasih</a:t>
              </a:r>
            </a:p>
          </p:txBody>
        </p:sp>
        <p:sp>
          <p:nvSpPr>
            <p:cNvPr id="11" name="Rectangle 6"/>
            <p:cNvSpPr>
              <a:spLocks/>
            </p:cNvSpPr>
            <p:nvPr/>
          </p:nvSpPr>
          <p:spPr bwMode="auto">
            <a:xfrm>
              <a:off x="3586309" y="1337705"/>
              <a:ext cx="714513" cy="429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zh-CN" altLang="en-US" sz="3600" b="0" kern="0" dirty="0">
                  <a:solidFill>
                    <a:srgbClr val="FFFFFF"/>
                  </a:solidFill>
                  <a:latin typeface="Arial" charset="0"/>
                  <a:ea typeface="Helvetica Neue"/>
                  <a:cs typeface="宋体" charset="-122"/>
                  <a:sym typeface="Arial" charset="0"/>
                </a:rPr>
                <a:t>感謝</a:t>
              </a:r>
            </a:p>
          </p:txBody>
        </p:sp>
        <p:sp>
          <p:nvSpPr>
            <p:cNvPr id="12" name="Rectangle 7"/>
            <p:cNvSpPr>
              <a:spLocks/>
            </p:cNvSpPr>
            <p:nvPr/>
          </p:nvSpPr>
          <p:spPr bwMode="auto">
            <a:xfrm>
              <a:off x="5332616" y="2180610"/>
              <a:ext cx="952683" cy="573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zh-CN" altLang="en-US" sz="4800" b="0" kern="0" dirty="0">
                  <a:solidFill>
                    <a:srgbClr val="FFFFFF"/>
                  </a:solidFill>
                  <a:latin typeface="微软雅黑" charset="-122"/>
                  <a:ea typeface="微软雅黑" charset="-122"/>
                  <a:cs typeface="微软雅黑" charset="-122"/>
                  <a:sym typeface="Microsoft YaHei Bold" charset="-122"/>
                </a:rPr>
                <a:t>谢谢</a:t>
              </a:r>
            </a:p>
          </p:txBody>
        </p:sp>
        <p:sp>
          <p:nvSpPr>
            <p:cNvPr id="13" name="Rectangle 8"/>
            <p:cNvSpPr>
              <a:spLocks/>
            </p:cNvSpPr>
            <p:nvPr/>
          </p:nvSpPr>
          <p:spPr bwMode="auto">
            <a:xfrm>
              <a:off x="5317085" y="1315926"/>
              <a:ext cx="1190854" cy="28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zh-CN" altLang="en-US" sz="2400" b="0" kern="0">
                  <a:solidFill>
                    <a:srgbClr val="FFFFFF"/>
                  </a:solidFill>
                  <a:latin typeface="Arial" charset="0"/>
                  <a:ea typeface="Helvetica Neue"/>
                  <a:cs typeface="宋体" charset="-122"/>
                  <a:sym typeface="Arial" charset="0"/>
                </a:rPr>
                <a:t>ありがとう</a:t>
              </a:r>
            </a:p>
          </p:txBody>
        </p:sp>
        <p:sp>
          <p:nvSpPr>
            <p:cNvPr id="14" name="Rectangle 9"/>
            <p:cNvSpPr>
              <a:spLocks/>
            </p:cNvSpPr>
            <p:nvPr/>
          </p:nvSpPr>
          <p:spPr bwMode="auto">
            <a:xfrm>
              <a:off x="3490332" y="1921827"/>
              <a:ext cx="591706" cy="21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en-US" altLang="zh-CN" sz="1800" b="0" kern="0">
                  <a:solidFill>
                    <a:srgbClr val="FFFFFF"/>
                  </a:solidFill>
                  <a:latin typeface="Arial" charset="0"/>
                  <a:ea typeface="Helvetica Neue"/>
                  <a:cs typeface="宋体" charset="-122"/>
                  <a:sym typeface="Arial" charset="0"/>
                </a:rPr>
                <a:t>ขอบคุณ</a:t>
              </a:r>
            </a:p>
          </p:txBody>
        </p:sp>
      </p:grpSp>
      <p:sp>
        <p:nvSpPr>
          <p:cNvPr id="15" name="Rectangle 37"/>
          <p:cNvSpPr/>
          <p:nvPr userDrawn="1"/>
        </p:nvSpPr>
        <p:spPr bwMode="auto">
          <a:xfrm>
            <a:off x="856193" y="4741878"/>
            <a:ext cx="2875380" cy="304800"/>
          </a:xfrm>
          <a:prstGeom prst="rect">
            <a:avLst/>
          </a:prstGeom>
          <a:noFill/>
          <a:ln>
            <a:noFill/>
          </a:ln>
        </p:spPr>
        <p:txBody>
          <a:bodyPr lIns="0" tIns="0" rIns="0" bIns="0" anchor="ctr"/>
          <a:lstStyle/>
          <a:p>
            <a:pPr algn="l"/>
            <a:r>
              <a:rPr lang="zh-CN" altLang="en-US" sz="700" b="0" i="0" spc="0" baseline="0" dirty="0">
                <a:solidFill>
                  <a:schemeClr val="bg1">
                    <a:alpha val="50000"/>
                  </a:schemeClr>
                </a:solidFill>
                <a:latin typeface="微软雅黑" pitchFamily="34" charset="-122"/>
                <a:ea typeface="微软雅黑" pitchFamily="34" charset="-122"/>
                <a:cs typeface="微软雅黑"/>
                <a:sym typeface="Microsoft YaHei Bold" charset="0"/>
              </a:rPr>
              <a:t>版权所有</a:t>
            </a:r>
            <a:r>
              <a:rPr lang="en-US" altLang="zh-CN" sz="700" b="0" i="0" spc="0" baseline="0" dirty="0">
                <a:solidFill>
                  <a:schemeClr val="bg1">
                    <a:alpha val="50000"/>
                  </a:schemeClr>
                </a:solidFill>
                <a:latin typeface="微软雅黑" pitchFamily="34" charset="-122"/>
                <a:ea typeface="微软雅黑" pitchFamily="34" charset="-122"/>
                <a:cs typeface="微软雅黑"/>
                <a:sym typeface="Helvetica Neue" charset="0"/>
              </a:rPr>
              <a:t>©1993-2019 </a:t>
            </a:r>
            <a:r>
              <a:rPr lang="zh-CN" altLang="en-US" sz="700" b="0" i="0" spc="0" baseline="0" dirty="0">
                <a:solidFill>
                  <a:schemeClr val="bg1">
                    <a:alpha val="50000"/>
                  </a:schemeClr>
                </a:solidFill>
                <a:latin typeface="微软雅黑" pitchFamily="34" charset="-122"/>
                <a:ea typeface="微软雅黑" pitchFamily="34" charset="-122"/>
                <a:cs typeface="微软雅黑"/>
                <a:sym typeface="Microsoft YaHei Bold" charset="0"/>
              </a:rPr>
              <a:t>金蝶国际软件集团有限公司</a:t>
            </a:r>
          </a:p>
        </p:txBody>
      </p:sp>
      <p:sp>
        <p:nvSpPr>
          <p:cNvPr id="16" name="Text Box 2"/>
          <p:cNvSpPr txBox="1">
            <a:spLocks noChangeArrowheads="1"/>
          </p:cNvSpPr>
          <p:nvPr userDrawn="1"/>
        </p:nvSpPr>
        <p:spPr bwMode="auto">
          <a:xfrm>
            <a:off x="7270055" y="4778118"/>
            <a:ext cx="1622425" cy="250031"/>
          </a:xfrm>
          <a:prstGeom prst="rect">
            <a:avLst/>
          </a:prstGeom>
          <a:noFill/>
          <a:ln>
            <a:noFill/>
          </a:ln>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pPr>
            <a:r>
              <a:rPr kumimoji="0" lang="en-US" altLang="zh-CN" sz="700" dirty="0">
                <a:solidFill>
                  <a:schemeClr val="bg1">
                    <a:alpha val="50000"/>
                  </a:schemeClr>
                </a:solidFill>
                <a:latin typeface="微软雅黑" pitchFamily="34" charset="-122"/>
                <a:ea typeface="微软雅黑" pitchFamily="34" charset="-122"/>
              </a:rPr>
              <a:t>①</a:t>
            </a:r>
            <a:r>
              <a:rPr kumimoji="0" lang="zh-CN" altLang="en-US" sz="700" dirty="0">
                <a:solidFill>
                  <a:schemeClr val="bg1">
                    <a:alpha val="50000"/>
                  </a:schemeClr>
                </a:solidFill>
                <a:latin typeface="微软雅黑" pitchFamily="34" charset="-122"/>
                <a:ea typeface="微软雅黑" pitchFamily="34" charset="-122"/>
              </a:rPr>
              <a:t> 绝密信息 严禁泄露</a:t>
            </a:r>
          </a:p>
        </p:txBody>
      </p:sp>
      <p:pic>
        <p:nvPicPr>
          <p:cNvPr id="19" name="【最终版本】11S定版本.gif" descr="【最终版本】11S定版本.gif">
            <a:extLst>
              <a:ext uri="{FF2B5EF4-FFF2-40B4-BE49-F238E27FC236}">
                <a16:creationId xmlns:a16="http://schemas.microsoft.com/office/drawing/2014/main" id="{F1E7A80A-9C38-8B40-B0E3-061B22869495}"/>
              </a:ext>
            </a:extLst>
          </p:cNvPr>
          <p:cNvPicPr>
            <a:picLocks/>
          </p:cNvPicPr>
          <p:nvPr userDrawn="1"/>
        </p:nvPicPr>
        <p:blipFill>
          <a:blip r:embed="rId2">
            <a:extLst/>
          </a:blip>
          <a:stretch>
            <a:fillRect/>
          </a:stretch>
        </p:blipFill>
        <p:spPr>
          <a:xfrm>
            <a:off x="253596" y="183383"/>
            <a:ext cx="1695125" cy="866633"/>
          </a:xfrm>
          <a:prstGeom prst="rect">
            <a:avLst/>
          </a:prstGeom>
          <a:ln w="12700">
            <a:miter lim="400000"/>
          </a:ln>
        </p:spPr>
      </p:pic>
      <p:pic>
        <p:nvPicPr>
          <p:cNvPr id="17" name="图片 16">
            <a:extLst>
              <a:ext uri="{FF2B5EF4-FFF2-40B4-BE49-F238E27FC236}">
                <a16:creationId xmlns:a16="http://schemas.microsoft.com/office/drawing/2014/main" id="{1A044560-67BE-3B43-9744-BAE65B6F8BC0}"/>
              </a:ext>
            </a:extLst>
          </p:cNvPr>
          <p:cNvPicPr>
            <a:picLocks noChangeAspect="1"/>
          </p:cNvPicPr>
          <p:nvPr userDrawn="1"/>
        </p:nvPicPr>
        <p:blipFill rotWithShape="1">
          <a:blip r:embed="rId3"/>
          <a:srcRect t="19867" r="15798"/>
          <a:stretch/>
        </p:blipFill>
        <p:spPr>
          <a:xfrm>
            <a:off x="4541563" y="-1"/>
            <a:ext cx="4602437" cy="2920046"/>
          </a:xfrm>
          <a:prstGeom prst="rect">
            <a:avLst/>
          </a:prstGeom>
        </p:spPr>
      </p:pic>
    </p:spTree>
    <p:extLst>
      <p:ext uri="{BB962C8B-B14F-4D97-AF65-F5344CB8AC3E}">
        <p14:creationId xmlns:p14="http://schemas.microsoft.com/office/powerpoint/2010/main" val="2232828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wo Content">
    <p:bg>
      <p:bgPr>
        <a:solidFill>
          <a:srgbClr val="24215F"/>
        </a:solidFill>
        <a:effectLst/>
      </p:bgPr>
    </p:bg>
    <p:spTree>
      <p:nvGrpSpPr>
        <p:cNvPr id="1" name=""/>
        <p:cNvGrpSpPr/>
        <p:nvPr/>
      </p:nvGrpSpPr>
      <p:grpSpPr>
        <a:xfrm>
          <a:off x="0" y="0"/>
          <a:ext cx="0" cy="0"/>
          <a:chOff x="0" y="0"/>
          <a:chExt cx="0" cy="0"/>
        </a:xfrm>
      </p:grpSpPr>
      <p:grpSp>
        <p:nvGrpSpPr>
          <p:cNvPr id="11" name="Group 10"/>
          <p:cNvGrpSpPr/>
          <p:nvPr userDrawn="1"/>
        </p:nvGrpSpPr>
        <p:grpSpPr>
          <a:xfrm>
            <a:off x="-201085"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5" name="Title 1"/>
          <p:cNvSpPr>
            <a:spLocks noGrp="1"/>
          </p:cNvSpPr>
          <p:nvPr>
            <p:ph type="title"/>
          </p:nvPr>
        </p:nvSpPr>
        <p:spPr>
          <a:xfrm>
            <a:off x="443869" y="222590"/>
            <a:ext cx="8403269" cy="525528"/>
          </a:xfrm>
        </p:spPr>
        <p:txBody>
          <a:bodyPr/>
          <a:lstStyle>
            <a:lvl1pPr>
              <a:defRPr baseline="0">
                <a:solidFill>
                  <a:schemeClr val="bg1"/>
                </a:solidFill>
                <a:latin typeface="Microsoft YaHei" charset="-122"/>
                <a:ea typeface="Microsoft YaHei" charset="-122"/>
                <a:cs typeface="Microsoft YaHei" charset="-122"/>
              </a:defRPr>
            </a:lvl1pPr>
          </a:lstStyle>
          <a:p>
            <a:r>
              <a:rPr lang="zh-CN" altLang="en-US" dirty="0"/>
              <a:t>单击此处编辑母版标题样式</a:t>
            </a:r>
            <a:endParaRPr lang="en-US" dirty="0"/>
          </a:p>
        </p:txBody>
      </p:sp>
      <p:pic>
        <p:nvPicPr>
          <p:cNvPr id="20" name="Picture 19" descr="171102_interbrand_kingdee_visual-09.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0259" y="1976009"/>
            <a:ext cx="3529584" cy="2164080"/>
          </a:xfrm>
          <a:prstGeom prst="rect">
            <a:avLst/>
          </a:prstGeom>
        </p:spPr>
      </p:pic>
      <p:sp>
        <p:nvSpPr>
          <p:cNvPr id="22" name="Rectangle 21"/>
          <p:cNvSpPr/>
          <p:nvPr userDrawn="1"/>
        </p:nvSpPr>
        <p:spPr>
          <a:xfrm>
            <a:off x="1" y="4735041"/>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771EA"/>
              </a:solidFill>
            </a:endParaRPr>
          </a:p>
        </p:txBody>
      </p:sp>
      <p:sp>
        <p:nvSpPr>
          <p:cNvPr id="23" name="Text Box 5"/>
          <p:cNvSpPr txBox="1">
            <a:spLocks noChangeArrowheads="1"/>
          </p:cNvSpPr>
          <p:nvPr userDrawn="1"/>
        </p:nvSpPr>
        <p:spPr bwMode="auto">
          <a:xfrm>
            <a:off x="443869" y="4926457"/>
            <a:ext cx="230187"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l">
              <a:spcBef>
                <a:spcPct val="50000"/>
              </a:spcBef>
              <a:defRPr/>
            </a:pPr>
            <a:fld id="{046AD7C7-DE3F-5E43-A3A8-CA80750AE375}" type="slidenum">
              <a:rPr kumimoji="0" lang="en-US" altLang="zh-CN" sz="800" smtClean="0">
                <a:solidFill>
                  <a:schemeClr val="bg1"/>
                </a:solidFill>
                <a:latin typeface="Arial"/>
                <a:cs typeface="Arial"/>
              </a:rPr>
              <a:pPr algn="l">
                <a:spcBef>
                  <a:spcPct val="50000"/>
                </a:spcBef>
                <a:defRPr/>
              </a:pPr>
              <a:t>‹#›</a:t>
            </a:fld>
            <a:endParaRPr kumimoji="0" lang="en-US" altLang="zh-CN" sz="800" dirty="0">
              <a:solidFill>
                <a:schemeClr val="bg1"/>
              </a:solidFill>
              <a:latin typeface="Arial"/>
              <a:cs typeface="Arial"/>
            </a:endParaRPr>
          </a:p>
        </p:txBody>
      </p:sp>
      <p:pic>
        <p:nvPicPr>
          <p:cNvPr id="2" name="图片 1"/>
          <p:cNvPicPr>
            <a:picLocks noChangeAspect="1"/>
          </p:cNvPicPr>
          <p:nvPr userDrawn="1"/>
        </p:nvPicPr>
        <p:blipFill rotWithShape="1">
          <a:blip r:embed="rId3">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Tree>
    <p:extLst>
      <p:ext uri="{BB962C8B-B14F-4D97-AF65-F5344CB8AC3E}">
        <p14:creationId xmlns:p14="http://schemas.microsoft.com/office/powerpoint/2010/main" val="2086438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深底文本">
    <p:spTree>
      <p:nvGrpSpPr>
        <p:cNvPr id="1" name=""/>
        <p:cNvGrpSpPr/>
        <p:nvPr/>
      </p:nvGrpSpPr>
      <p:grpSpPr>
        <a:xfrm>
          <a:off x="0" y="0"/>
          <a:ext cx="0" cy="0"/>
          <a:chOff x="0" y="0"/>
          <a:chExt cx="0" cy="0"/>
        </a:xfrm>
      </p:grpSpPr>
      <p:sp>
        <p:nvSpPr>
          <p:cNvPr id="10" name="Rectangle 9"/>
          <p:cNvSpPr/>
          <p:nvPr userDrawn="1"/>
        </p:nvSpPr>
        <p:spPr>
          <a:xfrm>
            <a:off x="0" y="0"/>
            <a:ext cx="9144000" cy="514350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a:solidFill>
                <a:srgbClr val="24215F"/>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5406" y="4552950"/>
            <a:ext cx="1078593" cy="370128"/>
          </a:xfrm>
          <a:prstGeom prst="rect">
            <a:avLst/>
          </a:prstGeom>
        </p:spPr>
      </p:pic>
      <p:sp>
        <p:nvSpPr>
          <p:cNvPr id="12" name="Text Box 5"/>
          <p:cNvSpPr txBox="1">
            <a:spLocks noChangeArrowheads="1"/>
          </p:cNvSpPr>
          <p:nvPr userDrawn="1"/>
        </p:nvSpPr>
        <p:spPr bwMode="auto">
          <a:xfrm>
            <a:off x="8685214" y="4947852"/>
            <a:ext cx="230187"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457189">
              <a:spcBef>
                <a:spcPct val="50000"/>
              </a:spcBef>
              <a:defRPr/>
            </a:pPr>
            <a:fld id="{046AD7C7-DE3F-5E43-A3A8-CA80750AE375}" type="slidenum">
              <a:rPr kumimoji="0" lang="en-US" altLang="zh-CN" sz="600" smtClean="0">
                <a:solidFill>
                  <a:srgbClr val="FFFFFF">
                    <a:lumMod val="95000"/>
                  </a:srgbClr>
                </a:solidFill>
                <a:latin typeface="微软雅黑" panose="020B0503020204020204" pitchFamily="34" charset="-122"/>
                <a:ea typeface="微软雅黑" panose="020B0503020204020204" pitchFamily="34" charset="-122"/>
                <a:cs typeface="MS PGothic" charset="0"/>
              </a:rPr>
              <a:pPr algn="r" defTabSz="457189">
                <a:spcBef>
                  <a:spcPct val="50000"/>
                </a:spcBef>
                <a:defRPr/>
              </a:pPr>
              <a:t>‹#›</a:t>
            </a:fld>
            <a:endParaRPr kumimoji="0" lang="en-US" altLang="zh-CN" sz="600" dirty="0">
              <a:solidFill>
                <a:srgbClr val="FFFFFF">
                  <a:lumMod val="95000"/>
                </a:srgbClr>
              </a:solidFill>
              <a:latin typeface="微软雅黑" panose="020B0503020204020204" pitchFamily="34" charset="-122"/>
              <a:ea typeface="微软雅黑" panose="020B0503020204020204" pitchFamily="34" charset="-122"/>
              <a:cs typeface="MS PGothic" charset="0"/>
            </a:endParaRPr>
          </a:p>
        </p:txBody>
      </p:sp>
      <p:sp>
        <p:nvSpPr>
          <p:cNvPr id="2" name="标题 1"/>
          <p:cNvSpPr>
            <a:spLocks noGrp="1"/>
          </p:cNvSpPr>
          <p:nvPr>
            <p:ph type="title"/>
          </p:nvPr>
        </p:nvSpPr>
        <p:spPr/>
        <p:txBody>
          <a:bodyPr anchor="t">
            <a:normAutofit/>
          </a:bodyPr>
          <a:lstStyle>
            <a:lvl1pPr algn="l">
              <a:defRPr sz="2400">
                <a:solidFill>
                  <a:schemeClr val="bg1"/>
                </a:solidFill>
              </a:defRPr>
            </a:lvl1pPr>
          </a:lstStyle>
          <a:p>
            <a:r>
              <a:rPr lang="zh-CN" altLang="en-US"/>
              <a:t>单击此处编辑母版标题样式</a:t>
            </a:r>
          </a:p>
        </p:txBody>
      </p:sp>
      <p:sp>
        <p:nvSpPr>
          <p:cNvPr id="11" name="文本占位符 3"/>
          <p:cNvSpPr>
            <a:spLocks noGrp="1"/>
          </p:cNvSpPr>
          <p:nvPr>
            <p:ph type="body" sz="quarter" idx="11"/>
          </p:nvPr>
        </p:nvSpPr>
        <p:spPr>
          <a:xfrm>
            <a:off x="457201" y="1411290"/>
            <a:ext cx="8228013" cy="3065462"/>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4229022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grpSp>
        <p:nvGrpSpPr>
          <p:cNvPr id="11" name="Group 10"/>
          <p:cNvGrpSpPr/>
          <p:nvPr userDrawn="1"/>
        </p:nvGrpSpPr>
        <p:grpSpPr>
          <a:xfrm>
            <a:off x="-201085"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4" name="Content Placeholder 5"/>
          <p:cNvSpPr>
            <a:spLocks noGrp="1"/>
          </p:cNvSpPr>
          <p:nvPr>
            <p:ph sz="quarter" idx="12"/>
          </p:nvPr>
        </p:nvSpPr>
        <p:spPr>
          <a:xfrm>
            <a:off x="443869" y="1079506"/>
            <a:ext cx="8404856" cy="3667649"/>
          </a:xfrm>
        </p:spPr>
        <p:txBody>
          <a:bodyPr/>
          <a:lstStyle>
            <a:lvl1pPr>
              <a:spcBef>
                <a:spcPts val="1000"/>
              </a:spcBef>
              <a:defRPr sz="1200" baseline="0">
                <a:solidFill>
                  <a:srgbClr val="646464"/>
                </a:solidFill>
                <a:latin typeface="Microsoft YaHei" charset="-122"/>
                <a:ea typeface="Microsoft YaHei" charset="-122"/>
                <a:cs typeface="Microsoft YaHei" charset="-122"/>
              </a:defRPr>
            </a:lvl1pPr>
            <a:lvl2pPr marL="173038" indent="-119063">
              <a:defRPr sz="1200">
                <a:solidFill>
                  <a:srgbClr val="646464"/>
                </a:solidFill>
                <a:latin typeface="Microsoft YaHei" charset="-122"/>
                <a:ea typeface="Microsoft YaHei" charset="-122"/>
                <a:cs typeface="Microsoft YaHei" charset="-122"/>
              </a:defRPr>
            </a:lvl2pPr>
            <a:lvl3pPr marL="368300" indent="-153988">
              <a:defRPr sz="1200">
                <a:solidFill>
                  <a:srgbClr val="646464"/>
                </a:solidFill>
                <a:latin typeface="Microsoft YaHei" charset="-122"/>
                <a:ea typeface="Microsoft YaHei" charset="-122"/>
                <a:cs typeface="Microsoft YaHei" charset="-122"/>
              </a:defRPr>
            </a:lvl3pPr>
            <a:lvl4pPr marL="533400" indent="-123825">
              <a:tabLst/>
              <a:defRPr sz="1200">
                <a:solidFill>
                  <a:srgbClr val="646464"/>
                </a:solidFill>
                <a:latin typeface="Microsoft YaHei" charset="-122"/>
                <a:ea typeface="Microsoft YaHei" charset="-122"/>
                <a:cs typeface="Microsoft YaHei" charset="-122"/>
              </a:defRPr>
            </a:lvl4pPr>
            <a:lvl5pPr marL="730250" indent="-160338">
              <a:defRPr sz="1200">
                <a:solidFill>
                  <a:srgbClr val="646464"/>
                </a:solidFill>
                <a:latin typeface="Microsoft YaHei" charset="-122"/>
                <a:ea typeface="Microsoft YaHei" charset="-122"/>
                <a:cs typeface="Microsoft YaHei"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0" name="Title 1"/>
          <p:cNvSpPr>
            <a:spLocks noGrp="1"/>
          </p:cNvSpPr>
          <p:nvPr>
            <p:ph type="title"/>
          </p:nvPr>
        </p:nvSpPr>
        <p:spPr>
          <a:xfrm>
            <a:off x="443869" y="222590"/>
            <a:ext cx="8403269" cy="525528"/>
          </a:xfrm>
        </p:spPr>
        <p:txBody>
          <a:bodyPr/>
          <a:lstStyle>
            <a:lvl1pPr>
              <a:defRPr baseline="0">
                <a:solidFill>
                  <a:srgbClr val="1771EA"/>
                </a:solidFill>
                <a:latin typeface="Microsoft YaHei" charset="-122"/>
                <a:ea typeface="Microsoft YaHei" charset="-122"/>
                <a:cs typeface="Microsoft YaHei" charset="-122"/>
              </a:defRPr>
            </a:lvl1pPr>
          </a:lstStyle>
          <a:p>
            <a:r>
              <a:rPr lang="zh-CN" altLang="en-US" dirty="0"/>
              <a:t>单击此处编辑母版标题样式</a:t>
            </a:r>
            <a:endParaRPr lang="en-US" dirty="0"/>
          </a:p>
        </p:txBody>
      </p:sp>
      <p:pic>
        <p:nvPicPr>
          <p:cNvPr id="21" name="图片 20"/>
          <p:cNvPicPr>
            <a:picLocks noChangeAspect="1"/>
          </p:cNvPicPr>
          <p:nvPr userDrawn="1"/>
        </p:nvPicPr>
        <p:blipFill rotWithShape="1">
          <a:blip r:embed="rId2">
            <a:extLst>
              <a:ext uri="{28A0092B-C50C-407E-A947-70E740481C1C}">
                <a14:useLocalDpi xmlns:a14="http://schemas.microsoft.com/office/drawing/2010/main" val="0"/>
              </a:ext>
            </a:extLst>
          </a:blip>
          <a:srcRect r="38287"/>
          <a:stretch/>
        </p:blipFill>
        <p:spPr>
          <a:xfrm>
            <a:off x="7811386" y="192776"/>
            <a:ext cx="1035751" cy="349091"/>
          </a:xfrm>
          <a:prstGeom prst="rect">
            <a:avLst/>
          </a:prstGeom>
        </p:spPr>
      </p:pic>
      <p:sp>
        <p:nvSpPr>
          <p:cNvPr id="22"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tx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tx1"/>
              </a:solidFill>
              <a:latin typeface="Arial" panose="020B0604020202020204"/>
              <a:cs typeface="Arial" panose="020B0604020202020204"/>
              <a:sym typeface="Helvetica Neue"/>
            </a:endParaRPr>
          </a:p>
        </p:txBody>
      </p:sp>
      <p:sp>
        <p:nvSpPr>
          <p:cNvPr id="23" name="Text Box 2">
            <a:extLst>
              <a:ext uri="{FF2B5EF4-FFF2-40B4-BE49-F238E27FC236}">
                <a16:creationId xmlns:a16="http://schemas.microsoft.com/office/drawing/2014/main" id="{C0362A9A-1519-7846-B4B9-7B69D2476AA2}"/>
              </a:ext>
            </a:extLst>
          </p:cNvPr>
          <p:cNvSpPr txBox="1"/>
          <p:nvPr userDrawn="1"/>
        </p:nvSpPr>
        <p:spPr>
          <a:xfrm>
            <a:off x="6938360" y="4907760"/>
            <a:ext cx="1622426" cy="130999"/>
          </a:xfrm>
          <a:prstGeom prst="rect">
            <a:avLst/>
          </a:prstGeom>
          <a:ln w="12700">
            <a:miter lim="400000"/>
          </a:ln>
          <a:extLst>
            <a:ext uri="{C572A759-6A51-4108-AA02-DFA0A04FC94B}">
              <ma14:wrappingTextBoxFlag xmlns="" xmlns:ma14="http://schemas.microsoft.com/office/mac/drawingml/2011/main" val="1"/>
            </a:ext>
          </a:extLst>
        </p:spPr>
        <p:txBody>
          <a:bodyPr lIns="6668" tIns="6668" rIns="6668" bIns="6668" anchor="ctr">
            <a:spAutoFit/>
          </a:bodyPr>
          <a:lstStyle/>
          <a:p>
            <a:pPr algn="r">
              <a:lnSpc>
                <a:spcPts val="1000"/>
              </a:lnSpc>
              <a:defRPr sz="700">
                <a:solidFill>
                  <a:srgbClr val="FFFFFF">
                    <a:alpha val="50000"/>
                  </a:srgbClr>
                </a:solidFill>
                <a:latin typeface="微软雅黑"/>
                <a:ea typeface="微软雅黑"/>
                <a:cs typeface="微软雅黑"/>
                <a:sym typeface="微软雅黑"/>
              </a:defRPr>
            </a:pPr>
            <a:r>
              <a:rPr dirty="0">
                <a:solidFill>
                  <a:schemeClr val="tx1"/>
                </a:solidFill>
              </a:rPr>
              <a:t>① </a:t>
            </a:r>
            <a:r>
              <a:rPr dirty="0" err="1">
                <a:solidFill>
                  <a:schemeClr val="tx1"/>
                </a:solidFill>
              </a:rPr>
              <a:t>绝密信息</a:t>
            </a:r>
            <a:r>
              <a:rPr dirty="0">
                <a:solidFill>
                  <a:schemeClr val="tx1"/>
                </a:solidFill>
              </a:rPr>
              <a:t> </a:t>
            </a:r>
            <a:r>
              <a:rPr dirty="0" err="1">
                <a:solidFill>
                  <a:schemeClr val="tx1"/>
                </a:solidFill>
              </a:rPr>
              <a:t>严禁泄露</a:t>
            </a:r>
            <a:endParaRPr dirty="0">
              <a:solidFill>
                <a:schemeClr val="tx1"/>
              </a:solidFill>
            </a:endParaRPr>
          </a:p>
        </p:txBody>
      </p:sp>
    </p:spTree>
    <p:extLst>
      <p:ext uri="{BB962C8B-B14F-4D97-AF65-F5344CB8AC3E}">
        <p14:creationId xmlns:p14="http://schemas.microsoft.com/office/powerpoint/2010/main" val="3887402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1771EA"/>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p:nvPr>
        </p:nvSpPr>
        <p:spPr>
          <a:xfrm>
            <a:off x="443869" y="1079506"/>
            <a:ext cx="8404856" cy="3667649"/>
          </a:xfrm>
        </p:spPr>
        <p:txBody>
          <a:bodyPr/>
          <a:lstStyle>
            <a:lvl1pPr>
              <a:spcBef>
                <a:spcPts val="1000"/>
              </a:spcBef>
              <a:defRPr sz="1200" baseline="0">
                <a:solidFill>
                  <a:schemeClr val="bg1"/>
                </a:solidFill>
                <a:latin typeface="Microsoft YaHei" charset="-122"/>
                <a:ea typeface="Microsoft YaHei" charset="-122"/>
                <a:cs typeface="Microsoft YaHei" charset="-122"/>
              </a:defRPr>
            </a:lvl1pPr>
            <a:lvl2pPr marL="173038" indent="-119063">
              <a:defRPr sz="1200">
                <a:solidFill>
                  <a:schemeClr val="bg1"/>
                </a:solidFill>
                <a:latin typeface="Microsoft YaHei" charset="-122"/>
                <a:ea typeface="Microsoft YaHei" charset="-122"/>
                <a:cs typeface="Microsoft YaHei" charset="-122"/>
              </a:defRPr>
            </a:lvl2pPr>
            <a:lvl3pPr marL="368300" indent="-153988">
              <a:defRPr sz="1200">
                <a:solidFill>
                  <a:schemeClr val="bg1"/>
                </a:solidFill>
                <a:latin typeface="Microsoft YaHei" charset="-122"/>
                <a:ea typeface="Microsoft YaHei" charset="-122"/>
                <a:cs typeface="Microsoft YaHei" charset="-122"/>
              </a:defRPr>
            </a:lvl3pPr>
            <a:lvl4pPr marL="533400" indent="-123825">
              <a:tabLst/>
              <a:defRPr sz="1200">
                <a:solidFill>
                  <a:schemeClr val="bg1"/>
                </a:solidFill>
                <a:latin typeface="Microsoft YaHei" charset="-122"/>
                <a:ea typeface="Microsoft YaHei" charset="-122"/>
                <a:cs typeface="Microsoft YaHei" charset="-122"/>
              </a:defRPr>
            </a:lvl4pPr>
            <a:lvl5pPr marL="730250" indent="-160338">
              <a:defRPr sz="1200">
                <a:solidFill>
                  <a:schemeClr val="bg1"/>
                </a:solidFill>
                <a:latin typeface="Microsoft YaHei" charset="-122"/>
                <a:ea typeface="Microsoft YaHei" charset="-122"/>
                <a:cs typeface="Microsoft YaHei"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
        <p:nvSpPr>
          <p:cNvPr id="6"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bg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bg1"/>
              </a:solidFill>
              <a:latin typeface="Arial" panose="020B0604020202020204"/>
              <a:cs typeface="Arial" panose="020B0604020202020204"/>
              <a:sym typeface="Helvetica Neue"/>
            </a:endParaRPr>
          </a:p>
        </p:txBody>
      </p:sp>
      <p:sp>
        <p:nvSpPr>
          <p:cNvPr id="8" name="Text Box 2">
            <a:extLst>
              <a:ext uri="{FF2B5EF4-FFF2-40B4-BE49-F238E27FC236}">
                <a16:creationId xmlns:a16="http://schemas.microsoft.com/office/drawing/2014/main" id="{C0362A9A-1519-7846-B4B9-7B69D2476AA2}"/>
              </a:ext>
            </a:extLst>
          </p:cNvPr>
          <p:cNvSpPr txBox="1"/>
          <p:nvPr userDrawn="1"/>
        </p:nvSpPr>
        <p:spPr>
          <a:xfrm>
            <a:off x="6938360" y="4907760"/>
            <a:ext cx="1622426" cy="130999"/>
          </a:xfrm>
          <a:prstGeom prst="rect">
            <a:avLst/>
          </a:prstGeom>
          <a:ln w="12700">
            <a:miter lim="400000"/>
          </a:ln>
          <a:extLst>
            <a:ext uri="{C572A759-6A51-4108-AA02-DFA0A04FC94B}">
              <ma14:wrappingTextBoxFlag xmlns="" xmlns:ma14="http://schemas.microsoft.com/office/mac/drawingml/2011/main" val="1"/>
            </a:ext>
          </a:extLst>
        </p:spPr>
        <p:txBody>
          <a:bodyPr lIns="6668" tIns="6668" rIns="6668" bIns="6668" anchor="ctr">
            <a:spAutoFit/>
          </a:bodyPr>
          <a:lstStyle/>
          <a:p>
            <a:pPr algn="r">
              <a:lnSpc>
                <a:spcPts val="1000"/>
              </a:lnSpc>
              <a:defRPr sz="700">
                <a:solidFill>
                  <a:srgbClr val="FFFFFF">
                    <a:alpha val="50000"/>
                  </a:srgbClr>
                </a:solidFill>
                <a:latin typeface="微软雅黑"/>
                <a:ea typeface="微软雅黑"/>
                <a:cs typeface="微软雅黑"/>
                <a:sym typeface="微软雅黑"/>
              </a:defRPr>
            </a:pPr>
            <a:r>
              <a:rPr dirty="0">
                <a:solidFill>
                  <a:schemeClr val="bg1"/>
                </a:solidFill>
              </a:rPr>
              <a:t>① </a:t>
            </a:r>
            <a:r>
              <a:rPr dirty="0" err="1">
                <a:solidFill>
                  <a:schemeClr val="bg1"/>
                </a:solidFill>
              </a:rPr>
              <a:t>绝密信息</a:t>
            </a:r>
            <a:r>
              <a:rPr dirty="0">
                <a:solidFill>
                  <a:schemeClr val="bg1"/>
                </a:solidFill>
              </a:rPr>
              <a:t> </a:t>
            </a:r>
            <a:r>
              <a:rPr dirty="0" err="1">
                <a:solidFill>
                  <a:schemeClr val="bg1"/>
                </a:solidFill>
              </a:rPr>
              <a:t>严禁泄露</a:t>
            </a:r>
            <a:endParaRPr dirty="0">
              <a:solidFill>
                <a:schemeClr val="bg1"/>
              </a:solidFill>
            </a:endParaRPr>
          </a:p>
        </p:txBody>
      </p:sp>
      <p:sp>
        <p:nvSpPr>
          <p:cNvPr id="11" name="Rectangle 2"/>
          <p:cNvSpPr>
            <a:spLocks noGrp="1" noChangeArrowheads="1"/>
          </p:cNvSpPr>
          <p:nvPr>
            <p:ph type="title" hasCustomPrompt="1"/>
          </p:nvPr>
        </p:nvSpPr>
        <p:spPr bwMode="auto">
          <a:xfrm>
            <a:off x="453872" y="222365"/>
            <a:ext cx="8396441" cy="5257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1600"/>
            </a:lvl1pPr>
          </a:lstStyle>
          <a:p>
            <a:r>
              <a:rPr kumimoji="1" lang="zh-CN" altLang="en-US" sz="2400" dirty="0">
                <a:solidFill>
                  <a:srgbClr val="FFC000"/>
                </a:solidFill>
                <a:latin typeface="Microsoft YaHei" charset="-122"/>
                <a:ea typeface="Microsoft YaHei" charset="-122"/>
              </a:rPr>
              <a:t>单击此处编辑标题</a:t>
            </a:r>
            <a:br>
              <a:rPr lang="zh-CN" altLang="en-US" sz="2400" dirty="0">
                <a:solidFill>
                  <a:schemeClr val="bg1"/>
                </a:solidFill>
                <a:latin typeface="微软雅黑" panose="020B0503020204020204" pitchFamily="34" charset="-122"/>
                <a:ea typeface="微软雅黑" panose="020B0503020204020204" pitchFamily="34" charset="-122"/>
              </a:rPr>
            </a:br>
            <a:r>
              <a:rPr kumimoji="1" lang="zh-CN" altLang="en-US" sz="2400" dirty="0">
                <a:solidFill>
                  <a:schemeClr val="bg1"/>
                </a:solidFill>
              </a:rPr>
              <a:t> </a:t>
            </a:r>
            <a:br>
              <a:rPr kumimoji="1" lang="en-US" altLang="zh-CN" sz="2400" dirty="0">
                <a:solidFill>
                  <a:schemeClr val="bg1"/>
                </a:solidFill>
              </a:rPr>
            </a:br>
            <a:br>
              <a:rPr lang="en-US" altLang="zh-CN" sz="2400" dirty="0">
                <a:solidFill>
                  <a:schemeClr val="bg1"/>
                </a:solidFill>
                <a:latin typeface="微软雅黑" panose="020B0503020204020204" pitchFamily="34" charset="-122"/>
                <a:ea typeface="微软雅黑" panose="020B0503020204020204" pitchFamily="34" charset="-122"/>
              </a:rPr>
            </a:br>
            <a:endParaRPr kumimoji="1" lang="en-US" altLang="zh-CN" sz="2400" dirty="0">
              <a:solidFill>
                <a:schemeClr val="bg1"/>
              </a:solidFill>
            </a:endParaRPr>
          </a:p>
        </p:txBody>
      </p:sp>
    </p:spTree>
    <p:extLst>
      <p:ext uri="{BB962C8B-B14F-4D97-AF65-F5344CB8AC3E}">
        <p14:creationId xmlns:p14="http://schemas.microsoft.com/office/powerpoint/2010/main" val="2486824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9F55FB"/>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p:nvPr>
        </p:nvSpPr>
        <p:spPr>
          <a:xfrm>
            <a:off x="443869" y="1079506"/>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8" indent="-119063">
              <a:defRPr sz="1200">
                <a:solidFill>
                  <a:srgbClr val="FFFFFF"/>
                </a:solidFill>
                <a:latin typeface="Microsoft YaHei" charset="-122"/>
                <a:ea typeface="Microsoft YaHei" charset="-122"/>
                <a:cs typeface="Microsoft YaHei" charset="-122"/>
              </a:defRPr>
            </a:lvl2pPr>
            <a:lvl3pPr marL="368300" indent="-153988">
              <a:defRPr sz="1200">
                <a:solidFill>
                  <a:srgbClr val="FFFFFF"/>
                </a:solidFill>
                <a:latin typeface="Microsoft YaHei" charset="-122"/>
                <a:ea typeface="Microsoft YaHei" charset="-122"/>
                <a:cs typeface="Microsoft YaHei" charset="-122"/>
              </a:defRPr>
            </a:lvl3pPr>
            <a:lvl4pPr marL="533400" indent="-123825">
              <a:tabLst/>
              <a:defRPr sz="1200">
                <a:solidFill>
                  <a:srgbClr val="FFFFFF"/>
                </a:solidFill>
                <a:latin typeface="Microsoft YaHei" charset="-122"/>
                <a:ea typeface="Microsoft YaHei" charset="-122"/>
                <a:cs typeface="Microsoft YaHei" charset="-122"/>
              </a:defRPr>
            </a:lvl4pPr>
            <a:lvl5pPr marL="730250" indent="-160338">
              <a:defRPr sz="1200">
                <a:solidFill>
                  <a:srgbClr val="FFFFFF"/>
                </a:solidFill>
                <a:latin typeface="Microsoft YaHei" charset="-122"/>
                <a:ea typeface="Microsoft YaHei" charset="-122"/>
                <a:cs typeface="Microsoft YaHei"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Title 1"/>
          <p:cNvSpPr>
            <a:spLocks noGrp="1"/>
          </p:cNvSpPr>
          <p:nvPr>
            <p:ph type="title"/>
          </p:nvPr>
        </p:nvSpPr>
        <p:spPr>
          <a:xfrm>
            <a:off x="443869"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zh-CN" altLang="en-US" dirty="0"/>
              <a:t>单击此处编辑母版标题样式</a:t>
            </a:r>
            <a:endParaRPr lang="en-US" dirty="0"/>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
        <p:nvSpPr>
          <p:cNvPr id="6"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bg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bg1"/>
              </a:solidFill>
              <a:latin typeface="Arial" panose="020B0604020202020204"/>
              <a:cs typeface="Arial" panose="020B0604020202020204"/>
              <a:sym typeface="Helvetica Neue"/>
            </a:endParaRPr>
          </a:p>
        </p:txBody>
      </p:sp>
      <p:sp>
        <p:nvSpPr>
          <p:cNvPr id="8" name="Text Box 2">
            <a:extLst>
              <a:ext uri="{FF2B5EF4-FFF2-40B4-BE49-F238E27FC236}">
                <a16:creationId xmlns:a16="http://schemas.microsoft.com/office/drawing/2014/main" id="{C0362A9A-1519-7846-B4B9-7B69D2476AA2}"/>
              </a:ext>
            </a:extLst>
          </p:cNvPr>
          <p:cNvSpPr txBox="1"/>
          <p:nvPr userDrawn="1"/>
        </p:nvSpPr>
        <p:spPr>
          <a:xfrm>
            <a:off x="6938360" y="4907760"/>
            <a:ext cx="1622426" cy="130999"/>
          </a:xfrm>
          <a:prstGeom prst="rect">
            <a:avLst/>
          </a:prstGeom>
          <a:ln w="12700">
            <a:miter lim="400000"/>
          </a:ln>
          <a:extLst>
            <a:ext uri="{C572A759-6A51-4108-AA02-DFA0A04FC94B}">
              <ma14:wrappingTextBoxFlag xmlns="" xmlns:ma14="http://schemas.microsoft.com/office/mac/drawingml/2011/main" val="1"/>
            </a:ext>
          </a:extLst>
        </p:spPr>
        <p:txBody>
          <a:bodyPr lIns="6668" tIns="6668" rIns="6668" bIns="6668" anchor="ctr">
            <a:spAutoFit/>
          </a:bodyPr>
          <a:lstStyle/>
          <a:p>
            <a:pPr algn="r">
              <a:lnSpc>
                <a:spcPts val="1000"/>
              </a:lnSpc>
              <a:defRPr sz="700">
                <a:solidFill>
                  <a:srgbClr val="FFFFFF">
                    <a:alpha val="50000"/>
                  </a:srgbClr>
                </a:solidFill>
                <a:latin typeface="微软雅黑"/>
                <a:ea typeface="微软雅黑"/>
                <a:cs typeface="微软雅黑"/>
                <a:sym typeface="微软雅黑"/>
              </a:defRPr>
            </a:pPr>
            <a:r>
              <a:rPr dirty="0">
                <a:solidFill>
                  <a:schemeClr val="bg1"/>
                </a:solidFill>
              </a:rPr>
              <a:t>① </a:t>
            </a:r>
            <a:r>
              <a:rPr dirty="0" err="1">
                <a:solidFill>
                  <a:schemeClr val="bg1"/>
                </a:solidFill>
              </a:rPr>
              <a:t>绝密信息</a:t>
            </a:r>
            <a:r>
              <a:rPr dirty="0">
                <a:solidFill>
                  <a:schemeClr val="bg1"/>
                </a:solidFill>
              </a:rPr>
              <a:t> </a:t>
            </a:r>
            <a:r>
              <a:rPr dirty="0" err="1">
                <a:solidFill>
                  <a:schemeClr val="bg1"/>
                </a:solidFill>
              </a:rPr>
              <a:t>严禁泄露</a:t>
            </a:r>
            <a:endParaRPr dirty="0">
              <a:solidFill>
                <a:schemeClr val="bg1"/>
              </a:solidFill>
            </a:endParaRPr>
          </a:p>
        </p:txBody>
      </p:sp>
    </p:spTree>
    <p:extLst>
      <p:ext uri="{BB962C8B-B14F-4D97-AF65-F5344CB8AC3E}">
        <p14:creationId xmlns:p14="http://schemas.microsoft.com/office/powerpoint/2010/main" val="4172152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mparison">
    <p:bg>
      <p:bgPr>
        <a:solidFill>
          <a:srgbClr val="24BEBC"/>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p:nvPr>
        </p:nvSpPr>
        <p:spPr>
          <a:xfrm>
            <a:off x="443869" y="1079506"/>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8" indent="-119063">
              <a:defRPr sz="1200">
                <a:solidFill>
                  <a:srgbClr val="FFFFFF"/>
                </a:solidFill>
                <a:latin typeface="Microsoft YaHei" charset="-122"/>
                <a:ea typeface="Microsoft YaHei" charset="-122"/>
                <a:cs typeface="Microsoft YaHei" charset="-122"/>
              </a:defRPr>
            </a:lvl2pPr>
            <a:lvl3pPr marL="368300" indent="-153988">
              <a:defRPr sz="1200">
                <a:solidFill>
                  <a:srgbClr val="FFFFFF"/>
                </a:solidFill>
                <a:latin typeface="Microsoft YaHei" charset="-122"/>
                <a:ea typeface="Microsoft YaHei" charset="-122"/>
                <a:cs typeface="Microsoft YaHei" charset="-122"/>
              </a:defRPr>
            </a:lvl3pPr>
            <a:lvl4pPr marL="533400" indent="-123825">
              <a:tabLst/>
              <a:defRPr sz="1200">
                <a:solidFill>
                  <a:srgbClr val="FFFFFF"/>
                </a:solidFill>
                <a:latin typeface="Microsoft YaHei" charset="-122"/>
                <a:ea typeface="Microsoft YaHei" charset="-122"/>
                <a:cs typeface="Microsoft YaHei" charset="-122"/>
              </a:defRPr>
            </a:lvl4pPr>
            <a:lvl5pPr marL="730250" indent="-160338">
              <a:defRPr sz="1200">
                <a:solidFill>
                  <a:srgbClr val="FFFFFF"/>
                </a:solidFill>
                <a:latin typeface="Microsoft YaHei" charset="-122"/>
                <a:ea typeface="Microsoft YaHei" charset="-122"/>
                <a:cs typeface="Microsoft YaHei"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Title 1"/>
          <p:cNvSpPr>
            <a:spLocks noGrp="1"/>
          </p:cNvSpPr>
          <p:nvPr>
            <p:ph type="title"/>
          </p:nvPr>
        </p:nvSpPr>
        <p:spPr>
          <a:xfrm>
            <a:off x="443869"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zh-CN" altLang="en-US" dirty="0"/>
              <a:t>单击此处编辑母版标题样式</a:t>
            </a:r>
            <a:endParaRPr lang="en-US" dirty="0"/>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
        <p:nvSpPr>
          <p:cNvPr id="6"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bg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bg1"/>
              </a:solidFill>
              <a:latin typeface="Arial" panose="020B0604020202020204"/>
              <a:cs typeface="Arial" panose="020B0604020202020204"/>
              <a:sym typeface="Helvetica Neue"/>
            </a:endParaRPr>
          </a:p>
        </p:txBody>
      </p:sp>
      <p:sp>
        <p:nvSpPr>
          <p:cNvPr id="8" name="Text Box 2">
            <a:extLst>
              <a:ext uri="{FF2B5EF4-FFF2-40B4-BE49-F238E27FC236}">
                <a16:creationId xmlns:a16="http://schemas.microsoft.com/office/drawing/2014/main" id="{C0362A9A-1519-7846-B4B9-7B69D2476AA2}"/>
              </a:ext>
            </a:extLst>
          </p:cNvPr>
          <p:cNvSpPr txBox="1"/>
          <p:nvPr userDrawn="1"/>
        </p:nvSpPr>
        <p:spPr>
          <a:xfrm>
            <a:off x="6938360" y="4907760"/>
            <a:ext cx="1622426" cy="130999"/>
          </a:xfrm>
          <a:prstGeom prst="rect">
            <a:avLst/>
          </a:prstGeom>
          <a:ln w="12700">
            <a:miter lim="400000"/>
          </a:ln>
          <a:extLst>
            <a:ext uri="{C572A759-6A51-4108-AA02-DFA0A04FC94B}">
              <ma14:wrappingTextBoxFlag xmlns="" xmlns:ma14="http://schemas.microsoft.com/office/mac/drawingml/2011/main" val="1"/>
            </a:ext>
          </a:extLst>
        </p:spPr>
        <p:txBody>
          <a:bodyPr lIns="6668" tIns="6668" rIns="6668" bIns="6668" anchor="ctr">
            <a:spAutoFit/>
          </a:bodyPr>
          <a:lstStyle/>
          <a:p>
            <a:pPr algn="r">
              <a:lnSpc>
                <a:spcPts val="1000"/>
              </a:lnSpc>
              <a:defRPr sz="700">
                <a:solidFill>
                  <a:srgbClr val="FFFFFF">
                    <a:alpha val="50000"/>
                  </a:srgbClr>
                </a:solidFill>
                <a:latin typeface="微软雅黑"/>
                <a:ea typeface="微软雅黑"/>
                <a:cs typeface="微软雅黑"/>
                <a:sym typeface="微软雅黑"/>
              </a:defRPr>
            </a:pPr>
            <a:r>
              <a:rPr dirty="0">
                <a:solidFill>
                  <a:schemeClr val="bg1"/>
                </a:solidFill>
              </a:rPr>
              <a:t>① </a:t>
            </a:r>
            <a:r>
              <a:rPr dirty="0" err="1">
                <a:solidFill>
                  <a:schemeClr val="bg1"/>
                </a:solidFill>
              </a:rPr>
              <a:t>绝密信息</a:t>
            </a:r>
            <a:r>
              <a:rPr dirty="0">
                <a:solidFill>
                  <a:schemeClr val="bg1"/>
                </a:solidFill>
              </a:rPr>
              <a:t> </a:t>
            </a:r>
            <a:r>
              <a:rPr dirty="0" err="1">
                <a:solidFill>
                  <a:schemeClr val="bg1"/>
                </a:solidFill>
              </a:rPr>
              <a:t>严禁泄露</a:t>
            </a:r>
            <a:endParaRPr dirty="0">
              <a:solidFill>
                <a:schemeClr val="bg1"/>
              </a:solidFill>
            </a:endParaRPr>
          </a:p>
        </p:txBody>
      </p:sp>
    </p:spTree>
    <p:extLst>
      <p:ext uri="{BB962C8B-B14F-4D97-AF65-F5344CB8AC3E}">
        <p14:creationId xmlns:p14="http://schemas.microsoft.com/office/powerpoint/2010/main" val="2926204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mparison">
    <p:bg>
      <p:bgPr>
        <a:solidFill>
          <a:srgbClr val="24215F"/>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443869"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zh-CN" altLang="en-US" dirty="0"/>
              <a:t>单击此处编辑母版标题样式</a:t>
            </a:r>
            <a:endParaRPr lang="en-US" dirty="0"/>
          </a:p>
        </p:txBody>
      </p:sp>
      <p:sp>
        <p:nvSpPr>
          <p:cNvPr id="10" name="Rectangle 9"/>
          <p:cNvSpPr/>
          <p:nvPr userDrawn="1"/>
        </p:nvSpPr>
        <p:spPr>
          <a:xfrm>
            <a:off x="1" y="4735041"/>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771EA"/>
              </a:solidFill>
            </a:endParaRPr>
          </a:p>
        </p:txBody>
      </p:sp>
      <p:sp>
        <p:nvSpPr>
          <p:cNvPr id="11" name="Text Box 5"/>
          <p:cNvSpPr txBox="1">
            <a:spLocks noChangeArrowheads="1"/>
          </p:cNvSpPr>
          <p:nvPr userDrawn="1"/>
        </p:nvSpPr>
        <p:spPr bwMode="auto">
          <a:xfrm>
            <a:off x="443869" y="4926457"/>
            <a:ext cx="230187"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l">
              <a:spcBef>
                <a:spcPct val="50000"/>
              </a:spcBef>
              <a:defRPr/>
            </a:pPr>
            <a:fld id="{046AD7C7-DE3F-5E43-A3A8-CA80750AE375}" type="slidenum">
              <a:rPr kumimoji="0" lang="en-US" altLang="zh-CN" sz="800" smtClean="0">
                <a:solidFill>
                  <a:schemeClr val="bg1"/>
                </a:solidFill>
                <a:latin typeface="Arial"/>
                <a:cs typeface="Arial"/>
              </a:rPr>
              <a:pPr algn="l">
                <a:spcBef>
                  <a:spcPct val="50000"/>
                </a:spcBef>
                <a:defRPr/>
              </a:pPr>
              <a:t>‹#›</a:t>
            </a:fld>
            <a:endParaRPr kumimoji="0" lang="en-US" altLang="zh-CN" sz="800" dirty="0">
              <a:solidFill>
                <a:schemeClr val="bg1"/>
              </a:solidFill>
              <a:latin typeface="Arial"/>
              <a:cs typeface="Arial"/>
            </a:endParaRPr>
          </a:p>
        </p:txBody>
      </p:sp>
      <p:sp>
        <p:nvSpPr>
          <p:cNvPr id="7" name="Content Placeholder 5"/>
          <p:cNvSpPr>
            <a:spLocks noGrp="1"/>
          </p:cNvSpPr>
          <p:nvPr>
            <p:ph sz="quarter" idx="12"/>
          </p:nvPr>
        </p:nvSpPr>
        <p:spPr>
          <a:xfrm>
            <a:off x="443869" y="1079506"/>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8" indent="-119063">
              <a:defRPr sz="1200">
                <a:solidFill>
                  <a:srgbClr val="FFFFFF"/>
                </a:solidFill>
                <a:latin typeface="Microsoft YaHei" charset="-122"/>
                <a:ea typeface="Microsoft YaHei" charset="-122"/>
                <a:cs typeface="Microsoft YaHei" charset="-122"/>
              </a:defRPr>
            </a:lvl2pPr>
            <a:lvl3pPr marL="368300" indent="-153988">
              <a:defRPr sz="1200">
                <a:solidFill>
                  <a:srgbClr val="FFFFFF"/>
                </a:solidFill>
                <a:latin typeface="Microsoft YaHei" charset="-122"/>
                <a:ea typeface="Microsoft YaHei" charset="-122"/>
                <a:cs typeface="Microsoft YaHei" charset="-122"/>
              </a:defRPr>
            </a:lvl3pPr>
            <a:lvl4pPr marL="533400" indent="-123825">
              <a:tabLst/>
              <a:defRPr sz="1200">
                <a:solidFill>
                  <a:srgbClr val="FFFFFF"/>
                </a:solidFill>
                <a:latin typeface="Microsoft YaHei" charset="-122"/>
                <a:ea typeface="Microsoft YaHei" charset="-122"/>
                <a:cs typeface="Microsoft YaHei" charset="-122"/>
              </a:defRPr>
            </a:lvl4pPr>
            <a:lvl5pPr marL="730250" indent="-160338">
              <a:defRPr sz="1200">
                <a:solidFill>
                  <a:srgbClr val="FFFFFF"/>
                </a:solidFill>
                <a:latin typeface="Microsoft YaHei" charset="-122"/>
                <a:ea typeface="Microsoft YaHei" charset="-122"/>
                <a:cs typeface="Microsoft YaHei"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
        <p:nvSpPr>
          <p:cNvPr id="12"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bg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bg1"/>
              </a:solidFill>
              <a:latin typeface="Arial" panose="020B0604020202020204"/>
              <a:cs typeface="Arial" panose="020B0604020202020204"/>
              <a:sym typeface="Helvetica Neue"/>
            </a:endParaRPr>
          </a:p>
        </p:txBody>
      </p:sp>
      <p:sp>
        <p:nvSpPr>
          <p:cNvPr id="13" name="Text Box 2">
            <a:extLst>
              <a:ext uri="{FF2B5EF4-FFF2-40B4-BE49-F238E27FC236}">
                <a16:creationId xmlns:a16="http://schemas.microsoft.com/office/drawing/2014/main" id="{C0362A9A-1519-7846-B4B9-7B69D2476AA2}"/>
              </a:ext>
            </a:extLst>
          </p:cNvPr>
          <p:cNvSpPr txBox="1"/>
          <p:nvPr userDrawn="1"/>
        </p:nvSpPr>
        <p:spPr>
          <a:xfrm>
            <a:off x="6938360" y="4907760"/>
            <a:ext cx="1622426" cy="130999"/>
          </a:xfrm>
          <a:prstGeom prst="rect">
            <a:avLst/>
          </a:prstGeom>
          <a:ln w="12700">
            <a:miter lim="400000"/>
          </a:ln>
          <a:extLst>
            <a:ext uri="{C572A759-6A51-4108-AA02-DFA0A04FC94B}">
              <ma14:wrappingTextBoxFlag xmlns="" xmlns:ma14="http://schemas.microsoft.com/office/mac/drawingml/2011/main" val="1"/>
            </a:ext>
          </a:extLst>
        </p:spPr>
        <p:txBody>
          <a:bodyPr lIns="6668" tIns="6668" rIns="6668" bIns="6668" anchor="ctr">
            <a:spAutoFit/>
          </a:bodyPr>
          <a:lstStyle/>
          <a:p>
            <a:pPr algn="r">
              <a:lnSpc>
                <a:spcPts val="1000"/>
              </a:lnSpc>
              <a:defRPr sz="700">
                <a:solidFill>
                  <a:srgbClr val="FFFFFF">
                    <a:alpha val="50000"/>
                  </a:srgbClr>
                </a:solidFill>
                <a:latin typeface="微软雅黑"/>
                <a:ea typeface="微软雅黑"/>
                <a:cs typeface="微软雅黑"/>
                <a:sym typeface="微软雅黑"/>
              </a:defRPr>
            </a:pPr>
            <a:r>
              <a:rPr dirty="0">
                <a:solidFill>
                  <a:schemeClr val="bg1"/>
                </a:solidFill>
              </a:rPr>
              <a:t>① </a:t>
            </a:r>
            <a:r>
              <a:rPr dirty="0" err="1">
                <a:solidFill>
                  <a:schemeClr val="bg1"/>
                </a:solidFill>
              </a:rPr>
              <a:t>绝密信息</a:t>
            </a:r>
            <a:r>
              <a:rPr dirty="0">
                <a:solidFill>
                  <a:schemeClr val="bg1"/>
                </a:solidFill>
              </a:rPr>
              <a:t> </a:t>
            </a:r>
            <a:r>
              <a:rPr dirty="0" err="1">
                <a:solidFill>
                  <a:schemeClr val="bg1"/>
                </a:solidFill>
              </a:rPr>
              <a:t>严禁泄露</a:t>
            </a:r>
            <a:endParaRPr dirty="0">
              <a:solidFill>
                <a:schemeClr val="bg1"/>
              </a:solidFill>
            </a:endParaRPr>
          </a:p>
        </p:txBody>
      </p:sp>
    </p:spTree>
    <p:extLst>
      <p:ext uri="{BB962C8B-B14F-4D97-AF65-F5344CB8AC3E}">
        <p14:creationId xmlns:p14="http://schemas.microsoft.com/office/powerpoint/2010/main" val="3324480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mparison">
    <p:bg>
      <p:bgPr>
        <a:solidFill>
          <a:srgbClr val="1771E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69" y="287867"/>
            <a:ext cx="8417186" cy="4466696"/>
          </a:xfrm>
        </p:spPr>
        <p:txBody>
          <a:bodyPr/>
          <a:lstStyle>
            <a:lvl1pPr>
              <a:defRPr sz="4900" baseline="0">
                <a:solidFill>
                  <a:schemeClr val="bg1"/>
                </a:solidFill>
                <a:latin typeface="Microsoft YaHei" charset="-122"/>
                <a:ea typeface="Microsoft YaHei" charset="-122"/>
                <a:cs typeface="Microsoft YaHei" charset="-122"/>
              </a:defRPr>
            </a:lvl1pPr>
          </a:lstStyle>
          <a:p>
            <a:r>
              <a:rPr lang="zh-CN" altLang="en-US" dirty="0"/>
              <a:t>单击此处</a:t>
            </a:r>
            <a:br>
              <a:rPr lang="en-US" altLang="zh-CN" dirty="0"/>
            </a:br>
            <a:r>
              <a:rPr lang="zh-CN" altLang="en-US" dirty="0"/>
              <a:t>可更改模板标题</a:t>
            </a:r>
            <a:br>
              <a:rPr lang="en-US" altLang="zh-CN" dirty="0"/>
            </a:br>
            <a:r>
              <a:rPr lang="zh-CN" altLang="en-US" dirty="0"/>
              <a:t>中的文字</a:t>
            </a:r>
            <a:endParaRPr lang="en-US" dirty="0"/>
          </a:p>
        </p:txBody>
      </p:sp>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
        <p:nvSpPr>
          <p:cNvPr id="5"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bg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bg1"/>
              </a:solidFill>
              <a:latin typeface="Arial" panose="020B0604020202020204"/>
              <a:cs typeface="Arial" panose="020B0604020202020204"/>
              <a:sym typeface="Helvetica Neue"/>
            </a:endParaRPr>
          </a:p>
        </p:txBody>
      </p:sp>
      <p:sp>
        <p:nvSpPr>
          <p:cNvPr id="6" name="Text Box 2">
            <a:extLst>
              <a:ext uri="{FF2B5EF4-FFF2-40B4-BE49-F238E27FC236}">
                <a16:creationId xmlns:a16="http://schemas.microsoft.com/office/drawing/2014/main" id="{C0362A9A-1519-7846-B4B9-7B69D2476AA2}"/>
              </a:ext>
            </a:extLst>
          </p:cNvPr>
          <p:cNvSpPr txBox="1"/>
          <p:nvPr userDrawn="1"/>
        </p:nvSpPr>
        <p:spPr>
          <a:xfrm>
            <a:off x="6938360" y="4907760"/>
            <a:ext cx="1622426" cy="130999"/>
          </a:xfrm>
          <a:prstGeom prst="rect">
            <a:avLst/>
          </a:prstGeom>
          <a:ln w="12700">
            <a:miter lim="400000"/>
          </a:ln>
          <a:extLst>
            <a:ext uri="{C572A759-6A51-4108-AA02-DFA0A04FC94B}">
              <ma14:wrappingTextBoxFlag xmlns="" xmlns:ma14="http://schemas.microsoft.com/office/mac/drawingml/2011/main" val="1"/>
            </a:ext>
          </a:extLst>
        </p:spPr>
        <p:txBody>
          <a:bodyPr lIns="6668" tIns="6668" rIns="6668" bIns="6668" anchor="ctr">
            <a:spAutoFit/>
          </a:bodyPr>
          <a:lstStyle/>
          <a:p>
            <a:pPr algn="r">
              <a:lnSpc>
                <a:spcPts val="1000"/>
              </a:lnSpc>
              <a:defRPr sz="700">
                <a:solidFill>
                  <a:srgbClr val="FFFFFF">
                    <a:alpha val="50000"/>
                  </a:srgbClr>
                </a:solidFill>
                <a:latin typeface="微软雅黑"/>
                <a:ea typeface="微软雅黑"/>
                <a:cs typeface="微软雅黑"/>
                <a:sym typeface="微软雅黑"/>
              </a:defRPr>
            </a:pPr>
            <a:r>
              <a:rPr dirty="0">
                <a:solidFill>
                  <a:schemeClr val="bg1"/>
                </a:solidFill>
              </a:rPr>
              <a:t>① </a:t>
            </a:r>
            <a:r>
              <a:rPr dirty="0" err="1">
                <a:solidFill>
                  <a:schemeClr val="bg1"/>
                </a:solidFill>
              </a:rPr>
              <a:t>绝密信息</a:t>
            </a:r>
            <a:r>
              <a:rPr dirty="0">
                <a:solidFill>
                  <a:schemeClr val="bg1"/>
                </a:solidFill>
              </a:rPr>
              <a:t> </a:t>
            </a:r>
            <a:r>
              <a:rPr dirty="0" err="1">
                <a:solidFill>
                  <a:schemeClr val="bg1"/>
                </a:solidFill>
              </a:rPr>
              <a:t>严禁泄露</a:t>
            </a:r>
            <a:endParaRPr dirty="0">
              <a:solidFill>
                <a:schemeClr val="bg1"/>
              </a:solidFill>
            </a:endParaRPr>
          </a:p>
        </p:txBody>
      </p:sp>
    </p:spTree>
    <p:extLst>
      <p:ext uri="{BB962C8B-B14F-4D97-AF65-F5344CB8AC3E}">
        <p14:creationId xmlns:p14="http://schemas.microsoft.com/office/powerpoint/2010/main" val="1250999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mparison">
    <p:bg>
      <p:bgPr>
        <a:solidFill>
          <a:srgbClr val="1771EA"/>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
        <p:nvSpPr>
          <p:cNvPr id="5"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bg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bg1"/>
              </a:solidFill>
              <a:latin typeface="Arial" panose="020B0604020202020204"/>
              <a:cs typeface="Arial" panose="020B0604020202020204"/>
              <a:sym typeface="Helvetica Neue"/>
            </a:endParaRPr>
          </a:p>
        </p:txBody>
      </p:sp>
      <p:sp>
        <p:nvSpPr>
          <p:cNvPr id="6" name="Text Box 2">
            <a:extLst>
              <a:ext uri="{FF2B5EF4-FFF2-40B4-BE49-F238E27FC236}">
                <a16:creationId xmlns:a16="http://schemas.microsoft.com/office/drawing/2014/main" id="{C0362A9A-1519-7846-B4B9-7B69D2476AA2}"/>
              </a:ext>
            </a:extLst>
          </p:cNvPr>
          <p:cNvSpPr txBox="1"/>
          <p:nvPr userDrawn="1"/>
        </p:nvSpPr>
        <p:spPr>
          <a:xfrm>
            <a:off x="6938360" y="4907760"/>
            <a:ext cx="1622426" cy="130999"/>
          </a:xfrm>
          <a:prstGeom prst="rect">
            <a:avLst/>
          </a:prstGeom>
          <a:ln w="12700">
            <a:miter lim="400000"/>
          </a:ln>
          <a:extLst>
            <a:ext uri="{C572A759-6A51-4108-AA02-DFA0A04FC94B}">
              <ma14:wrappingTextBoxFlag xmlns="" xmlns:ma14="http://schemas.microsoft.com/office/mac/drawingml/2011/main" val="1"/>
            </a:ext>
          </a:extLst>
        </p:spPr>
        <p:txBody>
          <a:bodyPr lIns="6668" tIns="6668" rIns="6668" bIns="6668" anchor="ctr">
            <a:spAutoFit/>
          </a:bodyPr>
          <a:lstStyle/>
          <a:p>
            <a:pPr algn="r">
              <a:lnSpc>
                <a:spcPts val="1000"/>
              </a:lnSpc>
              <a:defRPr sz="700">
                <a:solidFill>
                  <a:srgbClr val="FFFFFF">
                    <a:alpha val="50000"/>
                  </a:srgbClr>
                </a:solidFill>
                <a:latin typeface="微软雅黑"/>
                <a:ea typeface="微软雅黑"/>
                <a:cs typeface="微软雅黑"/>
                <a:sym typeface="微软雅黑"/>
              </a:defRPr>
            </a:pPr>
            <a:r>
              <a:rPr dirty="0">
                <a:solidFill>
                  <a:schemeClr val="bg1"/>
                </a:solidFill>
              </a:rPr>
              <a:t>① </a:t>
            </a:r>
            <a:r>
              <a:rPr dirty="0" err="1">
                <a:solidFill>
                  <a:schemeClr val="bg1"/>
                </a:solidFill>
              </a:rPr>
              <a:t>绝密信息</a:t>
            </a:r>
            <a:r>
              <a:rPr dirty="0">
                <a:solidFill>
                  <a:schemeClr val="bg1"/>
                </a:solidFill>
              </a:rPr>
              <a:t> </a:t>
            </a:r>
            <a:r>
              <a:rPr dirty="0" err="1">
                <a:solidFill>
                  <a:schemeClr val="bg1"/>
                </a:solidFill>
              </a:rPr>
              <a:t>严禁泄露</a:t>
            </a:r>
            <a:endParaRPr dirty="0">
              <a:solidFill>
                <a:schemeClr val="bg1"/>
              </a:solidFill>
            </a:endParaRPr>
          </a:p>
        </p:txBody>
      </p:sp>
      <p:sp>
        <p:nvSpPr>
          <p:cNvPr id="8" name="Rectangle 2"/>
          <p:cNvSpPr>
            <a:spLocks noGrp="1" noChangeArrowheads="1"/>
          </p:cNvSpPr>
          <p:nvPr>
            <p:ph type="title" hasCustomPrompt="1"/>
          </p:nvPr>
        </p:nvSpPr>
        <p:spPr bwMode="auto">
          <a:xfrm>
            <a:off x="453872" y="222365"/>
            <a:ext cx="8396441" cy="5257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1600">
                <a:solidFill>
                  <a:schemeClr val="bg1"/>
                </a:solidFill>
              </a:defRPr>
            </a:lvl1pPr>
          </a:lstStyle>
          <a:p>
            <a:r>
              <a:rPr lang="zh-CN" altLang="en-US" sz="2400" b="1" dirty="0"/>
              <a:t>小标题</a:t>
            </a:r>
            <a:br>
              <a:rPr lang="en-US" altLang="zh-CN" sz="3600" b="0" dirty="0"/>
            </a:br>
            <a:r>
              <a:rPr kumimoji="1" lang="zh-CN" altLang="en-US" sz="4400" dirty="0">
                <a:solidFill>
                  <a:srgbClr val="FFC000"/>
                </a:solidFill>
              </a:rPr>
              <a:t>单击此处</a:t>
            </a:r>
            <a:br>
              <a:rPr kumimoji="1" lang="zh-CN" altLang="en-US" sz="4400" dirty="0">
                <a:solidFill>
                  <a:srgbClr val="FFC000"/>
                </a:solidFill>
              </a:rPr>
            </a:br>
            <a:r>
              <a:rPr kumimoji="1" lang="zh-CN" altLang="en-US" sz="4400" dirty="0">
                <a:solidFill>
                  <a:srgbClr val="FFC000"/>
                </a:solidFill>
              </a:rPr>
              <a:t>可更改模板标题</a:t>
            </a:r>
            <a:br>
              <a:rPr kumimoji="1" lang="zh-CN" altLang="en-US" sz="4400" dirty="0">
                <a:solidFill>
                  <a:srgbClr val="FFC000"/>
                </a:solidFill>
              </a:rPr>
            </a:br>
            <a:r>
              <a:rPr kumimoji="1" lang="zh-CN" altLang="en-US" sz="4400" dirty="0">
                <a:solidFill>
                  <a:srgbClr val="FFC000"/>
                </a:solidFill>
              </a:rPr>
              <a:t>中的文字</a:t>
            </a: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wo Content">
    <p:bg>
      <p:bgPr>
        <a:solidFill>
          <a:srgbClr val="1771EB"/>
        </a:solidFill>
        <a:effectLst/>
      </p:bgPr>
    </p:bg>
    <p:spTree>
      <p:nvGrpSpPr>
        <p:cNvPr id="1" name=""/>
        <p:cNvGrpSpPr/>
        <p:nvPr/>
      </p:nvGrpSpPr>
      <p:grpSpPr>
        <a:xfrm>
          <a:off x="0" y="0"/>
          <a:ext cx="0" cy="0"/>
          <a:chOff x="0" y="0"/>
          <a:chExt cx="0" cy="0"/>
        </a:xfrm>
      </p:grpSpPr>
      <p:grpSp>
        <p:nvGrpSpPr>
          <p:cNvPr id="11" name="Group 10"/>
          <p:cNvGrpSpPr/>
          <p:nvPr userDrawn="1"/>
        </p:nvGrpSpPr>
        <p:grpSpPr>
          <a:xfrm>
            <a:off x="-201085"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4" name="Content Placeholder 5"/>
          <p:cNvSpPr>
            <a:spLocks noGrp="1"/>
          </p:cNvSpPr>
          <p:nvPr>
            <p:ph sz="quarter" idx="12" hasCustomPrompt="1"/>
          </p:nvPr>
        </p:nvSpPr>
        <p:spPr>
          <a:xfrm>
            <a:off x="443869" y="777932"/>
            <a:ext cx="8404856" cy="3878735"/>
          </a:xfrm>
        </p:spPr>
        <p:txBody>
          <a:bodyPr/>
          <a:lstStyle>
            <a:lvl1pPr>
              <a:spcBef>
                <a:spcPts val="1000"/>
              </a:spcBef>
              <a:defRPr sz="1200" baseline="0">
                <a:solidFill>
                  <a:schemeClr val="bg1"/>
                </a:solidFill>
                <a:latin typeface="Microsoft YaHei" charset="-122"/>
                <a:ea typeface="Microsoft YaHei" charset="-122"/>
                <a:cs typeface="Microsoft YaHei" charset="-122"/>
              </a:defRPr>
            </a:lvl1pPr>
            <a:lvl2pPr marL="173038" indent="-119063">
              <a:defRPr sz="1200">
                <a:solidFill>
                  <a:srgbClr val="646464"/>
                </a:solidFill>
                <a:latin typeface="Microsoft YaHei" charset="-122"/>
                <a:ea typeface="Microsoft YaHei" charset="-122"/>
                <a:cs typeface="Microsoft YaHei" charset="-122"/>
              </a:defRPr>
            </a:lvl2pPr>
            <a:lvl3pPr marL="368300" indent="-153988">
              <a:defRPr sz="1200">
                <a:solidFill>
                  <a:srgbClr val="646464"/>
                </a:solidFill>
                <a:latin typeface="Microsoft YaHei" charset="-122"/>
                <a:ea typeface="Microsoft YaHei" charset="-122"/>
                <a:cs typeface="Microsoft YaHei" charset="-122"/>
              </a:defRPr>
            </a:lvl3pPr>
            <a:lvl4pPr marL="533400" indent="-123825">
              <a:tabLst/>
              <a:defRPr sz="1200">
                <a:solidFill>
                  <a:srgbClr val="646464"/>
                </a:solidFill>
                <a:latin typeface="Microsoft YaHei" charset="-122"/>
                <a:ea typeface="Microsoft YaHei" charset="-122"/>
                <a:cs typeface="Microsoft YaHei" charset="-122"/>
              </a:defRPr>
            </a:lvl4pPr>
            <a:lvl5pPr marL="730250" indent="-160338">
              <a:defRPr sz="1200">
                <a:solidFill>
                  <a:srgbClr val="646464"/>
                </a:solidFill>
                <a:latin typeface="Microsoft YaHei" charset="-122"/>
                <a:ea typeface="Microsoft YaHei" charset="-122"/>
                <a:cs typeface="Microsoft YaHei" charset="-122"/>
              </a:defRPr>
            </a:lvl5pPr>
          </a:lstStyle>
          <a:p>
            <a:pPr>
              <a:spcBef>
                <a:spcPts val="500"/>
              </a:spcBef>
              <a:defRPr/>
            </a:pPr>
            <a:r>
              <a:rPr lang="zh-CN" altLang="en-US" sz="1050" dirty="0">
                <a:solidFill>
                  <a:schemeClr val="tx1">
                    <a:lumMod val="65000"/>
                    <a:lumOff val="35000"/>
                  </a:schemeClr>
                </a:solidFill>
                <a:latin typeface="微软雅黑" pitchFamily="34" charset="-122"/>
                <a:ea typeface="微软雅黑" pitchFamily="34" charset="-122"/>
              </a:rPr>
              <a:t>没有金蝶软件国际软件集团有限公司的特别许可，任何人不能以任何形式或为任何目的复制或传播本文档的任何部分。本文档中包含的信息如有更改，恕不另行通知。</a:t>
            </a:r>
            <a:endParaRPr lang="en-US" altLang="zh-CN" sz="1050" dirty="0">
              <a:solidFill>
                <a:schemeClr val="tx1">
                  <a:lumMod val="65000"/>
                  <a:lumOff val="35000"/>
                </a:schemeClr>
              </a:solidFill>
              <a:latin typeface="微软雅黑" pitchFamily="34" charset="-122"/>
              <a:ea typeface="微软雅黑" pitchFamily="34" charset="-122"/>
            </a:endParaRPr>
          </a:p>
          <a:p>
            <a:pPr>
              <a:spcBef>
                <a:spcPts val="500"/>
              </a:spcBef>
              <a:defRPr/>
            </a:pPr>
            <a:endParaRPr lang="en-US" altLang="zh-CN" sz="1050" dirty="0">
              <a:solidFill>
                <a:schemeClr val="tx1">
                  <a:lumMod val="65000"/>
                  <a:lumOff val="35000"/>
                </a:schemeClr>
              </a:solidFill>
              <a:latin typeface="微软雅黑" pitchFamily="34" charset="-122"/>
              <a:ea typeface="微软雅黑" pitchFamily="34" charset="-122"/>
            </a:endParaRPr>
          </a:p>
          <a:p>
            <a:pPr>
              <a:spcBef>
                <a:spcPts val="500"/>
              </a:spcBef>
              <a:defRPr/>
            </a:pPr>
            <a:r>
              <a:rPr lang="zh-CN" altLang="en-US" sz="1050" dirty="0">
                <a:solidFill>
                  <a:schemeClr val="tx1">
                    <a:lumMod val="65000"/>
                    <a:lumOff val="35000"/>
                  </a:schemeClr>
                </a:solidFill>
                <a:latin typeface="微软雅黑" pitchFamily="34" charset="-122"/>
                <a:ea typeface="微软雅黑" pitchFamily="34" charset="-122"/>
              </a:rPr>
              <a:t>由金蝶软件（中国）有限公司和其分销商所销售的某些软件产品包含有其它软件供应商版权所有的软件组件。</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Microsoft®</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WINDOWS®</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NT®</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EXCEL®</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Word®</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PowerPoint® </a:t>
            </a:r>
            <a:r>
              <a:rPr lang="zh-CN" altLang="en-US" sz="1050" dirty="0">
                <a:solidFill>
                  <a:schemeClr val="tx1">
                    <a:lumMod val="65000"/>
                    <a:lumOff val="35000"/>
                  </a:schemeClr>
                </a:solidFill>
                <a:latin typeface="微软雅黑" pitchFamily="34" charset="-122"/>
                <a:ea typeface="微软雅黑" pitchFamily="34" charset="-122"/>
              </a:rPr>
              <a:t>和</a:t>
            </a:r>
            <a:r>
              <a:rPr lang="en-US" altLang="zh-CN" sz="1050" dirty="0">
                <a:solidFill>
                  <a:schemeClr val="tx1">
                    <a:lumMod val="65000"/>
                    <a:lumOff val="35000"/>
                  </a:schemeClr>
                </a:solidFill>
                <a:latin typeface="微软雅黑" pitchFamily="34" charset="-122"/>
                <a:ea typeface="微软雅黑" pitchFamily="34" charset="-122"/>
              </a:rPr>
              <a:t>SQL Server® </a:t>
            </a:r>
            <a:r>
              <a:rPr lang="zh-CN" altLang="en-US" sz="1050" dirty="0">
                <a:solidFill>
                  <a:schemeClr val="tx1">
                    <a:lumMod val="65000"/>
                    <a:lumOff val="35000"/>
                  </a:schemeClr>
                </a:solidFill>
                <a:latin typeface="微软雅黑" pitchFamily="34" charset="-122"/>
                <a:ea typeface="微软雅黑" pitchFamily="34" charset="-122"/>
              </a:rPr>
              <a:t>是微软公司的注册商标。</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IBM®</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DB2®</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DB2 </a:t>
            </a:r>
            <a:r>
              <a:rPr lang="zh-CN" altLang="en-US" sz="1050" dirty="0">
                <a:solidFill>
                  <a:schemeClr val="tx1">
                    <a:lumMod val="65000"/>
                    <a:lumOff val="35000"/>
                  </a:schemeClr>
                </a:solidFill>
                <a:latin typeface="微软雅黑" pitchFamily="34" charset="-122"/>
                <a:ea typeface="微软雅黑" pitchFamily="34" charset="-122"/>
              </a:rPr>
              <a:t>通用数据库、</a:t>
            </a:r>
            <a:r>
              <a:rPr lang="en-US" altLang="zh-CN" sz="1050" dirty="0">
                <a:solidFill>
                  <a:schemeClr val="tx1">
                    <a:lumMod val="65000"/>
                    <a:lumOff val="35000"/>
                  </a:schemeClr>
                </a:solidFill>
                <a:latin typeface="微软雅黑" pitchFamily="34" charset="-122"/>
                <a:ea typeface="微软雅黑" pitchFamily="34" charset="-122"/>
              </a:rPr>
              <a:t>OS/2®</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Parallel </a:t>
            </a:r>
            <a:r>
              <a:rPr lang="en-US" altLang="zh-CN" sz="1050" dirty="0" err="1">
                <a:solidFill>
                  <a:schemeClr val="tx1">
                    <a:lumMod val="65000"/>
                    <a:lumOff val="35000"/>
                  </a:schemeClr>
                </a:solidFill>
                <a:latin typeface="微软雅黑" pitchFamily="34" charset="-122"/>
                <a:ea typeface="微软雅黑" pitchFamily="34" charset="-122"/>
              </a:rPr>
              <a:t>Sysplex</a:t>
            </a:r>
            <a:r>
              <a:rPr lang="en-US" altLang="zh-CN" sz="1050" dirty="0">
                <a:solidFill>
                  <a:schemeClr val="tx1">
                    <a:lumMod val="65000"/>
                    <a:lumOff val="35000"/>
                  </a:schemeClr>
                </a:solidFill>
                <a:latin typeface="微软雅黑" pitchFamily="34" charset="-122"/>
                <a:ea typeface="微软雅黑" pitchFamily="34" charset="-122"/>
              </a:rPr>
              <a:t>®</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MVS/ESA</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AIX®</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S/390®</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AS/400®</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OS/390®</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OS/400®</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iSeries</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pSeries</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xSeries</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zSeries</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z/OS</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AFP</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Intelligent Miner</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WebSphere®</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Netfinity</a:t>
            </a:r>
            <a:r>
              <a:rPr lang="en-US" altLang="zh-CN" sz="1050" dirty="0">
                <a:solidFill>
                  <a:schemeClr val="tx1">
                    <a:lumMod val="65000"/>
                    <a:lumOff val="35000"/>
                  </a:schemeClr>
                </a:solidFill>
                <a:latin typeface="微软雅黑" pitchFamily="34" charset="-122"/>
                <a:ea typeface="微软雅黑" pitchFamily="34" charset="-122"/>
              </a:rPr>
              <a:t>®</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Tivoli®</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Informix </a:t>
            </a:r>
            <a:r>
              <a:rPr lang="zh-CN" altLang="en-US" sz="1050" dirty="0">
                <a:solidFill>
                  <a:schemeClr val="tx1">
                    <a:lumMod val="65000"/>
                    <a:lumOff val="35000"/>
                  </a:schemeClr>
                </a:solidFill>
                <a:latin typeface="微软雅黑" pitchFamily="34" charset="-122"/>
                <a:ea typeface="微软雅黑" pitchFamily="34" charset="-122"/>
              </a:rPr>
              <a:t>和</a:t>
            </a:r>
            <a:r>
              <a:rPr lang="en-US" altLang="zh-CN" sz="1050" dirty="0">
                <a:solidFill>
                  <a:schemeClr val="tx1">
                    <a:lumMod val="65000"/>
                    <a:lumOff val="35000"/>
                  </a:schemeClr>
                </a:solidFill>
                <a:latin typeface="微软雅黑" pitchFamily="34" charset="-122"/>
                <a:ea typeface="微软雅黑" pitchFamily="34" charset="-122"/>
              </a:rPr>
              <a:t>Informix® </a:t>
            </a:r>
            <a:r>
              <a:rPr lang="zh-CN" altLang="en-US" sz="1050" dirty="0">
                <a:solidFill>
                  <a:schemeClr val="tx1">
                    <a:lumMod val="65000"/>
                    <a:lumOff val="35000"/>
                  </a:schemeClr>
                </a:solidFill>
                <a:latin typeface="微软雅黑" pitchFamily="34" charset="-122"/>
                <a:ea typeface="微软雅黑" pitchFamily="34" charset="-122"/>
              </a:rPr>
              <a:t>动态</a:t>
            </a:r>
            <a:r>
              <a:rPr lang="en-US" altLang="zh-CN" sz="1050" dirty="0" err="1">
                <a:solidFill>
                  <a:schemeClr val="tx1">
                    <a:lumMod val="65000"/>
                    <a:lumOff val="35000"/>
                  </a:schemeClr>
                </a:solidFill>
                <a:latin typeface="微软雅黑" pitchFamily="34" charset="-122"/>
                <a:ea typeface="微软雅黑" pitchFamily="34" charset="-122"/>
              </a:rPr>
              <a:t>ServerTM</a:t>
            </a:r>
            <a:r>
              <a:rPr lang="en-US" altLang="zh-CN" sz="1050" dirty="0">
                <a:solidFill>
                  <a:schemeClr val="tx1">
                    <a:lumMod val="65000"/>
                    <a:lumOff val="35000"/>
                  </a:schemeClr>
                </a:solidFill>
                <a:latin typeface="微软雅黑" pitchFamily="34" charset="-122"/>
                <a:ea typeface="微软雅黑" pitchFamily="34" charset="-122"/>
              </a:rPr>
              <a:t> </a:t>
            </a:r>
            <a:r>
              <a:rPr lang="zh-CN" altLang="en-US" sz="1050" dirty="0">
                <a:solidFill>
                  <a:schemeClr val="tx1">
                    <a:lumMod val="65000"/>
                    <a:lumOff val="35000"/>
                  </a:schemeClr>
                </a:solidFill>
                <a:latin typeface="微软雅黑" pitchFamily="34" charset="-122"/>
                <a:ea typeface="微软雅黑" pitchFamily="34" charset="-122"/>
              </a:rPr>
              <a:t>是国际商业机器公司在美国或其他公司的商标。</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ORACLE® </a:t>
            </a:r>
            <a:r>
              <a:rPr lang="zh-CN" altLang="en-US" sz="1050" dirty="0">
                <a:solidFill>
                  <a:schemeClr val="tx1">
                    <a:lumMod val="65000"/>
                    <a:lumOff val="35000"/>
                  </a:schemeClr>
                </a:solidFill>
                <a:latin typeface="微软雅黑" pitchFamily="34" charset="-122"/>
                <a:ea typeface="微软雅黑" pitchFamily="34" charset="-122"/>
              </a:rPr>
              <a:t>是</a:t>
            </a:r>
            <a:r>
              <a:rPr lang="en-US" altLang="zh-CN" sz="1050" dirty="0">
                <a:solidFill>
                  <a:schemeClr val="tx1">
                    <a:lumMod val="65000"/>
                    <a:lumOff val="35000"/>
                  </a:schemeClr>
                </a:solidFill>
                <a:latin typeface="微软雅黑" pitchFamily="34" charset="-122"/>
                <a:ea typeface="微软雅黑" pitchFamily="34" charset="-122"/>
              </a:rPr>
              <a:t>ORACLE </a:t>
            </a:r>
            <a:r>
              <a:rPr lang="zh-CN" altLang="en-US" sz="1050" dirty="0">
                <a:solidFill>
                  <a:schemeClr val="tx1">
                    <a:lumMod val="65000"/>
                    <a:lumOff val="35000"/>
                  </a:schemeClr>
                </a:solidFill>
                <a:latin typeface="微软雅黑" pitchFamily="34" charset="-122"/>
                <a:ea typeface="微软雅黑" pitchFamily="34" charset="-122"/>
              </a:rPr>
              <a:t>公司的注册商标。</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UNIX®</a:t>
            </a:r>
            <a:r>
              <a:rPr lang="zh-CN" altLang="en-US" sz="1050" dirty="0">
                <a:solidFill>
                  <a:schemeClr val="tx1">
                    <a:lumMod val="65000"/>
                    <a:lumOff val="35000"/>
                  </a:schemeClr>
                </a:solidFill>
                <a:latin typeface="微软雅黑" pitchFamily="34" charset="-122"/>
                <a:ea typeface="微软雅黑" pitchFamily="34" charset="-122"/>
              </a:rPr>
              <a:t>是</a:t>
            </a:r>
            <a:r>
              <a:rPr lang="en-US" altLang="zh-CN" sz="1050" dirty="0">
                <a:solidFill>
                  <a:schemeClr val="tx1">
                    <a:lumMod val="65000"/>
                    <a:lumOff val="35000"/>
                  </a:schemeClr>
                </a:solidFill>
                <a:latin typeface="微软雅黑" pitchFamily="34" charset="-122"/>
                <a:ea typeface="微软雅黑" pitchFamily="34" charset="-122"/>
              </a:rPr>
              <a:t>UNIX INTERNATIONAL CO.,LIMTED</a:t>
            </a:r>
            <a:r>
              <a:rPr lang="zh-CN" altLang="en-US" sz="1050" dirty="0">
                <a:solidFill>
                  <a:schemeClr val="tx1">
                    <a:lumMod val="65000"/>
                    <a:lumOff val="35000"/>
                  </a:schemeClr>
                </a:solidFill>
                <a:latin typeface="微软雅黑" pitchFamily="34" charset="-122"/>
                <a:ea typeface="微软雅黑" pitchFamily="34" charset="-122"/>
              </a:rPr>
              <a:t>的注册商标、</a:t>
            </a:r>
            <a:r>
              <a:rPr lang="en-US" altLang="zh-CN" sz="1050" dirty="0">
                <a:solidFill>
                  <a:schemeClr val="tx1">
                    <a:lumMod val="65000"/>
                    <a:lumOff val="35000"/>
                  </a:schemeClr>
                </a:solidFill>
                <a:latin typeface="微软雅黑" pitchFamily="34" charset="-122"/>
                <a:ea typeface="微软雅黑" pitchFamily="34" charset="-122"/>
              </a:rPr>
              <a:t>OSF/1® </a:t>
            </a:r>
            <a:r>
              <a:rPr lang="zh-CN" altLang="en-US" sz="1050" dirty="0">
                <a:solidFill>
                  <a:schemeClr val="tx1">
                    <a:lumMod val="65000"/>
                    <a:lumOff val="35000"/>
                  </a:schemeClr>
                </a:solidFill>
                <a:latin typeface="微软雅黑" pitchFamily="34" charset="-122"/>
                <a:ea typeface="微软雅黑" pitchFamily="34" charset="-122"/>
              </a:rPr>
              <a:t>和</a:t>
            </a:r>
            <a:r>
              <a:rPr lang="en-US" altLang="zh-CN" sz="1050" dirty="0">
                <a:solidFill>
                  <a:schemeClr val="tx1">
                    <a:lumMod val="65000"/>
                    <a:lumOff val="35000"/>
                  </a:schemeClr>
                </a:solidFill>
                <a:latin typeface="微软雅黑" pitchFamily="34" charset="-122"/>
                <a:ea typeface="微软雅黑" pitchFamily="34" charset="-122"/>
              </a:rPr>
              <a:t>Motif® </a:t>
            </a:r>
            <a:r>
              <a:rPr lang="zh-CN" altLang="en-US" sz="1050" dirty="0">
                <a:solidFill>
                  <a:schemeClr val="tx1">
                    <a:lumMod val="65000"/>
                    <a:lumOff val="35000"/>
                  </a:schemeClr>
                </a:solidFill>
                <a:latin typeface="微软雅黑" pitchFamily="34" charset="-122"/>
                <a:ea typeface="微软雅黑" pitchFamily="34" charset="-122"/>
              </a:rPr>
              <a:t>是</a:t>
            </a:r>
            <a:r>
              <a:rPr lang="en-US" altLang="zh-CN" sz="1050" dirty="0">
                <a:solidFill>
                  <a:schemeClr val="tx1">
                    <a:lumMod val="65000"/>
                    <a:lumOff val="35000"/>
                  </a:schemeClr>
                </a:solidFill>
                <a:latin typeface="微软雅黑" pitchFamily="34" charset="-122"/>
                <a:ea typeface="微软雅黑" pitchFamily="34" charset="-122"/>
              </a:rPr>
              <a:t>Open Group </a:t>
            </a:r>
            <a:r>
              <a:rPr lang="zh-CN" altLang="en-US" sz="1050" dirty="0">
                <a:solidFill>
                  <a:schemeClr val="tx1">
                    <a:lumMod val="65000"/>
                    <a:lumOff val="35000"/>
                  </a:schemeClr>
                </a:solidFill>
                <a:latin typeface="微软雅黑" pitchFamily="34" charset="-122"/>
                <a:ea typeface="微软雅黑" pitchFamily="34" charset="-122"/>
              </a:rPr>
              <a:t>的注册商标。</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Citrix®</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Citrix </a:t>
            </a:r>
            <a:r>
              <a:rPr lang="zh-CN" altLang="en-US" sz="1050" dirty="0">
                <a:solidFill>
                  <a:schemeClr val="tx1">
                    <a:lumMod val="65000"/>
                    <a:lumOff val="35000"/>
                  </a:schemeClr>
                </a:solidFill>
                <a:latin typeface="微软雅黑" pitchFamily="34" charset="-122"/>
                <a:ea typeface="微软雅黑" pitchFamily="34" charset="-122"/>
              </a:rPr>
              <a:t>徽标、</a:t>
            </a:r>
            <a:r>
              <a:rPr lang="en-US" altLang="zh-CN" sz="1050" dirty="0">
                <a:solidFill>
                  <a:schemeClr val="tx1">
                    <a:lumMod val="65000"/>
                    <a:lumOff val="35000"/>
                  </a:schemeClr>
                </a:solidFill>
                <a:latin typeface="微软雅黑" pitchFamily="34" charset="-122"/>
                <a:ea typeface="微软雅黑" pitchFamily="34" charset="-122"/>
              </a:rPr>
              <a:t>ICA</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Program Neighborhood® </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MetaFrame</a:t>
            </a:r>
            <a:r>
              <a:rPr lang="en-US" altLang="zh-CN" sz="1050" dirty="0">
                <a:solidFill>
                  <a:schemeClr val="tx1">
                    <a:lumMod val="65000"/>
                    <a:lumOff val="35000"/>
                  </a:schemeClr>
                </a:solidFill>
                <a:latin typeface="微软雅黑" pitchFamily="34" charset="-122"/>
                <a:ea typeface="微软雅黑" pitchFamily="34" charset="-122"/>
              </a:rPr>
              <a:t>® </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WinFrame</a:t>
            </a:r>
            <a:r>
              <a:rPr lang="en-US" altLang="zh-CN" sz="1050" dirty="0">
                <a:solidFill>
                  <a:schemeClr val="tx1">
                    <a:lumMod val="65000"/>
                    <a:lumOff val="35000"/>
                  </a:schemeClr>
                </a:solidFill>
                <a:latin typeface="微软雅黑" pitchFamily="34" charset="-122"/>
                <a:ea typeface="微软雅黑" pitchFamily="34" charset="-122"/>
              </a:rPr>
              <a:t>® </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VideoFrame</a:t>
            </a:r>
            <a:r>
              <a:rPr lang="en-US" altLang="zh-CN" sz="1050" dirty="0">
                <a:solidFill>
                  <a:schemeClr val="tx1">
                    <a:lumMod val="65000"/>
                    <a:lumOff val="35000"/>
                  </a:schemeClr>
                </a:solidFill>
                <a:latin typeface="微软雅黑" pitchFamily="34" charset="-122"/>
                <a:ea typeface="微软雅黑" pitchFamily="34" charset="-122"/>
              </a:rPr>
              <a:t>® </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MultiWin</a:t>
            </a:r>
            <a:r>
              <a:rPr lang="en-US" altLang="zh-CN" sz="1050" dirty="0">
                <a:solidFill>
                  <a:schemeClr val="tx1">
                    <a:lumMod val="65000"/>
                    <a:lumOff val="35000"/>
                  </a:schemeClr>
                </a:solidFill>
                <a:latin typeface="微软雅黑" pitchFamily="34" charset="-122"/>
                <a:ea typeface="微软雅黑" pitchFamily="34" charset="-122"/>
              </a:rPr>
              <a:t>®</a:t>
            </a:r>
            <a:r>
              <a:rPr lang="zh-CN" altLang="en-US" sz="1050" dirty="0">
                <a:solidFill>
                  <a:schemeClr val="tx1">
                    <a:lumMod val="65000"/>
                    <a:lumOff val="35000"/>
                  </a:schemeClr>
                </a:solidFill>
                <a:latin typeface="微软雅黑" pitchFamily="34" charset="-122"/>
                <a:ea typeface="微软雅黑" pitchFamily="34" charset="-122"/>
              </a:rPr>
              <a:t>以及此处引用的</a:t>
            </a:r>
            <a:r>
              <a:rPr lang="en-US" altLang="zh-CN" sz="1050" dirty="0">
                <a:solidFill>
                  <a:schemeClr val="tx1">
                    <a:lumMod val="65000"/>
                    <a:lumOff val="35000"/>
                  </a:schemeClr>
                </a:solidFill>
                <a:latin typeface="微软雅黑" pitchFamily="34" charset="-122"/>
                <a:ea typeface="微软雅黑" pitchFamily="34" charset="-122"/>
              </a:rPr>
              <a:t>Citrix </a:t>
            </a:r>
            <a:r>
              <a:rPr lang="zh-CN" altLang="en-US" sz="1050" dirty="0">
                <a:solidFill>
                  <a:schemeClr val="tx1">
                    <a:lumMod val="65000"/>
                    <a:lumOff val="35000"/>
                  </a:schemeClr>
                </a:solidFill>
                <a:latin typeface="微软雅黑" pitchFamily="34" charset="-122"/>
                <a:ea typeface="微软雅黑" pitchFamily="34" charset="-122"/>
              </a:rPr>
              <a:t>产品名是</a:t>
            </a:r>
            <a:r>
              <a:rPr lang="en-US" altLang="zh-CN" sz="1050" dirty="0">
                <a:solidFill>
                  <a:schemeClr val="tx1">
                    <a:lumMod val="65000"/>
                    <a:lumOff val="35000"/>
                  </a:schemeClr>
                </a:solidFill>
                <a:latin typeface="微软雅黑" pitchFamily="34" charset="-122"/>
                <a:ea typeface="微软雅黑" pitchFamily="34" charset="-122"/>
              </a:rPr>
              <a:t>Citrix Systems </a:t>
            </a:r>
            <a:r>
              <a:rPr lang="zh-CN" altLang="en-US" sz="1050" dirty="0">
                <a:solidFill>
                  <a:schemeClr val="tx1">
                    <a:lumMod val="65000"/>
                    <a:lumOff val="35000"/>
                  </a:schemeClr>
                </a:solidFill>
                <a:latin typeface="微软雅黑" pitchFamily="34" charset="-122"/>
                <a:ea typeface="微软雅黑" pitchFamily="34" charset="-122"/>
              </a:rPr>
              <a:t>公司的商标或注册商标。</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HTML</a:t>
            </a:r>
            <a:r>
              <a:rPr lang="zh-CN" altLang="en-US" sz="1050" dirty="0">
                <a:solidFill>
                  <a:schemeClr val="tx1">
                    <a:lumMod val="65000"/>
                    <a:lumOff val="35000"/>
                  </a:schemeClr>
                </a:solidFill>
                <a:latin typeface="微软雅黑" pitchFamily="34" charset="-122"/>
                <a:ea typeface="微软雅黑" pitchFamily="34" charset="-122"/>
              </a:rPr>
              <a:t>是</a:t>
            </a:r>
            <a:r>
              <a:rPr lang="en-US" altLang="zh-CN" sz="1050" dirty="0">
                <a:solidFill>
                  <a:schemeClr val="tx1">
                    <a:lumMod val="65000"/>
                    <a:lumOff val="35000"/>
                  </a:schemeClr>
                </a:solidFill>
                <a:latin typeface="微软雅黑" pitchFamily="34" charset="-122"/>
                <a:ea typeface="微软雅黑" pitchFamily="34" charset="-122"/>
              </a:rPr>
              <a:t>HATEMOGLU TEKSTIL GIYIM SANAYI VE TICARET A.S.</a:t>
            </a:r>
            <a:r>
              <a:rPr lang="zh-CN" altLang="en-US" sz="1050" dirty="0">
                <a:solidFill>
                  <a:schemeClr val="tx1">
                    <a:lumMod val="65000"/>
                    <a:lumOff val="35000"/>
                  </a:schemeClr>
                </a:solidFill>
                <a:latin typeface="微软雅黑" pitchFamily="34" charset="-122"/>
                <a:ea typeface="微软雅黑" pitchFamily="34" charset="-122"/>
              </a:rPr>
              <a:t>的注册商标，</a:t>
            </a:r>
            <a:r>
              <a:rPr lang="en-US" altLang="zh-CN" sz="1050" dirty="0">
                <a:solidFill>
                  <a:schemeClr val="tx1">
                    <a:lumMod val="65000"/>
                    <a:lumOff val="35000"/>
                  </a:schemeClr>
                </a:solidFill>
                <a:latin typeface="微软雅黑" pitchFamily="34" charset="-122"/>
                <a:ea typeface="微软雅黑" pitchFamily="34" charset="-122"/>
              </a:rPr>
              <a:t>DHTML</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XML</a:t>
            </a:r>
            <a:r>
              <a:rPr lang="zh-CN" altLang="en-US" sz="1050" dirty="0">
                <a:solidFill>
                  <a:schemeClr val="tx1">
                    <a:lumMod val="65000"/>
                    <a:lumOff val="35000"/>
                  </a:schemeClr>
                </a:solidFill>
                <a:latin typeface="微软雅黑" pitchFamily="34" charset="-122"/>
                <a:ea typeface="微软雅黑" pitchFamily="34" charset="-122"/>
              </a:rPr>
              <a:t>和</a:t>
            </a:r>
            <a:r>
              <a:rPr lang="en-US" altLang="zh-CN" sz="1050" dirty="0">
                <a:solidFill>
                  <a:schemeClr val="tx1">
                    <a:lumMod val="65000"/>
                    <a:lumOff val="35000"/>
                  </a:schemeClr>
                </a:solidFill>
                <a:latin typeface="微软雅黑" pitchFamily="34" charset="-122"/>
                <a:ea typeface="微软雅黑" pitchFamily="34" charset="-122"/>
              </a:rPr>
              <a:t>XHTML </a:t>
            </a:r>
            <a:r>
              <a:rPr lang="zh-CN" altLang="en-US" sz="1050" dirty="0">
                <a:solidFill>
                  <a:schemeClr val="tx1">
                    <a:lumMod val="65000"/>
                    <a:lumOff val="35000"/>
                  </a:schemeClr>
                </a:solidFill>
                <a:latin typeface="微软雅黑" pitchFamily="34" charset="-122"/>
                <a:ea typeface="微软雅黑" pitchFamily="34" charset="-122"/>
              </a:rPr>
              <a:t>是</a:t>
            </a:r>
            <a:r>
              <a:rPr lang="en-US" altLang="zh-CN" sz="1050" dirty="0">
                <a:solidFill>
                  <a:schemeClr val="tx1">
                    <a:lumMod val="65000"/>
                    <a:lumOff val="35000"/>
                  </a:schemeClr>
                </a:solidFill>
                <a:latin typeface="微软雅黑" pitchFamily="34" charset="-122"/>
                <a:ea typeface="微软雅黑" pitchFamily="34" charset="-122"/>
              </a:rPr>
              <a:t>W3C®</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World Wide Web </a:t>
            </a:r>
            <a:r>
              <a:rPr lang="zh-CN" altLang="en-US" sz="1050" dirty="0">
                <a:solidFill>
                  <a:schemeClr val="tx1">
                    <a:lumMod val="65000"/>
                    <a:lumOff val="35000"/>
                  </a:schemeClr>
                </a:solidFill>
                <a:latin typeface="微软雅黑" pitchFamily="34" charset="-122"/>
                <a:ea typeface="微软雅黑" pitchFamily="34" charset="-122"/>
              </a:rPr>
              <a:t>协会、计算机科学实验室的商标或注册商标，</a:t>
            </a:r>
            <a:r>
              <a:rPr lang="en-US" altLang="zh-CN" sz="1050" dirty="0" err="1">
                <a:solidFill>
                  <a:schemeClr val="tx1">
                    <a:lumMod val="65000"/>
                    <a:lumOff val="35000"/>
                  </a:schemeClr>
                </a:solidFill>
                <a:latin typeface="微软雅黑" pitchFamily="34" charset="-122"/>
                <a:ea typeface="微软雅黑" pitchFamily="34" charset="-122"/>
              </a:rPr>
              <a:t>PureXML</a:t>
            </a:r>
            <a:r>
              <a:rPr lang="zh-CN" altLang="en-US" sz="1050" dirty="0">
                <a:solidFill>
                  <a:schemeClr val="tx1">
                    <a:lumMod val="65000"/>
                    <a:lumOff val="35000"/>
                  </a:schemeClr>
                </a:solidFill>
                <a:latin typeface="微软雅黑" pitchFamily="34" charset="-122"/>
                <a:ea typeface="微软雅黑" pitchFamily="34" charset="-122"/>
              </a:rPr>
              <a:t>是国际商业机器公司的注册商标。</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JAVA® </a:t>
            </a:r>
            <a:r>
              <a:rPr lang="zh-CN" altLang="en-US" sz="1050" dirty="0">
                <a:solidFill>
                  <a:schemeClr val="tx1">
                    <a:lumMod val="65000"/>
                    <a:lumOff val="35000"/>
                  </a:schemeClr>
                </a:solidFill>
                <a:latin typeface="微软雅黑" pitchFamily="34" charset="-122"/>
                <a:ea typeface="微软雅黑" pitchFamily="34" charset="-122"/>
              </a:rPr>
              <a:t>是甲骨文美国有限公司的注册商标。</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JAVASCRIPT®</a:t>
            </a:r>
            <a:r>
              <a:rPr lang="zh-CN" altLang="en-US" sz="1050" dirty="0">
                <a:solidFill>
                  <a:schemeClr val="tx1">
                    <a:lumMod val="65000"/>
                    <a:lumOff val="35000"/>
                  </a:schemeClr>
                </a:solidFill>
                <a:latin typeface="微软雅黑" pitchFamily="34" charset="-122"/>
                <a:ea typeface="微软雅黑" pitchFamily="34" charset="-122"/>
              </a:rPr>
              <a:t>是甲骨文美国有限公司的注册商标，由其技术开发和实施商</a:t>
            </a:r>
            <a:r>
              <a:rPr lang="en-US" altLang="zh-CN" sz="1050" dirty="0">
                <a:solidFill>
                  <a:schemeClr val="tx1">
                    <a:lumMod val="65000"/>
                    <a:lumOff val="35000"/>
                  </a:schemeClr>
                </a:solidFill>
                <a:latin typeface="微软雅黑" pitchFamily="34" charset="-122"/>
                <a:ea typeface="微软雅黑" pitchFamily="34" charset="-122"/>
              </a:rPr>
              <a:t>Netscape </a:t>
            </a:r>
            <a:r>
              <a:rPr lang="zh-CN" altLang="en-US" sz="1050" dirty="0">
                <a:solidFill>
                  <a:schemeClr val="tx1">
                    <a:lumMod val="65000"/>
                    <a:lumOff val="35000"/>
                  </a:schemeClr>
                </a:solidFill>
                <a:latin typeface="微软雅黑" pitchFamily="34" charset="-122"/>
                <a:ea typeface="微软雅黑" pitchFamily="34" charset="-122"/>
              </a:rPr>
              <a:t>许可使用。</a:t>
            </a:r>
          </a:p>
          <a:p>
            <a:pPr>
              <a:spcBef>
                <a:spcPts val="500"/>
              </a:spcBef>
              <a:defRPr/>
            </a:pPr>
            <a:r>
              <a:rPr lang="en-US" altLang="zh-CN" sz="1050" dirty="0" err="1">
                <a:solidFill>
                  <a:schemeClr val="tx1">
                    <a:lumMod val="65000"/>
                    <a:lumOff val="35000"/>
                  </a:schemeClr>
                </a:solidFill>
                <a:latin typeface="微软雅黑" pitchFamily="34" charset="-122"/>
                <a:ea typeface="微软雅黑" pitchFamily="34" charset="-122"/>
              </a:rPr>
              <a:t>Apusic</a:t>
            </a:r>
            <a:r>
              <a:rPr lang="en-US" altLang="zh-CN" sz="1050" dirty="0">
                <a:solidFill>
                  <a:schemeClr val="tx1">
                    <a:lumMod val="65000"/>
                    <a:lumOff val="35000"/>
                  </a:schemeClr>
                </a:solidFill>
                <a:latin typeface="微软雅黑" pitchFamily="34" charset="-122"/>
                <a:ea typeface="微软雅黑" pitchFamily="34" charset="-122"/>
              </a:rPr>
              <a:t> ®</a:t>
            </a:r>
            <a:r>
              <a:rPr lang="zh-CN" altLang="en-US" sz="1050" dirty="0">
                <a:solidFill>
                  <a:schemeClr val="tx1">
                    <a:lumMod val="65000"/>
                    <a:lumOff val="35000"/>
                  </a:schemeClr>
                </a:solidFill>
                <a:latin typeface="微软雅黑" pitchFamily="34" charset="-122"/>
                <a:ea typeface="微软雅黑" pitchFamily="34" charset="-122"/>
              </a:rPr>
              <a:t>是深圳市金蝶中间件有限公司的注册商标。</a:t>
            </a:r>
          </a:p>
          <a:p>
            <a:pPr>
              <a:spcBef>
                <a:spcPts val="500"/>
              </a:spcBef>
              <a:defRPr/>
            </a:pPr>
            <a:r>
              <a:rPr lang="zh-CN" altLang="en-US" sz="1050" dirty="0">
                <a:solidFill>
                  <a:schemeClr val="tx1">
                    <a:lumMod val="65000"/>
                    <a:lumOff val="35000"/>
                  </a:schemeClr>
                </a:solidFill>
                <a:latin typeface="微软雅黑" pitchFamily="34" charset="-122"/>
                <a:ea typeface="微软雅黑" pitchFamily="34" charset="-122"/>
              </a:rPr>
              <a:t>本文档提到的金蝶</a:t>
            </a:r>
            <a:r>
              <a:rPr lang="en-US" altLang="zh-CN" sz="1050" dirty="0">
                <a:solidFill>
                  <a:schemeClr val="tx1">
                    <a:lumMod val="65000"/>
                    <a:lumOff val="35000"/>
                  </a:schemeClr>
                </a:solidFill>
                <a:latin typeface="微软雅黑" pitchFamily="34" charset="-122"/>
                <a:ea typeface="微软雅黑" pitchFamily="34" charset="-122"/>
              </a:rPr>
              <a:t>® </a:t>
            </a:r>
            <a:r>
              <a:rPr lang="zh-CN" altLang="en-US" sz="1050" dirty="0">
                <a:solidFill>
                  <a:schemeClr val="tx1">
                    <a:lumMod val="65000"/>
                    <a:lumOff val="35000"/>
                  </a:schemeClr>
                </a:solidFill>
                <a:latin typeface="微软雅黑" pitchFamily="34" charset="-122"/>
                <a:ea typeface="微软雅黑" pitchFamily="34" charset="-122"/>
              </a:rPr>
              <a:t>、金蝶</a:t>
            </a:r>
            <a:r>
              <a:rPr lang="en-US" altLang="zh-CN" sz="1050" dirty="0">
                <a:solidFill>
                  <a:schemeClr val="tx1">
                    <a:lumMod val="65000"/>
                    <a:lumOff val="35000"/>
                  </a:schemeClr>
                </a:solidFill>
                <a:latin typeface="微软雅黑" pitchFamily="34" charset="-122"/>
                <a:ea typeface="微软雅黑" pitchFamily="34" charset="-122"/>
              </a:rPr>
              <a:t>KIS ® </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K/3 ®</a:t>
            </a:r>
            <a:r>
              <a:rPr lang="zh-CN" altLang="en-US" sz="1050" dirty="0">
                <a:solidFill>
                  <a:schemeClr val="tx1">
                    <a:lumMod val="65000"/>
                    <a:lumOff val="35000"/>
                  </a:schemeClr>
                </a:solidFill>
                <a:latin typeface="微软雅黑" pitchFamily="34" charset="-122"/>
                <a:ea typeface="微软雅黑" pitchFamily="34" charset="-122"/>
              </a:rPr>
              <a:t>、金蝶</a:t>
            </a:r>
            <a:r>
              <a:rPr lang="en-US" altLang="zh-CN" sz="1050" dirty="0">
                <a:solidFill>
                  <a:schemeClr val="tx1">
                    <a:lumMod val="65000"/>
                    <a:lumOff val="35000"/>
                  </a:schemeClr>
                </a:solidFill>
                <a:latin typeface="微软雅黑" pitchFamily="34" charset="-122"/>
                <a:ea typeface="微软雅黑" pitchFamily="34" charset="-122"/>
              </a:rPr>
              <a:t>EAS ® </a:t>
            </a:r>
            <a:r>
              <a:rPr lang="zh-CN" altLang="en-US" sz="1050" dirty="0">
                <a:solidFill>
                  <a:schemeClr val="tx1">
                    <a:lumMod val="65000"/>
                    <a:lumOff val="35000"/>
                  </a:schemeClr>
                </a:solidFill>
                <a:latin typeface="微软雅黑" pitchFamily="34" charset="-122"/>
                <a:ea typeface="微软雅黑" pitchFamily="34" charset="-122"/>
              </a:rPr>
              <a:t>、友商网 </a:t>
            </a:r>
            <a:r>
              <a:rPr lang="en-US" altLang="zh-CN" sz="1050" dirty="0">
                <a:solidFill>
                  <a:schemeClr val="tx1">
                    <a:lumMod val="65000"/>
                    <a:lumOff val="35000"/>
                  </a:schemeClr>
                </a:solidFill>
                <a:latin typeface="微软雅黑" pitchFamily="34" charset="-122"/>
                <a:ea typeface="微软雅黑" pitchFamily="34" charset="-122"/>
              </a:rPr>
              <a:t>®</a:t>
            </a:r>
            <a:r>
              <a:rPr lang="zh-CN" altLang="en-US" sz="1050" dirty="0">
                <a:solidFill>
                  <a:schemeClr val="tx1">
                    <a:lumMod val="65000"/>
                    <a:lumOff val="35000"/>
                  </a:schemeClr>
                </a:solidFill>
                <a:latin typeface="微软雅黑" pitchFamily="34" charset="-122"/>
                <a:ea typeface="微软雅黑" pitchFamily="34" charset="-122"/>
              </a:rPr>
              <a:t>和其它金蝶 产品和服务以及它们各自的徽标是金蝶软件（中国）有限公司在中国和世界其它一些国家的商标或注册商标。本文档提到的所有其它产品和服务名称是它们各自公司的商标。</a:t>
            </a:r>
          </a:p>
        </p:txBody>
      </p:sp>
      <p:sp>
        <p:nvSpPr>
          <p:cNvPr id="20" name="Title 1"/>
          <p:cNvSpPr>
            <a:spLocks noGrp="1"/>
          </p:cNvSpPr>
          <p:nvPr>
            <p:ph type="title" hasCustomPrompt="1"/>
          </p:nvPr>
        </p:nvSpPr>
        <p:spPr>
          <a:xfrm>
            <a:off x="443869" y="222590"/>
            <a:ext cx="8403269" cy="525528"/>
          </a:xfrm>
        </p:spPr>
        <p:txBody>
          <a:bodyPr/>
          <a:lstStyle>
            <a:lvl1pPr>
              <a:defRPr baseline="0">
                <a:solidFill>
                  <a:srgbClr val="FFC000"/>
                </a:solidFill>
                <a:latin typeface="Microsoft YaHei" charset="-122"/>
                <a:ea typeface="Microsoft YaHei" charset="-122"/>
                <a:cs typeface="Microsoft YaHei" charset="-122"/>
              </a:defRPr>
            </a:lvl1pPr>
          </a:lstStyle>
          <a:p>
            <a:r>
              <a:rPr lang="zh-CN" altLang="en-US" dirty="0"/>
              <a:t>特别声明</a:t>
            </a:r>
            <a:endParaRPr lang="en-US" dirty="0"/>
          </a:p>
        </p:txBody>
      </p:sp>
      <p:sp>
        <p:nvSpPr>
          <p:cNvPr id="22"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bg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bg1"/>
              </a:solidFill>
              <a:latin typeface="Arial" panose="020B0604020202020204"/>
              <a:cs typeface="Arial" panose="020B0604020202020204"/>
              <a:sym typeface="Helvetica Neue"/>
            </a:endParaRPr>
          </a:p>
        </p:txBody>
      </p:sp>
      <p:sp>
        <p:nvSpPr>
          <p:cNvPr id="23" name="Text Box 2">
            <a:extLst>
              <a:ext uri="{FF2B5EF4-FFF2-40B4-BE49-F238E27FC236}">
                <a16:creationId xmlns:a16="http://schemas.microsoft.com/office/drawing/2014/main" id="{C0362A9A-1519-7846-B4B9-7B69D2476AA2}"/>
              </a:ext>
            </a:extLst>
          </p:cNvPr>
          <p:cNvSpPr txBox="1"/>
          <p:nvPr userDrawn="1"/>
        </p:nvSpPr>
        <p:spPr>
          <a:xfrm>
            <a:off x="6938360" y="4907760"/>
            <a:ext cx="1622426" cy="130999"/>
          </a:xfrm>
          <a:prstGeom prst="rect">
            <a:avLst/>
          </a:prstGeom>
          <a:ln w="12700">
            <a:miter lim="400000"/>
          </a:ln>
          <a:extLst>
            <a:ext uri="{C572A759-6A51-4108-AA02-DFA0A04FC94B}">
              <ma14:wrappingTextBoxFlag xmlns="" xmlns:ma14="http://schemas.microsoft.com/office/mac/drawingml/2011/main" val="1"/>
            </a:ext>
          </a:extLst>
        </p:spPr>
        <p:txBody>
          <a:bodyPr lIns="6668" tIns="6668" rIns="6668" bIns="6668" anchor="ctr">
            <a:spAutoFit/>
          </a:bodyPr>
          <a:lstStyle/>
          <a:p>
            <a:pPr algn="r">
              <a:lnSpc>
                <a:spcPts val="1000"/>
              </a:lnSpc>
              <a:defRPr sz="700">
                <a:solidFill>
                  <a:srgbClr val="FFFFFF">
                    <a:alpha val="50000"/>
                  </a:srgbClr>
                </a:solidFill>
                <a:latin typeface="微软雅黑"/>
                <a:ea typeface="微软雅黑"/>
                <a:cs typeface="微软雅黑"/>
                <a:sym typeface="微软雅黑"/>
              </a:defRPr>
            </a:pPr>
            <a:r>
              <a:rPr dirty="0">
                <a:solidFill>
                  <a:schemeClr val="bg1"/>
                </a:solidFill>
              </a:rPr>
              <a:t>① </a:t>
            </a:r>
            <a:r>
              <a:rPr dirty="0" err="1">
                <a:solidFill>
                  <a:schemeClr val="bg1"/>
                </a:solidFill>
              </a:rPr>
              <a:t>绝密信息</a:t>
            </a:r>
            <a:r>
              <a:rPr dirty="0">
                <a:solidFill>
                  <a:schemeClr val="bg1"/>
                </a:solidFill>
              </a:rPr>
              <a:t> </a:t>
            </a:r>
            <a:r>
              <a:rPr dirty="0" err="1">
                <a:solidFill>
                  <a:schemeClr val="bg1"/>
                </a:solidFill>
              </a:rPr>
              <a:t>严禁泄露</a:t>
            </a:r>
            <a:endParaRPr dirty="0">
              <a:solidFill>
                <a:schemeClr val="bg1"/>
              </a:solidFill>
            </a:endParaRPr>
          </a:p>
        </p:txBody>
      </p:sp>
      <p:pic>
        <p:nvPicPr>
          <p:cNvPr id="25" name="图片 24"/>
          <p:cNvPicPr>
            <a:picLocks noChangeAspect="1"/>
          </p:cNvPicPr>
          <p:nvPr userDrawn="1"/>
        </p:nvPicPr>
        <p:blipFill rotWithShape="1">
          <a:blip r:embed="rId2">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2" name="Group 41"/>
          <p:cNvGrpSpPr/>
          <p:nvPr userDrawn="1"/>
        </p:nvGrpSpPr>
        <p:grpSpPr>
          <a:xfrm>
            <a:off x="-1081337" y="-53219"/>
            <a:ext cx="646288" cy="646288"/>
            <a:chOff x="-1138755" y="0"/>
            <a:chExt cx="646288" cy="646288"/>
          </a:xfrm>
          <a:solidFill>
            <a:srgbClr val="24215F"/>
          </a:solidFill>
        </p:grpSpPr>
        <p:sp>
          <p:nvSpPr>
            <p:cNvPr id="43" name="Rectangle 42"/>
            <p:cNvSpPr/>
            <p:nvPr userDrawn="1"/>
          </p:nvSpPr>
          <p:spPr>
            <a:xfrm>
              <a:off x="-1138755" y="0"/>
              <a:ext cx="646288" cy="64628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44" name="TextBox 43"/>
            <p:cNvSpPr txBox="1"/>
            <p:nvPr userDrawn="1"/>
          </p:nvSpPr>
          <p:spPr>
            <a:xfrm>
              <a:off x="-1138755" y="0"/>
              <a:ext cx="407083" cy="461665"/>
            </a:xfrm>
            <a:prstGeom prst="rect">
              <a:avLst/>
            </a:prstGeom>
            <a:grpFill/>
          </p:spPr>
          <p:txBody>
            <a:bodyPr wrap="none" rtlCol="0">
              <a:spAutoFit/>
            </a:bodyPr>
            <a:lstStyle/>
            <a:p>
              <a:r>
                <a:rPr lang="en-US" sz="800" dirty="0">
                  <a:solidFill>
                    <a:schemeClr val="bg1"/>
                  </a:solidFill>
                </a:rPr>
                <a:t>R:</a:t>
              </a:r>
              <a:r>
                <a:rPr lang="en-US" altLang="zh-CN" sz="800" dirty="0">
                  <a:solidFill>
                    <a:schemeClr val="bg1"/>
                  </a:solidFill>
                </a:rPr>
                <a:t>36</a:t>
              </a:r>
              <a:endParaRPr lang="en-US" sz="800" dirty="0">
                <a:solidFill>
                  <a:schemeClr val="bg1"/>
                </a:solidFill>
              </a:endParaRPr>
            </a:p>
            <a:p>
              <a:r>
                <a:rPr lang="en-US" sz="800" dirty="0">
                  <a:solidFill>
                    <a:schemeClr val="bg1"/>
                  </a:solidFill>
                </a:rPr>
                <a:t>G:</a:t>
              </a:r>
              <a:r>
                <a:rPr lang="en-US" altLang="zh-CN" sz="800" dirty="0">
                  <a:solidFill>
                    <a:schemeClr val="bg1"/>
                  </a:solidFill>
                </a:rPr>
                <a:t>33</a:t>
              </a:r>
              <a:endParaRPr lang="en-US" sz="800" dirty="0">
                <a:solidFill>
                  <a:schemeClr val="bg1"/>
                </a:solidFill>
              </a:endParaRPr>
            </a:p>
            <a:p>
              <a:r>
                <a:rPr lang="en-US" sz="800" dirty="0">
                  <a:solidFill>
                    <a:schemeClr val="bg1"/>
                  </a:solidFill>
                </a:rPr>
                <a:t>B:</a:t>
              </a:r>
              <a:r>
                <a:rPr lang="en-US" altLang="zh-CN" sz="800" dirty="0">
                  <a:solidFill>
                    <a:schemeClr val="bg1"/>
                  </a:solidFill>
                </a:rPr>
                <a:t>9</a:t>
              </a:r>
              <a:r>
                <a:rPr lang="en-US" sz="800" dirty="0">
                  <a:solidFill>
                    <a:schemeClr val="bg1"/>
                  </a:solidFill>
                </a:rPr>
                <a:t>5</a:t>
              </a:r>
            </a:p>
          </p:txBody>
        </p:sp>
      </p:grpSp>
      <p:grpSp>
        <p:nvGrpSpPr>
          <p:cNvPr id="45" name="Group 44"/>
          <p:cNvGrpSpPr/>
          <p:nvPr userDrawn="1"/>
        </p:nvGrpSpPr>
        <p:grpSpPr>
          <a:xfrm>
            <a:off x="-1081337" y="659218"/>
            <a:ext cx="646288" cy="646288"/>
            <a:chOff x="-1138755" y="0"/>
            <a:chExt cx="646288" cy="646288"/>
          </a:xfrm>
        </p:grpSpPr>
        <p:sp>
          <p:nvSpPr>
            <p:cNvPr id="46" name="Rectangle 45"/>
            <p:cNvSpPr/>
            <p:nvPr userDrawn="1"/>
          </p:nvSpPr>
          <p:spPr>
            <a:xfrm>
              <a:off x="-1138755" y="0"/>
              <a:ext cx="646288" cy="646288"/>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47" name="TextBox 46"/>
            <p:cNvSpPr txBox="1"/>
            <p:nvPr userDrawn="1"/>
          </p:nvSpPr>
          <p:spPr>
            <a:xfrm>
              <a:off x="-1138755" y="0"/>
              <a:ext cx="466794" cy="461665"/>
            </a:xfrm>
            <a:prstGeom prst="rect">
              <a:avLst/>
            </a:prstGeom>
            <a:noFill/>
          </p:spPr>
          <p:txBody>
            <a:bodyPr wrap="none" rtlCol="0">
              <a:spAutoFit/>
            </a:bodyPr>
            <a:lstStyle/>
            <a:p>
              <a:r>
                <a:rPr lang="en-US" sz="800" dirty="0">
                  <a:solidFill>
                    <a:schemeClr val="bg1"/>
                  </a:solidFill>
                </a:rPr>
                <a:t>R:</a:t>
              </a:r>
              <a:r>
                <a:rPr lang="en-US" altLang="zh-CN" sz="800" dirty="0">
                  <a:solidFill>
                    <a:schemeClr val="bg1"/>
                  </a:solidFill>
                </a:rPr>
                <a:t>23</a:t>
              </a:r>
              <a:endParaRPr lang="en-US" sz="800" dirty="0">
                <a:solidFill>
                  <a:schemeClr val="bg1"/>
                </a:solidFill>
              </a:endParaRPr>
            </a:p>
            <a:p>
              <a:r>
                <a:rPr lang="en-US" sz="800" dirty="0">
                  <a:solidFill>
                    <a:schemeClr val="bg1"/>
                  </a:solidFill>
                </a:rPr>
                <a:t>G:1</a:t>
              </a:r>
              <a:r>
                <a:rPr lang="en-US" altLang="zh-CN" sz="800" dirty="0">
                  <a:solidFill>
                    <a:schemeClr val="bg1"/>
                  </a:solidFill>
                </a:rPr>
                <a:t>36</a:t>
              </a:r>
              <a:endParaRPr lang="en-US" sz="800" dirty="0">
                <a:solidFill>
                  <a:schemeClr val="bg1"/>
                </a:solidFill>
              </a:endParaRPr>
            </a:p>
            <a:p>
              <a:r>
                <a:rPr lang="en-US" sz="800" dirty="0">
                  <a:solidFill>
                    <a:schemeClr val="bg1"/>
                  </a:solidFill>
                </a:rPr>
                <a:t>B:</a:t>
              </a:r>
              <a:r>
                <a:rPr lang="en-US" altLang="zh-CN" sz="800" dirty="0">
                  <a:solidFill>
                    <a:schemeClr val="bg1"/>
                  </a:solidFill>
                </a:rPr>
                <a:t>238</a:t>
              </a:r>
              <a:endParaRPr lang="en-US" sz="800" dirty="0">
                <a:solidFill>
                  <a:schemeClr val="bg1"/>
                </a:solidFill>
              </a:endParaRPr>
            </a:p>
          </p:txBody>
        </p:sp>
      </p:grpSp>
      <p:grpSp>
        <p:nvGrpSpPr>
          <p:cNvPr id="48" name="Group 47"/>
          <p:cNvGrpSpPr/>
          <p:nvPr userDrawn="1"/>
        </p:nvGrpSpPr>
        <p:grpSpPr>
          <a:xfrm>
            <a:off x="-1081337" y="1371655"/>
            <a:ext cx="646288" cy="646288"/>
            <a:chOff x="-1138755" y="0"/>
            <a:chExt cx="646288" cy="646288"/>
          </a:xfrm>
        </p:grpSpPr>
        <p:sp>
          <p:nvSpPr>
            <p:cNvPr id="49" name="Rectangle 48"/>
            <p:cNvSpPr/>
            <p:nvPr userDrawn="1"/>
          </p:nvSpPr>
          <p:spPr>
            <a:xfrm>
              <a:off x="-1138755" y="0"/>
              <a:ext cx="646288" cy="646288"/>
            </a:xfrm>
            <a:prstGeom prst="rect">
              <a:avLst/>
            </a:prstGeom>
            <a:solidFill>
              <a:srgbClr val="25C1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50" name="TextBox 49"/>
            <p:cNvSpPr txBox="1"/>
            <p:nvPr userDrawn="1"/>
          </p:nvSpPr>
          <p:spPr>
            <a:xfrm>
              <a:off x="-1138755" y="0"/>
              <a:ext cx="466794" cy="461665"/>
            </a:xfrm>
            <a:prstGeom prst="rect">
              <a:avLst/>
            </a:prstGeom>
            <a:noFill/>
          </p:spPr>
          <p:txBody>
            <a:bodyPr wrap="none" rtlCol="0">
              <a:spAutoFit/>
            </a:bodyPr>
            <a:lstStyle/>
            <a:p>
              <a:r>
                <a:rPr lang="en-US" sz="800" dirty="0">
                  <a:solidFill>
                    <a:schemeClr val="tx1"/>
                  </a:solidFill>
                </a:rPr>
                <a:t>R:</a:t>
              </a:r>
              <a:r>
                <a:rPr lang="en-US" altLang="zh-CN" sz="800" dirty="0">
                  <a:solidFill>
                    <a:schemeClr val="tx1"/>
                  </a:solidFill>
                </a:rPr>
                <a:t>35</a:t>
              </a:r>
              <a:endParaRPr lang="en-US" sz="800" dirty="0">
                <a:solidFill>
                  <a:schemeClr val="tx1"/>
                </a:solidFill>
              </a:endParaRPr>
            </a:p>
            <a:p>
              <a:r>
                <a:rPr lang="en-US" sz="800" dirty="0">
                  <a:solidFill>
                    <a:schemeClr val="tx1"/>
                  </a:solidFill>
                </a:rPr>
                <a:t>G:2</a:t>
              </a:r>
              <a:r>
                <a:rPr lang="en-US" altLang="zh-CN" sz="800" dirty="0">
                  <a:solidFill>
                    <a:schemeClr val="tx1"/>
                  </a:solidFill>
                </a:rPr>
                <a:t>04</a:t>
              </a:r>
              <a:endParaRPr lang="en-US" sz="800" dirty="0">
                <a:solidFill>
                  <a:schemeClr val="tx1"/>
                </a:solidFill>
              </a:endParaRPr>
            </a:p>
            <a:p>
              <a:r>
                <a:rPr lang="en-US" sz="800" dirty="0">
                  <a:solidFill>
                    <a:schemeClr val="tx1"/>
                  </a:solidFill>
                </a:rPr>
                <a:t>B:2</a:t>
              </a:r>
              <a:r>
                <a:rPr lang="en-US" altLang="zh-CN" sz="800" dirty="0">
                  <a:solidFill>
                    <a:schemeClr val="tx1"/>
                  </a:solidFill>
                </a:rPr>
                <a:t>52</a:t>
              </a:r>
              <a:endParaRPr lang="en-US" sz="800" dirty="0">
                <a:solidFill>
                  <a:schemeClr val="tx1"/>
                </a:solidFill>
              </a:endParaRPr>
            </a:p>
          </p:txBody>
        </p:sp>
      </p:grpSp>
      <p:grpSp>
        <p:nvGrpSpPr>
          <p:cNvPr id="51" name="Group 50"/>
          <p:cNvGrpSpPr/>
          <p:nvPr userDrawn="1"/>
        </p:nvGrpSpPr>
        <p:grpSpPr>
          <a:xfrm>
            <a:off x="-1081337" y="2084092"/>
            <a:ext cx="646288" cy="646288"/>
            <a:chOff x="-1138755" y="0"/>
            <a:chExt cx="646288" cy="646288"/>
          </a:xfrm>
        </p:grpSpPr>
        <p:sp>
          <p:nvSpPr>
            <p:cNvPr id="52" name="Rectangle 51"/>
            <p:cNvSpPr/>
            <p:nvPr userDrawn="1"/>
          </p:nvSpPr>
          <p:spPr>
            <a:xfrm>
              <a:off x="-1138755" y="0"/>
              <a:ext cx="646288" cy="646288"/>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53" name="TextBox 52"/>
            <p:cNvSpPr txBox="1"/>
            <p:nvPr userDrawn="1"/>
          </p:nvSpPr>
          <p:spPr>
            <a:xfrm>
              <a:off x="-1138755" y="0"/>
              <a:ext cx="466794" cy="461665"/>
            </a:xfrm>
            <a:prstGeom prst="rect">
              <a:avLst/>
            </a:prstGeom>
            <a:noFill/>
          </p:spPr>
          <p:txBody>
            <a:bodyPr wrap="none" rtlCol="0">
              <a:spAutoFit/>
            </a:bodyPr>
            <a:lstStyle/>
            <a:p>
              <a:r>
                <a:rPr lang="en-US" sz="800" dirty="0">
                  <a:solidFill>
                    <a:schemeClr val="bg1"/>
                  </a:solidFill>
                </a:rPr>
                <a:t>R:</a:t>
              </a:r>
              <a:r>
                <a:rPr lang="en-US" altLang="zh-CN" sz="800" dirty="0">
                  <a:solidFill>
                    <a:schemeClr val="bg1"/>
                  </a:solidFill>
                </a:rPr>
                <a:t>33</a:t>
              </a:r>
              <a:endParaRPr lang="en-US" sz="800" dirty="0">
                <a:solidFill>
                  <a:schemeClr val="bg1"/>
                </a:solidFill>
              </a:endParaRPr>
            </a:p>
            <a:p>
              <a:r>
                <a:rPr lang="en-US" sz="800" dirty="0">
                  <a:solidFill>
                    <a:schemeClr val="bg1"/>
                  </a:solidFill>
                </a:rPr>
                <a:t>G:</a:t>
              </a:r>
              <a:r>
                <a:rPr lang="en-US" altLang="zh-CN" sz="800" dirty="0">
                  <a:solidFill>
                    <a:schemeClr val="bg1"/>
                  </a:solidFill>
                </a:rPr>
                <a:t>200</a:t>
              </a:r>
              <a:endParaRPr lang="en-US" sz="800" dirty="0">
                <a:solidFill>
                  <a:schemeClr val="bg1"/>
                </a:solidFill>
              </a:endParaRPr>
            </a:p>
            <a:p>
              <a:r>
                <a:rPr lang="en-US" sz="800" dirty="0">
                  <a:solidFill>
                    <a:schemeClr val="bg1"/>
                  </a:solidFill>
                </a:rPr>
                <a:t>B:</a:t>
              </a:r>
              <a:r>
                <a:rPr lang="en-US" altLang="zh-CN" sz="800" dirty="0">
                  <a:solidFill>
                    <a:schemeClr val="bg1"/>
                  </a:solidFill>
                </a:rPr>
                <a:t>200</a:t>
              </a:r>
              <a:endParaRPr lang="en-US" sz="800" dirty="0">
                <a:solidFill>
                  <a:schemeClr val="bg1"/>
                </a:solidFill>
              </a:endParaRPr>
            </a:p>
          </p:txBody>
        </p:sp>
      </p:grpSp>
      <p:sp>
        <p:nvSpPr>
          <p:cNvPr id="59" name="TextBox 58"/>
          <p:cNvSpPr txBox="1"/>
          <p:nvPr userDrawn="1"/>
        </p:nvSpPr>
        <p:spPr>
          <a:xfrm>
            <a:off x="-1095448" y="3710098"/>
            <a:ext cx="646288" cy="415498"/>
          </a:xfrm>
          <a:prstGeom prst="rect">
            <a:avLst/>
          </a:prstGeom>
          <a:noFill/>
        </p:spPr>
        <p:txBody>
          <a:bodyPr wrap="square" rtlCol="0">
            <a:spAutoFit/>
          </a:bodyPr>
          <a:lstStyle/>
          <a:p>
            <a:r>
              <a:rPr lang="zh-CN" altLang="en-US" sz="700" dirty="0">
                <a:solidFill>
                  <a:schemeClr val="bg1"/>
                </a:solidFill>
              </a:rPr>
              <a:t>中文字体：</a:t>
            </a:r>
            <a:endParaRPr lang="en-US" altLang="zh-CN" sz="700" dirty="0">
              <a:solidFill>
                <a:srgbClr val="1EA19F"/>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400" b="0" i="0" dirty="0">
                <a:solidFill>
                  <a:srgbClr val="FFFFFF"/>
                </a:solidFill>
                <a:latin typeface="Heiti SC Medium"/>
                <a:ea typeface="Heiti SC Medium"/>
                <a:cs typeface="Heiti SC Medium"/>
              </a:rPr>
              <a:t>黑体</a:t>
            </a:r>
            <a:endParaRPr lang="en-US" altLang="zh-CN" sz="1400" b="0" i="0" dirty="0">
              <a:solidFill>
                <a:srgbClr val="FFFFFF"/>
              </a:solidFill>
              <a:latin typeface="Heiti SC Medium"/>
              <a:ea typeface="Heiti SC Medium"/>
              <a:cs typeface="Heiti SC Medium"/>
            </a:endParaRPr>
          </a:p>
        </p:txBody>
      </p:sp>
      <p:grpSp>
        <p:nvGrpSpPr>
          <p:cNvPr id="60" name="Group 59"/>
          <p:cNvGrpSpPr/>
          <p:nvPr userDrawn="1"/>
        </p:nvGrpSpPr>
        <p:grpSpPr>
          <a:xfrm>
            <a:off x="-1081337" y="2796527"/>
            <a:ext cx="646288" cy="646288"/>
            <a:chOff x="-1138755" y="0"/>
            <a:chExt cx="646288" cy="646288"/>
          </a:xfrm>
        </p:grpSpPr>
        <p:sp>
          <p:nvSpPr>
            <p:cNvPr id="61" name="Rectangle 60"/>
            <p:cNvSpPr/>
            <p:nvPr userDrawn="1"/>
          </p:nvSpPr>
          <p:spPr>
            <a:xfrm>
              <a:off x="-1138755" y="0"/>
              <a:ext cx="646288" cy="646288"/>
            </a:xfrm>
            <a:prstGeom prst="rect">
              <a:avLst/>
            </a:prstGeom>
            <a:solidFill>
              <a:srgbClr val="9F5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62" name="TextBox 61"/>
            <p:cNvSpPr txBox="1"/>
            <p:nvPr userDrawn="1"/>
          </p:nvSpPr>
          <p:spPr>
            <a:xfrm>
              <a:off x="-1138755" y="0"/>
              <a:ext cx="466794" cy="461665"/>
            </a:xfrm>
            <a:prstGeom prst="rect">
              <a:avLst/>
            </a:prstGeom>
            <a:noFill/>
          </p:spPr>
          <p:txBody>
            <a:bodyPr wrap="none" rtlCol="0">
              <a:spAutoFit/>
            </a:bodyPr>
            <a:lstStyle/>
            <a:p>
              <a:r>
                <a:rPr lang="en-US" sz="800" dirty="0">
                  <a:solidFill>
                    <a:schemeClr val="bg1"/>
                  </a:solidFill>
                </a:rPr>
                <a:t>R:</a:t>
              </a:r>
              <a:r>
                <a:rPr lang="zh-CN" altLang="zh-CN" sz="800" dirty="0">
                  <a:solidFill>
                    <a:schemeClr val="bg1"/>
                  </a:solidFill>
                </a:rPr>
                <a:t>1</a:t>
              </a:r>
              <a:r>
                <a:rPr lang="en-US" altLang="zh-CN" sz="800" dirty="0">
                  <a:solidFill>
                    <a:schemeClr val="bg1"/>
                  </a:solidFill>
                </a:rPr>
                <a:t>76</a:t>
              </a:r>
              <a:endParaRPr lang="en-US" sz="800" dirty="0">
                <a:solidFill>
                  <a:schemeClr val="bg1"/>
                </a:solidFill>
              </a:endParaRPr>
            </a:p>
            <a:p>
              <a:r>
                <a:rPr lang="en-US" sz="800" dirty="0">
                  <a:solidFill>
                    <a:schemeClr val="bg1"/>
                  </a:solidFill>
                </a:rPr>
                <a:t>G:</a:t>
              </a:r>
              <a:r>
                <a:rPr lang="zh-CN" altLang="zh-CN" sz="800" dirty="0">
                  <a:solidFill>
                    <a:schemeClr val="bg1"/>
                  </a:solidFill>
                </a:rPr>
                <a:t>1</a:t>
              </a:r>
              <a:r>
                <a:rPr lang="en-US" altLang="zh-CN" sz="800" dirty="0">
                  <a:solidFill>
                    <a:schemeClr val="bg1"/>
                  </a:solidFill>
                </a:rPr>
                <a:t>15</a:t>
              </a:r>
              <a:endParaRPr lang="en-US" sz="800" dirty="0">
                <a:solidFill>
                  <a:schemeClr val="bg1"/>
                </a:solidFill>
              </a:endParaRPr>
            </a:p>
            <a:p>
              <a:r>
                <a:rPr lang="en-US" sz="800" dirty="0">
                  <a:solidFill>
                    <a:schemeClr val="bg1"/>
                  </a:solidFill>
                </a:rPr>
                <a:t>B:</a:t>
              </a:r>
              <a:r>
                <a:rPr lang="zh-CN" altLang="zh-CN" sz="800" dirty="0">
                  <a:solidFill>
                    <a:schemeClr val="bg1"/>
                  </a:solidFill>
                </a:rPr>
                <a:t>2</a:t>
              </a:r>
              <a:r>
                <a:rPr lang="en-US" altLang="zh-CN" sz="800" dirty="0">
                  <a:solidFill>
                    <a:schemeClr val="bg1"/>
                  </a:solidFill>
                </a:rPr>
                <a:t>52</a:t>
              </a:r>
              <a:endParaRPr lang="en-US" sz="800" dirty="0">
                <a:solidFill>
                  <a:schemeClr val="bg1"/>
                </a:solidFill>
              </a:endParaRPr>
            </a:p>
          </p:txBody>
        </p:sp>
      </p:grpSp>
      <p:sp>
        <p:nvSpPr>
          <p:cNvPr id="63" name="Rectangle 62"/>
          <p:cNvSpPr/>
          <p:nvPr userDrawn="1"/>
        </p:nvSpPr>
        <p:spPr>
          <a:xfrm>
            <a:off x="-1095448" y="4158940"/>
            <a:ext cx="770893" cy="446276"/>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700" dirty="0">
                <a:solidFill>
                  <a:schemeClr val="bg1"/>
                </a:solidFill>
              </a:rPr>
              <a:t>英文字体：</a:t>
            </a:r>
            <a:endParaRPr lang="en-US" altLang="zh-CN" sz="700" b="1" i="0" dirty="0">
              <a:solidFill>
                <a:srgbClr val="FFFFFF"/>
              </a:solidFill>
              <a:latin typeface="Arial"/>
              <a:cs typeface="Arial"/>
            </a:endParaRPr>
          </a:p>
          <a:p>
            <a:r>
              <a:rPr lang="en-US" altLang="zh-CN" sz="1600" b="1" i="0" dirty="0">
                <a:solidFill>
                  <a:srgbClr val="FFFFFF"/>
                </a:solidFill>
                <a:latin typeface="Arial"/>
                <a:cs typeface="Arial"/>
              </a:rPr>
              <a:t>Arial</a:t>
            </a:r>
          </a:p>
        </p:txBody>
      </p:sp>
      <p:grpSp>
        <p:nvGrpSpPr>
          <p:cNvPr id="76" name="Group 75"/>
          <p:cNvGrpSpPr/>
          <p:nvPr userDrawn="1"/>
        </p:nvGrpSpPr>
        <p:grpSpPr>
          <a:xfrm>
            <a:off x="-201085" y="208515"/>
            <a:ext cx="136829" cy="4388332"/>
            <a:chOff x="-279703" y="208515"/>
            <a:chExt cx="243417" cy="4388332"/>
          </a:xfrm>
        </p:grpSpPr>
        <p:cxnSp>
          <p:nvCxnSpPr>
            <p:cNvPr id="77" name="Straight Connector 7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userDrawn="1"/>
          </p:nvGrpSpPr>
          <p:grpSpPr>
            <a:xfrm>
              <a:off x="-279703" y="4254803"/>
              <a:ext cx="243417" cy="342044"/>
              <a:chOff x="-243418" y="1063625"/>
              <a:chExt cx="243417" cy="342044"/>
            </a:xfrm>
          </p:grpSpPr>
          <p:cxnSp>
            <p:nvCxnSpPr>
              <p:cNvPr id="82" name="Straight Connector 81"/>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userDrawn="1"/>
          </p:nvGrpSpPr>
          <p:grpSpPr>
            <a:xfrm>
              <a:off x="-279703" y="208515"/>
              <a:ext cx="243417" cy="864155"/>
              <a:chOff x="-243418" y="1063625"/>
              <a:chExt cx="243417" cy="864155"/>
            </a:xfrm>
          </p:grpSpPr>
          <p:cxnSp>
            <p:nvCxnSpPr>
              <p:cNvPr id="80" name="Straight Connector 79"/>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94" name="Straight Connector 93"/>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userDrawn="1"/>
        </p:nvGrpSpPr>
        <p:grpSpPr>
          <a:xfrm>
            <a:off x="9196915" y="208515"/>
            <a:ext cx="136829" cy="4388332"/>
            <a:chOff x="-279703" y="208515"/>
            <a:chExt cx="243417" cy="4388332"/>
          </a:xfrm>
        </p:grpSpPr>
        <p:cxnSp>
          <p:nvCxnSpPr>
            <p:cNvPr id="97" name="Straight Connector 9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userDrawn="1"/>
          </p:nvGrpSpPr>
          <p:grpSpPr>
            <a:xfrm>
              <a:off x="-279703" y="4254803"/>
              <a:ext cx="243417" cy="342044"/>
              <a:chOff x="-243418" y="1063625"/>
              <a:chExt cx="243417" cy="342044"/>
            </a:xfrm>
          </p:grpSpPr>
          <p:cxnSp>
            <p:nvCxnSpPr>
              <p:cNvPr id="103" name="Straight Connector 102"/>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userDrawn="1"/>
          </p:nvGrpSpPr>
          <p:grpSpPr>
            <a:xfrm>
              <a:off x="-279703" y="208515"/>
              <a:ext cx="243417" cy="864155"/>
              <a:chOff x="-243418" y="1063625"/>
              <a:chExt cx="243417" cy="864155"/>
            </a:xfrm>
          </p:grpSpPr>
          <p:cxnSp>
            <p:nvCxnSpPr>
              <p:cNvPr id="101" name="Straight Connector 100"/>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00" name="Straight Connector 99"/>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54" name="Rectangle 2"/>
          <p:cNvSpPr>
            <a:spLocks noGrp="1" noChangeArrowheads="1"/>
          </p:cNvSpPr>
          <p:nvPr>
            <p:ph type="title"/>
          </p:nvPr>
        </p:nvSpPr>
        <p:spPr bwMode="auto">
          <a:xfrm>
            <a:off x="453872" y="222365"/>
            <a:ext cx="8396441" cy="5257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a:t>单击此处编辑母版标题样式</a:t>
            </a:r>
            <a:endParaRPr lang="en-US" dirty="0"/>
          </a:p>
        </p:txBody>
      </p:sp>
      <p:sp>
        <p:nvSpPr>
          <p:cNvPr id="56" name="Rectangle 3"/>
          <p:cNvSpPr>
            <a:spLocks noGrp="1" noChangeArrowheads="1"/>
          </p:cNvSpPr>
          <p:nvPr>
            <p:ph type="body" idx="1"/>
          </p:nvPr>
        </p:nvSpPr>
        <p:spPr bwMode="auto">
          <a:xfrm>
            <a:off x="453872" y="1082837"/>
            <a:ext cx="8396441" cy="36685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79" r:id="rId1"/>
    <p:sldLayoutId id="2147493475" r:id="rId2"/>
    <p:sldLayoutId id="2147493460" r:id="rId3"/>
    <p:sldLayoutId id="2147493468" r:id="rId4"/>
    <p:sldLayoutId id="2147493469" r:id="rId5"/>
    <p:sldLayoutId id="2147493472" r:id="rId6"/>
    <p:sldLayoutId id="2147493477" r:id="rId7"/>
    <p:sldLayoutId id="2147493482" r:id="rId8"/>
    <p:sldLayoutId id="2147493481" r:id="rId9"/>
    <p:sldLayoutId id="2147493471" r:id="rId10"/>
    <p:sldLayoutId id="2147493483" r:id="rId11"/>
    <p:sldLayoutId id="2147493484" r:id="rId12"/>
  </p:sldLayoutIdLst>
  <p:hf hdr="0" ftr="0" dt="0"/>
  <p:txStyles>
    <p:titleStyle>
      <a:lvl1pPr algn="l" defTabSz="457200" rtl="0" eaLnBrk="1" latinLnBrk="0" hangingPunct="1">
        <a:spcBef>
          <a:spcPct val="0"/>
        </a:spcBef>
        <a:buNone/>
        <a:defRPr sz="1600" b="1" i="0" kern="1200">
          <a:solidFill>
            <a:schemeClr val="tx1"/>
          </a:solidFill>
          <a:latin typeface="Microsoft YaHei" charset="-122"/>
          <a:ea typeface="Microsoft YaHei" charset="-122"/>
          <a:cs typeface="Microsoft YaHei" charset="-122"/>
        </a:defRPr>
      </a:lvl1pPr>
    </p:titleStyle>
    <p:bodyStyle>
      <a:lvl1pPr marL="0" indent="0" algn="l" defTabSz="457200" rtl="0" eaLnBrk="1" latinLnBrk="0" hangingPunct="1">
        <a:spcBef>
          <a:spcPct val="20000"/>
        </a:spcBef>
        <a:buFont typeface="Arial"/>
        <a:buNone/>
        <a:defRPr sz="1600" b="0" i="0" kern="1200">
          <a:solidFill>
            <a:schemeClr val="tx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Microsoft YaHei" charset="-122"/>
          <a:ea typeface="Microsoft YaHei" charset="-122"/>
          <a:cs typeface="Microsoft YaHei" charset="-122"/>
        </a:defRPr>
      </a:lvl2pPr>
      <a:lvl3pPr marL="914400" indent="0" algn="l" defTabSz="457200" rtl="0" eaLnBrk="1" latinLnBrk="0" hangingPunct="1">
        <a:spcBef>
          <a:spcPct val="20000"/>
        </a:spcBef>
        <a:buFont typeface="Arial"/>
        <a:buNone/>
        <a:defRPr sz="1600" b="0" i="0" kern="1200">
          <a:solidFill>
            <a:schemeClr val="tx1"/>
          </a:solidFill>
          <a:latin typeface="Microsoft YaHei" charset="-122"/>
          <a:ea typeface="Microsoft YaHei" charset="-122"/>
          <a:cs typeface="Microsoft YaHei" charset="-122"/>
        </a:defRPr>
      </a:lvl3pPr>
      <a:lvl4pPr marL="1371600" indent="0" algn="l" defTabSz="457200" rtl="0" eaLnBrk="1" latinLnBrk="0" hangingPunct="1">
        <a:spcBef>
          <a:spcPct val="20000"/>
        </a:spcBef>
        <a:buFont typeface="Arial"/>
        <a:buNone/>
        <a:defRPr sz="1600" b="0" i="0" kern="1200">
          <a:solidFill>
            <a:schemeClr val="tx1"/>
          </a:solidFill>
          <a:latin typeface="Microsoft YaHei" charset="-122"/>
          <a:ea typeface="Microsoft YaHei" charset="-122"/>
          <a:cs typeface="Microsoft YaHei" charset="-122"/>
        </a:defRPr>
      </a:lvl4pPr>
      <a:lvl5pPr marL="1828800" indent="0" algn="l" defTabSz="457200" rtl="0" eaLnBrk="1" latinLnBrk="0" hangingPunct="1">
        <a:spcBef>
          <a:spcPct val="20000"/>
        </a:spcBef>
        <a:buFont typeface="Arial"/>
        <a:buNone/>
        <a:defRPr sz="1600" b="0" i="0" kern="1200">
          <a:solidFill>
            <a:schemeClr val="tx1"/>
          </a:solidFill>
          <a:latin typeface="Microsoft YaHei" charset="-122"/>
          <a:ea typeface="Microsoft YaHei" charset="-122"/>
          <a:cs typeface="Microsoft YaHei"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package" Target="../embeddings/Microsoft_Visio___101012.vsdx"/><Relationship Id="rId2" Type="http://schemas.openxmlformats.org/officeDocument/2006/relationships/slideLayout" Target="../slideLayouts/slideLayout3.xml"/><Relationship Id="rId1" Type="http://schemas.openxmlformats.org/officeDocument/2006/relationships/vmlDrawing" Target="../drawings/vmlDrawing13.vml"/><Relationship Id="rId4" Type="http://schemas.openxmlformats.org/officeDocument/2006/relationships/image" Target="../media/image98.emf"/></Relationships>
</file>

<file path=ppt/slides/_rels/slide101.xml.rels><?xml version="1.0" encoding="UTF-8" standalone="yes"?>
<Relationships xmlns="http://schemas.openxmlformats.org/package/2006/relationships"><Relationship Id="rId3" Type="http://schemas.openxmlformats.org/officeDocument/2006/relationships/package" Target="../embeddings/Microsoft_Visio___252513.vsdx"/><Relationship Id="rId2" Type="http://schemas.openxmlformats.org/officeDocument/2006/relationships/slideLayout" Target="../slideLayouts/slideLayout3.xml"/><Relationship Id="rId1" Type="http://schemas.openxmlformats.org/officeDocument/2006/relationships/vmlDrawing" Target="../drawings/vmlDrawing14.vml"/><Relationship Id="rId4" Type="http://schemas.openxmlformats.org/officeDocument/2006/relationships/image" Target="../media/image99.emf"/></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vmlDrawing" Target="../drawings/vmlDrawing15.vml"/><Relationship Id="rId5" Type="http://schemas.openxmlformats.org/officeDocument/2006/relationships/image" Target="../media/image110.emf"/><Relationship Id="rId4" Type="http://schemas.openxmlformats.org/officeDocument/2006/relationships/oleObject" Target="../embeddings/oleObject2.bin"/></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vmlDrawing" Target="../drawings/vmlDrawing16.vml"/><Relationship Id="rId5" Type="http://schemas.openxmlformats.org/officeDocument/2006/relationships/image" Target="../media/image111.e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vmlDrawing" Target="../drawings/vmlDrawing17.vml"/><Relationship Id="rId5" Type="http://schemas.openxmlformats.org/officeDocument/2006/relationships/image" Target="../media/image112.emf"/><Relationship Id="rId4" Type="http://schemas.openxmlformats.org/officeDocument/2006/relationships/oleObject" Target="../embeddings/oleObject4.bin"/></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vmlDrawing" Target="../drawings/vmlDrawing18.vml"/><Relationship Id="rId5" Type="http://schemas.openxmlformats.org/officeDocument/2006/relationships/image" Target="../media/image113.emf"/><Relationship Id="rId4" Type="http://schemas.openxmlformats.org/officeDocument/2006/relationships/oleObject" Target="../embeddings/oleObject5.bin"/></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vmlDrawing" Target="../drawings/vmlDrawing19.vml"/><Relationship Id="rId5" Type="http://schemas.openxmlformats.org/officeDocument/2006/relationships/image" Target="../media/image114.emf"/><Relationship Id="rId4" Type="http://schemas.openxmlformats.org/officeDocument/2006/relationships/oleObject" Target="../embeddings/oleObject6.bin"/></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vmlDrawing" Target="../drawings/vmlDrawing20.vml"/><Relationship Id="rId5" Type="http://schemas.openxmlformats.org/officeDocument/2006/relationships/image" Target="../media/image115.wmf"/><Relationship Id="rId4" Type="http://schemas.openxmlformats.org/officeDocument/2006/relationships/oleObject" Target="../embeddings/oleObject7.bin"/></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image" Target="../media/image29.png"/><Relationship Id="rId7" Type="http://schemas.openxmlformats.org/officeDocument/2006/relationships/image" Target="../media/image33.png"/><Relationship Id="rId12" Type="http://schemas.microsoft.com/office/2007/relationships/diagramDrawing" Target="../diagrams/drawing6.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diagramColors" Target="../diagrams/colors6.xml"/><Relationship Id="rId5" Type="http://schemas.openxmlformats.org/officeDocument/2006/relationships/image" Target="../media/image31.png"/><Relationship Id="rId10" Type="http://schemas.openxmlformats.org/officeDocument/2006/relationships/diagramQuickStyle" Target="../diagrams/quickStyle6.xml"/><Relationship Id="rId4" Type="http://schemas.openxmlformats.org/officeDocument/2006/relationships/image" Target="../media/image30.png"/><Relationship Id="rId9"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Layout" Target="../diagrams/layout9.xml"/><Relationship Id="rId7" Type="http://schemas.openxmlformats.org/officeDocument/2006/relationships/image" Target="../media/image39.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10" Type="http://schemas.openxmlformats.org/officeDocument/2006/relationships/image" Target="../media/image41.png"/><Relationship Id="rId4" Type="http://schemas.openxmlformats.org/officeDocument/2006/relationships/diagramQuickStyle" Target="../diagrams/quickStyle9.xml"/><Relationship Id="rId9"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0.xml.rels><?xml version="1.0" encoding="UTF-8" standalone="yes"?>
<Relationships xmlns="http://schemas.openxmlformats.org/package/2006/relationships"><Relationship Id="rId3" Type="http://schemas.openxmlformats.org/officeDocument/2006/relationships/package" Target="../embeddings/Microsoft_Visio___1111111.vsdx"/><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61.emf"/></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package" Target="../embeddings/Microsoft_Visio___12.vsdx"/><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81.emf"/></Relationships>
</file>

<file path=ppt/slides/_rels/slide89.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package" Target="../embeddings/Microsoft_Visio___113.vsdx"/><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84.emf"/></Relationships>
</file>

<file path=ppt/slides/_rels/slide92.xml.rels><?xml version="1.0" encoding="UTF-8" standalone="yes"?>
<Relationships xmlns="http://schemas.openxmlformats.org/package/2006/relationships"><Relationship Id="rId3" Type="http://schemas.openxmlformats.org/officeDocument/2006/relationships/package" Target="../embeddings/Microsoft_Visio___224.vsdx"/><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emf"/></Relationships>
</file>

<file path=ppt/slides/_rels/slide93.xml.rels><?xml version="1.0" encoding="UTF-8" standalone="yes"?>
<Relationships xmlns="http://schemas.openxmlformats.org/package/2006/relationships"><Relationship Id="rId3" Type="http://schemas.openxmlformats.org/officeDocument/2006/relationships/package" Target="../embeddings/Microsoft_Visio___335.vsdx"/><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88.emf"/></Relationships>
</file>

<file path=ppt/slides/_rels/slide94.xml.rels><?xml version="1.0" encoding="UTF-8" standalone="yes"?>
<Relationships xmlns="http://schemas.openxmlformats.org/package/2006/relationships"><Relationship Id="rId3" Type="http://schemas.openxmlformats.org/officeDocument/2006/relationships/package" Target="../embeddings/Microsoft_Visio___446.vsdx"/><Relationship Id="rId2" Type="http://schemas.openxmlformats.org/officeDocument/2006/relationships/slideLayout" Target="../slideLayouts/slideLayout3.xml"/><Relationship Id="rId1" Type="http://schemas.openxmlformats.org/officeDocument/2006/relationships/vmlDrawing" Target="../drawings/vmlDrawing7.vml"/><Relationship Id="rId4" Type="http://schemas.openxmlformats.org/officeDocument/2006/relationships/image" Target="../media/image89.emf"/></Relationships>
</file>

<file path=ppt/slides/_rels/slide95.xml.rels><?xml version="1.0" encoding="UTF-8" standalone="yes"?>
<Relationships xmlns="http://schemas.openxmlformats.org/package/2006/relationships"><Relationship Id="rId3" Type="http://schemas.openxmlformats.org/officeDocument/2006/relationships/package" Target="../embeddings/Microsoft_Visio___557.vsdx"/><Relationship Id="rId2" Type="http://schemas.openxmlformats.org/officeDocument/2006/relationships/slideLayout" Target="../slideLayouts/slideLayout3.xml"/><Relationship Id="rId1" Type="http://schemas.openxmlformats.org/officeDocument/2006/relationships/vmlDrawing" Target="../drawings/vmlDrawing8.vml"/><Relationship Id="rId4" Type="http://schemas.openxmlformats.org/officeDocument/2006/relationships/image" Target="../media/image90.emf"/></Relationships>
</file>

<file path=ppt/slides/_rels/slide96.xml.rels><?xml version="1.0" encoding="UTF-8" standalone="yes"?>
<Relationships xmlns="http://schemas.openxmlformats.org/package/2006/relationships"><Relationship Id="rId3" Type="http://schemas.openxmlformats.org/officeDocument/2006/relationships/package" Target="../embeddings/Microsoft_Visio___668.vsdx"/><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emf"/></Relationships>
</file>

<file path=ppt/slides/_rels/slide97.xml.rels><?xml version="1.0" encoding="UTF-8" standalone="yes"?>
<Relationships xmlns="http://schemas.openxmlformats.org/package/2006/relationships"><Relationship Id="rId3" Type="http://schemas.openxmlformats.org/officeDocument/2006/relationships/package" Target="../embeddings/Microsoft_Visio___779.vsdx"/><Relationship Id="rId2" Type="http://schemas.openxmlformats.org/officeDocument/2006/relationships/slideLayout" Target="../slideLayouts/slideLayout3.xml"/><Relationship Id="rId1" Type="http://schemas.openxmlformats.org/officeDocument/2006/relationships/vmlDrawing" Target="../drawings/vmlDrawing10.vml"/><Relationship Id="rId4" Type="http://schemas.openxmlformats.org/officeDocument/2006/relationships/image" Target="../media/image94.emf"/></Relationships>
</file>

<file path=ppt/slides/_rels/slide98.xml.rels><?xml version="1.0" encoding="UTF-8" standalone="yes"?>
<Relationships xmlns="http://schemas.openxmlformats.org/package/2006/relationships"><Relationship Id="rId3" Type="http://schemas.openxmlformats.org/officeDocument/2006/relationships/package" Target="../embeddings/Microsoft_Visio___8810.vsdx"/><Relationship Id="rId2" Type="http://schemas.openxmlformats.org/officeDocument/2006/relationships/slideLayout" Target="../slideLayouts/slideLayout3.xml"/><Relationship Id="rId1" Type="http://schemas.openxmlformats.org/officeDocument/2006/relationships/vmlDrawing" Target="../drawings/vmlDrawing11.vml"/><Relationship Id="rId4" Type="http://schemas.openxmlformats.org/officeDocument/2006/relationships/image" Target="../media/image95.emf"/></Relationships>
</file>

<file path=ppt/slides/_rels/slide99.xml.rels><?xml version="1.0" encoding="UTF-8" standalone="yes"?>
<Relationships xmlns="http://schemas.openxmlformats.org/package/2006/relationships"><Relationship Id="rId3" Type="http://schemas.openxmlformats.org/officeDocument/2006/relationships/package" Target="../embeddings/Microsoft_Visio___9911.vsdx"/><Relationship Id="rId2" Type="http://schemas.openxmlformats.org/officeDocument/2006/relationships/slideLayout" Target="../slideLayouts/slideLayout3.xml"/><Relationship Id="rId1" Type="http://schemas.openxmlformats.org/officeDocument/2006/relationships/vmlDrawing" Target="../drawings/vmlDrawing12.vml"/><Relationship Id="rId5" Type="http://schemas.openxmlformats.org/officeDocument/2006/relationships/image" Target="../media/image97.png"/><Relationship Id="rId4" Type="http://schemas.openxmlformats.org/officeDocument/2006/relationships/image" Target="../media/image9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txBox="1">
            <a:spLocks/>
          </p:cNvSpPr>
          <p:nvPr/>
        </p:nvSpPr>
        <p:spPr bwMode="auto">
          <a:xfrm>
            <a:off x="856193" y="2958353"/>
            <a:ext cx="3919007" cy="2081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00" b="0" i="0" kern="1200">
                <a:solidFill>
                  <a:schemeClr val="bg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1200" b="1" dirty="0"/>
              <a:t>张志亮（手机：</a:t>
            </a:r>
            <a:r>
              <a:rPr lang="en-US" altLang="zh-CN" sz="1200" b="1" dirty="0"/>
              <a:t>15818553565</a:t>
            </a:r>
            <a:r>
              <a:rPr lang="zh-CN" altLang="en-US" sz="1200" b="1" dirty="0"/>
              <a:t>，微信号手机）</a:t>
            </a:r>
            <a:endParaRPr lang="en-US" altLang="zh-CN" sz="1200" b="1" dirty="0"/>
          </a:p>
        </p:txBody>
      </p:sp>
      <p:sp>
        <p:nvSpPr>
          <p:cNvPr id="13" name="Title 1"/>
          <p:cNvSpPr txBox="1">
            <a:spLocks/>
          </p:cNvSpPr>
          <p:nvPr/>
        </p:nvSpPr>
        <p:spPr bwMode="auto">
          <a:xfrm>
            <a:off x="856193" y="1420171"/>
            <a:ext cx="5484842" cy="112221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defTabSz="457200" rtl="0" eaLnBrk="1" latinLnBrk="0" hangingPunct="1">
              <a:lnSpc>
                <a:spcPct val="100000"/>
              </a:lnSpc>
              <a:spcBef>
                <a:spcPct val="0"/>
              </a:spcBef>
              <a:buNone/>
              <a:defRPr sz="3200" b="1" i="0" kern="1200" baseline="0">
                <a:solidFill>
                  <a:schemeClr val="bg1"/>
                </a:solidFill>
                <a:latin typeface="Microsoft YaHei" charset="-122"/>
                <a:ea typeface="Microsoft YaHei" charset="-122"/>
                <a:cs typeface="Microsoft YaHei" charset="-122"/>
              </a:defRPr>
            </a:lvl1pPr>
          </a:lstStyle>
          <a:p>
            <a:r>
              <a:rPr lang="zh-CN" altLang="en-US" dirty="0"/>
              <a:t>深圳肆专科技</a:t>
            </a:r>
            <a:endParaRPr lang="en-US" altLang="zh-CN" dirty="0"/>
          </a:p>
          <a:p>
            <a:r>
              <a:rPr lang="zh-CN" altLang="en-US" dirty="0"/>
              <a:t>行业</a:t>
            </a:r>
            <a:r>
              <a:rPr lang="en-US" altLang="zh-CN" dirty="0"/>
              <a:t>&amp;</a:t>
            </a:r>
            <a:r>
              <a:rPr lang="zh-CN" altLang="en-US" dirty="0"/>
              <a:t>功能开发案例分享</a:t>
            </a:r>
            <a:endParaRPr lang="en-US" altLang="zh-CN" dirty="0"/>
          </a:p>
        </p:txBody>
      </p:sp>
      <p:sp>
        <p:nvSpPr>
          <p:cNvPr id="4" name="Text Placeholder 4"/>
          <p:cNvSpPr txBox="1">
            <a:spLocks/>
          </p:cNvSpPr>
          <p:nvPr/>
        </p:nvSpPr>
        <p:spPr bwMode="auto">
          <a:xfrm>
            <a:off x="856193" y="3200400"/>
            <a:ext cx="2369607" cy="250829"/>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00" b="0" i="0" kern="1200">
                <a:solidFill>
                  <a:schemeClr val="bg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1200" dirty="0"/>
              <a:t>2019.4.2</a:t>
            </a:r>
          </a:p>
        </p:txBody>
      </p:sp>
    </p:spTree>
    <p:extLst>
      <p:ext uri="{BB962C8B-B14F-4D97-AF65-F5344CB8AC3E}">
        <p14:creationId xmlns:p14="http://schemas.microsoft.com/office/powerpoint/2010/main" val="1541946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txBox="1">
            <a:spLocks/>
          </p:cNvSpPr>
          <p:nvPr/>
        </p:nvSpPr>
        <p:spPr bwMode="auto">
          <a:xfrm>
            <a:off x="856193" y="2958353"/>
            <a:ext cx="3919007" cy="2081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00" b="0" i="0" kern="1200">
                <a:solidFill>
                  <a:schemeClr val="bg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1200" b="1" dirty="0"/>
              <a:t>张志亮（手机：</a:t>
            </a:r>
            <a:r>
              <a:rPr lang="en-US" altLang="zh-CN" sz="1200" b="1" dirty="0"/>
              <a:t>15818553565</a:t>
            </a:r>
            <a:r>
              <a:rPr lang="zh-CN" altLang="en-US" sz="1200" b="1" dirty="0"/>
              <a:t>，微信号手机）</a:t>
            </a:r>
            <a:endParaRPr lang="en-US" altLang="zh-CN" sz="1200" b="1" dirty="0"/>
          </a:p>
        </p:txBody>
      </p:sp>
      <p:sp>
        <p:nvSpPr>
          <p:cNvPr id="13" name="Title 1"/>
          <p:cNvSpPr txBox="1">
            <a:spLocks/>
          </p:cNvSpPr>
          <p:nvPr/>
        </p:nvSpPr>
        <p:spPr bwMode="auto">
          <a:xfrm>
            <a:off x="856193" y="1420171"/>
            <a:ext cx="5484842" cy="112221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defTabSz="457200" rtl="0" eaLnBrk="1" latinLnBrk="0" hangingPunct="1">
              <a:lnSpc>
                <a:spcPct val="100000"/>
              </a:lnSpc>
              <a:spcBef>
                <a:spcPct val="0"/>
              </a:spcBef>
              <a:buNone/>
              <a:defRPr sz="3200" b="1" i="0" kern="1200" baseline="0">
                <a:solidFill>
                  <a:schemeClr val="bg1"/>
                </a:solidFill>
                <a:latin typeface="Microsoft YaHei" charset="-122"/>
                <a:ea typeface="Microsoft YaHei" charset="-122"/>
                <a:cs typeface="Microsoft YaHei" charset="-122"/>
              </a:defRPr>
            </a:lvl1pPr>
          </a:lstStyle>
          <a:p>
            <a:r>
              <a:rPr lang="zh-CN" altLang="en-US" dirty="0"/>
              <a:t>企业档案与星空系统集成方案介绍</a:t>
            </a:r>
            <a:r>
              <a:rPr lang="en-US" altLang="zh-CN" dirty="0"/>
              <a:t>-</a:t>
            </a:r>
            <a:r>
              <a:rPr lang="zh-CN" altLang="en-US" dirty="0"/>
              <a:t>华为慧通凭证无纸化集成</a:t>
            </a:r>
          </a:p>
        </p:txBody>
      </p:sp>
      <p:sp>
        <p:nvSpPr>
          <p:cNvPr id="4" name="Text Placeholder 4"/>
          <p:cNvSpPr txBox="1">
            <a:spLocks/>
          </p:cNvSpPr>
          <p:nvPr/>
        </p:nvSpPr>
        <p:spPr bwMode="auto">
          <a:xfrm>
            <a:off x="856193" y="3200400"/>
            <a:ext cx="2369607" cy="250829"/>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00" b="0" i="0" kern="1200">
                <a:solidFill>
                  <a:schemeClr val="bg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1200" dirty="0"/>
              <a:t>2019.4.2</a:t>
            </a:r>
          </a:p>
        </p:txBody>
      </p:sp>
    </p:spTree>
    <p:extLst>
      <p:ext uri="{BB962C8B-B14F-4D97-AF65-F5344CB8AC3E}">
        <p14:creationId xmlns:p14="http://schemas.microsoft.com/office/powerpoint/2010/main" val="17745276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深信服项目</a:t>
            </a:r>
            <a:r>
              <a:rPr lang="en-US" altLang="zh-CN" sz="2000" dirty="0"/>
              <a:t>---</a:t>
            </a:r>
            <a:r>
              <a:rPr lang="zh-CN" altLang="en-US" sz="2000" dirty="0"/>
              <a:t>供应商绩效管理</a:t>
            </a:r>
            <a:endParaRPr lang="en-US" sz="2000" dirty="0"/>
          </a:p>
        </p:txBody>
      </p:sp>
      <p:sp>
        <p:nvSpPr>
          <p:cNvPr id="2" name="Rectangle 2"/>
          <p:cNvSpPr>
            <a:spLocks noChangeArrowheads="1"/>
          </p:cNvSpPr>
          <p:nvPr/>
        </p:nvSpPr>
        <p:spPr bwMode="auto">
          <a:xfrm>
            <a:off x="0" y="106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对象 14"/>
          <p:cNvGraphicFramePr>
            <a:graphicFrameLocks/>
          </p:cNvGraphicFramePr>
          <p:nvPr>
            <p:extLst/>
          </p:nvPr>
        </p:nvGraphicFramePr>
        <p:xfrm>
          <a:off x="106875" y="673300"/>
          <a:ext cx="8847138" cy="4463494"/>
        </p:xfrm>
        <a:graphic>
          <a:graphicData uri="http://schemas.openxmlformats.org/presentationml/2006/ole">
            <mc:AlternateContent xmlns:mc="http://schemas.openxmlformats.org/markup-compatibility/2006">
              <mc:Choice xmlns:v="urn:schemas-microsoft-com:vml" Requires="v">
                <p:oleObj spid="_x0000_s25619" r:id="rId3" imgW="13448028" imgH="10298070" progId="Visio.Drawing.15">
                  <p:embed/>
                </p:oleObj>
              </mc:Choice>
              <mc:Fallback>
                <p:oleObj r:id="rId3" imgW="13448028" imgH="10298070" progId="Visio.Drawing.15">
                  <p:embed/>
                  <p:pic>
                    <p:nvPicPr>
                      <p:cNvPr id="15" name="对象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75" y="673300"/>
                        <a:ext cx="8847138" cy="4463494"/>
                      </a:xfrm>
                      <a:prstGeom prst="rect">
                        <a:avLst/>
                      </a:prstGeom>
                      <a:solidFill>
                        <a:srgbClr val="FFFFFF"/>
                      </a:solidFill>
                    </p:spPr>
                  </p:pic>
                </p:oleObj>
              </mc:Fallback>
            </mc:AlternateContent>
          </a:graphicData>
        </a:graphic>
      </p:graphicFrame>
    </p:spTree>
    <p:extLst>
      <p:ext uri="{BB962C8B-B14F-4D97-AF65-F5344CB8AC3E}">
        <p14:creationId xmlns:p14="http://schemas.microsoft.com/office/powerpoint/2010/main" val="1823281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深信服项目</a:t>
            </a:r>
            <a:r>
              <a:rPr lang="en-US" altLang="zh-CN" sz="2000" dirty="0"/>
              <a:t>---</a:t>
            </a:r>
            <a:r>
              <a:rPr lang="zh-CN" altLang="en-US" sz="2000" dirty="0"/>
              <a:t>采购招标流程</a:t>
            </a:r>
            <a:endParaRPr lang="en-US" sz="2000" dirty="0"/>
          </a:p>
        </p:txBody>
      </p:sp>
      <p:sp>
        <p:nvSpPr>
          <p:cNvPr id="2" name="Rectangle 2"/>
          <p:cNvSpPr>
            <a:spLocks noChangeArrowheads="1"/>
          </p:cNvSpPr>
          <p:nvPr/>
        </p:nvSpPr>
        <p:spPr bwMode="auto">
          <a:xfrm>
            <a:off x="0" y="106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nvPr>
        </p:nvGraphicFramePr>
        <p:xfrm>
          <a:off x="1714511" y="679338"/>
          <a:ext cx="7401189" cy="4368571"/>
        </p:xfrm>
        <a:graphic>
          <a:graphicData uri="http://schemas.openxmlformats.org/presentationml/2006/ole">
            <mc:AlternateContent xmlns:mc="http://schemas.openxmlformats.org/markup-compatibility/2006">
              <mc:Choice xmlns:v="urn:schemas-microsoft-com:vml" Requires="v">
                <p:oleObj spid="_x0000_s26643" r:id="rId3" imgW="15518057" imgH="9145980" progId="Visio.Drawing.15">
                  <p:embed/>
                </p:oleObj>
              </mc:Choice>
              <mc:Fallback>
                <p:oleObj r:id="rId3" imgW="15518057" imgH="9145980" progId="Visio.Drawing.15">
                  <p:embed/>
                  <p:pic>
                    <p:nvPicPr>
                      <p:cNvPr id="14" name="对象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11" y="679338"/>
                        <a:ext cx="7401189" cy="4368571"/>
                      </a:xfrm>
                      <a:prstGeom prst="rect">
                        <a:avLst/>
                      </a:prstGeom>
                      <a:solidFill>
                        <a:schemeClr val="bg1"/>
                      </a:solidFill>
                    </p:spPr>
                  </p:pic>
                </p:oleObj>
              </mc:Fallback>
            </mc:AlternateContent>
          </a:graphicData>
        </a:graphic>
      </p:graphicFrame>
      <p:sp>
        <p:nvSpPr>
          <p:cNvPr id="16" name="矩形 15"/>
          <p:cNvSpPr/>
          <p:nvPr/>
        </p:nvSpPr>
        <p:spPr>
          <a:xfrm>
            <a:off x="60754" y="635433"/>
            <a:ext cx="1858488" cy="4570482"/>
          </a:xfrm>
          <a:prstGeom prst="rect">
            <a:avLst/>
          </a:prstGeom>
        </p:spPr>
        <p:txBody>
          <a:bodyPr wrap="square">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招标流程：</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标书制作</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标书审核</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标书发布</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申请登录</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供应商应标</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供应商投标</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开标</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评标</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定标</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发放中标结果</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合同签订</a:t>
            </a:r>
          </a:p>
        </p:txBody>
      </p:sp>
    </p:spTree>
    <p:extLst>
      <p:ext uri="{BB962C8B-B14F-4D97-AF65-F5344CB8AC3E}">
        <p14:creationId xmlns:p14="http://schemas.microsoft.com/office/powerpoint/2010/main" val="34741235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txBox="1">
            <a:spLocks/>
          </p:cNvSpPr>
          <p:nvPr/>
        </p:nvSpPr>
        <p:spPr bwMode="auto">
          <a:xfrm>
            <a:off x="856193" y="2958353"/>
            <a:ext cx="3919007" cy="2081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00" b="0" i="0" kern="1200">
                <a:solidFill>
                  <a:schemeClr val="bg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1200" b="1" dirty="0"/>
              <a:t>张志亮（手机：</a:t>
            </a:r>
            <a:r>
              <a:rPr lang="en-US" altLang="zh-CN" sz="1200" b="1" dirty="0"/>
              <a:t>15818553565</a:t>
            </a:r>
            <a:r>
              <a:rPr lang="zh-CN" altLang="en-US" sz="1200" b="1" dirty="0"/>
              <a:t>，微信号手机）</a:t>
            </a:r>
            <a:endParaRPr lang="en-US" altLang="zh-CN" sz="1200" b="1" dirty="0"/>
          </a:p>
        </p:txBody>
      </p:sp>
      <p:sp>
        <p:nvSpPr>
          <p:cNvPr id="13" name="Title 1"/>
          <p:cNvSpPr txBox="1">
            <a:spLocks/>
          </p:cNvSpPr>
          <p:nvPr/>
        </p:nvSpPr>
        <p:spPr bwMode="auto">
          <a:xfrm>
            <a:off x="856193" y="1420171"/>
            <a:ext cx="5484842" cy="112221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defTabSz="457200" rtl="0" eaLnBrk="1" latinLnBrk="0" hangingPunct="1">
              <a:lnSpc>
                <a:spcPct val="100000"/>
              </a:lnSpc>
              <a:spcBef>
                <a:spcPct val="0"/>
              </a:spcBef>
              <a:buNone/>
              <a:defRPr sz="3200" b="1" i="0" kern="1200" baseline="0">
                <a:solidFill>
                  <a:schemeClr val="bg1"/>
                </a:solidFill>
                <a:latin typeface="Microsoft YaHei" charset="-122"/>
                <a:ea typeface="Microsoft YaHei" charset="-122"/>
                <a:cs typeface="Microsoft YaHei" charset="-122"/>
              </a:defRPr>
            </a:lvl1pPr>
          </a:lstStyle>
          <a:p>
            <a:r>
              <a:rPr lang="zh-CN" altLang="en-US" dirty="0"/>
              <a:t>收入、成本分期确认方案介绍</a:t>
            </a:r>
            <a:r>
              <a:rPr lang="en-US" altLang="zh-CN" dirty="0"/>
              <a:t>-</a:t>
            </a:r>
            <a:r>
              <a:rPr lang="zh-CN" altLang="en-US" dirty="0"/>
              <a:t>升学教育</a:t>
            </a:r>
          </a:p>
        </p:txBody>
      </p:sp>
      <p:sp>
        <p:nvSpPr>
          <p:cNvPr id="4" name="Text Placeholder 4"/>
          <p:cNvSpPr txBox="1">
            <a:spLocks/>
          </p:cNvSpPr>
          <p:nvPr/>
        </p:nvSpPr>
        <p:spPr bwMode="auto">
          <a:xfrm>
            <a:off x="856193" y="3200400"/>
            <a:ext cx="2369607" cy="250829"/>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00" b="0" i="0" kern="1200">
                <a:solidFill>
                  <a:schemeClr val="bg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1200" dirty="0"/>
              <a:t>2019.4.2</a:t>
            </a:r>
          </a:p>
        </p:txBody>
      </p:sp>
    </p:spTree>
    <p:extLst>
      <p:ext uri="{BB962C8B-B14F-4D97-AF65-F5344CB8AC3E}">
        <p14:creationId xmlns:p14="http://schemas.microsoft.com/office/powerpoint/2010/main" val="36325383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899" y="268058"/>
            <a:ext cx="8229600" cy="857250"/>
          </a:xfrm>
        </p:spPr>
        <p:txBody>
          <a:bodyPr>
            <a:noAutofit/>
          </a:bodyPr>
          <a:lstStyle/>
          <a:p>
            <a:r>
              <a:rPr lang="zh-CN" altLang="en-US" b="1" dirty="0"/>
              <a:t>业务场景</a:t>
            </a:r>
          </a:p>
        </p:txBody>
      </p:sp>
      <p:sp>
        <p:nvSpPr>
          <p:cNvPr id="3" name="TextBox 2"/>
          <p:cNvSpPr txBox="1"/>
          <p:nvPr/>
        </p:nvSpPr>
        <p:spPr>
          <a:xfrm>
            <a:off x="378724" y="674929"/>
            <a:ext cx="8536677" cy="3886770"/>
          </a:xfrm>
          <a:prstGeom prst="rect">
            <a:avLst/>
          </a:prstGeom>
          <a:noFill/>
          <a:ln>
            <a:noFill/>
          </a:ln>
        </p:spPr>
        <p:txBody>
          <a:bodyPr wrap="square" rtlCol="0">
            <a:spAutoFit/>
          </a:bodyPr>
          <a:lstStyle/>
          <a:p>
            <a:pPr marL="257175" indent="-257175">
              <a:lnSpc>
                <a:spcPct val="200000"/>
              </a:lnSpc>
              <a:buFont typeface="Wingdings" panose="05000000000000000000" pitchFamily="2" charset="2"/>
              <a:buChar char="Ø"/>
            </a:pPr>
            <a:r>
              <a:rPr lang="zh-CN" altLang="en-US" dirty="0">
                <a:solidFill>
                  <a:schemeClr val="bg1"/>
                </a:solidFill>
                <a:latin typeface="微软雅黑" panose="020B0503020204020204" pitchFamily="34" charset="-122"/>
                <a:ea typeface="微软雅黑" panose="020B0503020204020204" pitchFamily="34" charset="-122"/>
              </a:rPr>
              <a:t>客户存在对应的业务管理系统（或者手工完成日常费用的记录），业务管理系统中记录对应的合同和收费信息；</a:t>
            </a:r>
            <a:endParaRPr lang="en-US" altLang="zh-CN" dirty="0">
              <a:solidFill>
                <a:schemeClr val="bg1"/>
              </a:solidFill>
              <a:latin typeface="微软雅黑" panose="020B0503020204020204" pitchFamily="34" charset="-122"/>
              <a:ea typeface="微软雅黑" panose="020B0503020204020204" pitchFamily="34" charset="-122"/>
            </a:endParaRPr>
          </a:p>
          <a:p>
            <a:pPr marL="257175" indent="-257175">
              <a:lnSpc>
                <a:spcPct val="200000"/>
              </a:lnSpc>
              <a:buFont typeface="Wingdings" panose="05000000000000000000" pitchFamily="2" charset="2"/>
              <a:buChar char="Ø"/>
            </a:pPr>
            <a:r>
              <a:rPr lang="zh-CN" altLang="en-US" dirty="0">
                <a:solidFill>
                  <a:schemeClr val="bg1"/>
                </a:solidFill>
                <a:latin typeface="微软雅黑" panose="020B0503020204020204" pitchFamily="34" charset="-122"/>
                <a:ea typeface="微软雅黑" panose="020B0503020204020204" pitchFamily="34" charset="-122"/>
              </a:rPr>
              <a:t>客户的业务人员或业务系统的开发人员对财务的核算制度不清晰，需要财务专业人员大量手工完成此类对账业务和财务核算工作的；</a:t>
            </a:r>
            <a:endParaRPr lang="en-US" altLang="zh-CN" dirty="0">
              <a:solidFill>
                <a:schemeClr val="bg1"/>
              </a:solidFill>
              <a:latin typeface="微软雅黑" panose="020B0503020204020204" pitchFamily="34" charset="-122"/>
              <a:ea typeface="微软雅黑" panose="020B0503020204020204" pitchFamily="34" charset="-122"/>
            </a:endParaRPr>
          </a:p>
          <a:p>
            <a:pPr marL="257175" indent="-257175">
              <a:lnSpc>
                <a:spcPct val="200000"/>
              </a:lnSpc>
              <a:buFont typeface="Wingdings" panose="05000000000000000000" pitchFamily="2" charset="2"/>
              <a:buChar char="Ø"/>
            </a:pPr>
            <a:r>
              <a:rPr lang="zh-CN" altLang="en-US" dirty="0">
                <a:solidFill>
                  <a:schemeClr val="bg1"/>
                </a:solidFill>
                <a:latin typeface="微软雅黑" panose="020B0503020204020204" pitchFamily="34" charset="-122"/>
                <a:ea typeface="微软雅黑" panose="020B0503020204020204" pitchFamily="34" charset="-122"/>
              </a:rPr>
              <a:t>针对的统一收取客户的费用，然后根据合同确认的期间进行多次分拆；</a:t>
            </a:r>
            <a:endParaRPr lang="en-US" altLang="zh-CN" dirty="0">
              <a:solidFill>
                <a:schemeClr val="bg1"/>
              </a:solidFill>
              <a:latin typeface="微软雅黑" panose="020B0503020204020204" pitchFamily="34" charset="-122"/>
              <a:ea typeface="微软雅黑" panose="020B0503020204020204" pitchFamily="34" charset="-122"/>
            </a:endParaRPr>
          </a:p>
          <a:p>
            <a:pPr marL="257175" indent="-257175">
              <a:lnSpc>
                <a:spcPct val="200000"/>
              </a:lnSpc>
              <a:buFont typeface="Wingdings" panose="05000000000000000000" pitchFamily="2" charset="2"/>
              <a:buChar char="Ø"/>
            </a:pPr>
            <a:r>
              <a:rPr lang="zh-CN" altLang="en-US" dirty="0">
                <a:solidFill>
                  <a:schemeClr val="bg1"/>
                </a:solidFill>
                <a:latin typeface="微软雅黑" panose="020B0503020204020204" pitchFamily="34" charset="-122"/>
                <a:ea typeface="微软雅黑" panose="020B0503020204020204" pitchFamily="34" charset="-122"/>
              </a:rPr>
              <a:t>根据期间，把对应拆分后的收费，分别按期间分期确认对应收入；</a:t>
            </a:r>
            <a:endParaRPr lang="en-US" altLang="zh-CN" dirty="0">
              <a:solidFill>
                <a:schemeClr val="bg1"/>
              </a:solidFill>
              <a:latin typeface="微软雅黑" panose="020B0503020204020204" pitchFamily="34" charset="-122"/>
              <a:ea typeface="微软雅黑" panose="020B0503020204020204" pitchFamily="34" charset="-122"/>
            </a:endParaRPr>
          </a:p>
          <a:p>
            <a:pPr marL="257175" indent="-257175">
              <a:lnSpc>
                <a:spcPct val="200000"/>
              </a:lnSpc>
              <a:buFont typeface="Wingdings" panose="05000000000000000000" pitchFamily="2" charset="2"/>
              <a:buChar char="Ø"/>
            </a:pPr>
            <a:r>
              <a:rPr lang="zh-CN" altLang="en-US" dirty="0">
                <a:solidFill>
                  <a:schemeClr val="bg1"/>
                </a:solidFill>
                <a:latin typeface="微软雅黑" panose="020B0503020204020204" pitchFamily="34" charset="-122"/>
                <a:ea typeface="微软雅黑" panose="020B0503020204020204" pitchFamily="34" charset="-122"/>
              </a:rPr>
              <a:t>在成本确认时根据收入确认的期间，去分期确认对应投入的成本；</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47382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899" y="268058"/>
            <a:ext cx="8229600" cy="857250"/>
          </a:xfrm>
        </p:spPr>
        <p:txBody>
          <a:bodyPr>
            <a:noAutofit/>
          </a:bodyPr>
          <a:lstStyle/>
          <a:p>
            <a:r>
              <a:rPr lang="zh-CN" altLang="en-US" dirty="0"/>
              <a:t>适用的客户群</a:t>
            </a:r>
            <a:endParaRPr lang="zh-CN" altLang="en-US" b="1" dirty="0"/>
          </a:p>
        </p:txBody>
      </p:sp>
      <p:sp>
        <p:nvSpPr>
          <p:cNvPr id="3" name="TextBox 2"/>
          <p:cNvSpPr txBox="1"/>
          <p:nvPr/>
        </p:nvSpPr>
        <p:spPr>
          <a:xfrm>
            <a:off x="378724" y="818233"/>
            <a:ext cx="8536677" cy="3886770"/>
          </a:xfrm>
          <a:prstGeom prst="rect">
            <a:avLst/>
          </a:prstGeom>
          <a:noFill/>
          <a:ln>
            <a:noFill/>
          </a:ln>
        </p:spPr>
        <p:txBody>
          <a:bodyPr wrap="square" rtlCol="0">
            <a:spAutoFit/>
          </a:bodyPr>
          <a:lstStyle/>
          <a:p>
            <a:pPr marL="257175" indent="-257175">
              <a:lnSpc>
                <a:spcPct val="200000"/>
              </a:lnSpc>
              <a:buFont typeface="Wingdings" panose="05000000000000000000" pitchFamily="2" charset="2"/>
              <a:buChar char="Ø"/>
            </a:pPr>
            <a:r>
              <a:rPr lang="zh-CN" altLang="en-US" dirty="0">
                <a:solidFill>
                  <a:schemeClr val="bg1"/>
                </a:solidFill>
                <a:latin typeface="微软雅黑" panose="020B0503020204020204" pitchFamily="34" charset="-122"/>
                <a:ea typeface="微软雅黑" panose="020B0503020204020204" pitchFamily="34" charset="-122"/>
              </a:rPr>
              <a:t>教育或培训类客户（如：职业教育、少儿教育、特色专业培训），此类客户的特点是课程多，一次收费、多次确认收入，同时存在退款和转课的现象；</a:t>
            </a:r>
            <a:endParaRPr lang="en-US" altLang="zh-CN" dirty="0">
              <a:solidFill>
                <a:schemeClr val="bg1"/>
              </a:solidFill>
              <a:latin typeface="微软雅黑" panose="020B0503020204020204" pitchFamily="34" charset="-122"/>
              <a:ea typeface="微软雅黑" panose="020B0503020204020204" pitchFamily="34" charset="-122"/>
            </a:endParaRPr>
          </a:p>
          <a:p>
            <a:pPr marL="257175" indent="-257175">
              <a:lnSpc>
                <a:spcPct val="200000"/>
              </a:lnSpc>
              <a:buFont typeface="Wingdings" panose="05000000000000000000" pitchFamily="2" charset="2"/>
              <a:buChar char="Ø"/>
            </a:pPr>
            <a:r>
              <a:rPr lang="zh-CN" altLang="en-US" dirty="0">
                <a:solidFill>
                  <a:schemeClr val="bg1"/>
                </a:solidFill>
                <a:latin typeface="微软雅黑" panose="020B0503020204020204" pitchFamily="34" charset="-122"/>
                <a:ea typeface="微软雅黑" panose="020B0503020204020204" pitchFamily="34" charset="-122"/>
              </a:rPr>
              <a:t>记账机构（记账公司）：按年收费，帮助客户处理日常账务；</a:t>
            </a:r>
            <a:endParaRPr lang="en-US" altLang="zh-CN" dirty="0">
              <a:solidFill>
                <a:schemeClr val="bg1"/>
              </a:solidFill>
              <a:latin typeface="微软雅黑" panose="020B0503020204020204" pitchFamily="34" charset="-122"/>
              <a:ea typeface="微软雅黑" panose="020B0503020204020204" pitchFamily="34" charset="-122"/>
            </a:endParaRPr>
          </a:p>
          <a:p>
            <a:pPr marL="257175" indent="-257175">
              <a:lnSpc>
                <a:spcPct val="200000"/>
              </a:lnSpc>
              <a:buFont typeface="Wingdings" panose="05000000000000000000" pitchFamily="2" charset="2"/>
              <a:buChar char="Ø"/>
            </a:pPr>
            <a:r>
              <a:rPr lang="zh-CN" altLang="en-US" dirty="0">
                <a:solidFill>
                  <a:schemeClr val="bg1"/>
                </a:solidFill>
                <a:latin typeface="微软雅黑" panose="020B0503020204020204" pitchFamily="34" charset="-122"/>
                <a:ea typeface="微软雅黑" panose="020B0503020204020204" pitchFamily="34" charset="-122"/>
              </a:rPr>
              <a:t>软件和服务类的机构：如：物业管理服务（按季度、年度收费）、提供期间管理服务的咨询公司；</a:t>
            </a:r>
            <a:endParaRPr lang="en-US" altLang="zh-CN" dirty="0">
              <a:solidFill>
                <a:schemeClr val="bg1"/>
              </a:solidFill>
              <a:latin typeface="微软雅黑" panose="020B0503020204020204" pitchFamily="34" charset="-122"/>
              <a:ea typeface="微软雅黑" panose="020B0503020204020204" pitchFamily="34" charset="-122"/>
            </a:endParaRPr>
          </a:p>
          <a:p>
            <a:pPr marL="257175" indent="-257175">
              <a:lnSpc>
                <a:spcPct val="200000"/>
              </a:lnSpc>
              <a:buFont typeface="Wingdings" panose="05000000000000000000" pitchFamily="2" charset="2"/>
              <a:buChar char="Ø"/>
            </a:pPr>
            <a:r>
              <a:rPr lang="zh-CN" altLang="en-US" dirty="0">
                <a:solidFill>
                  <a:schemeClr val="bg1"/>
                </a:solidFill>
                <a:latin typeface="微软雅黑" panose="020B0503020204020204" pitchFamily="34" charset="-122"/>
                <a:ea typeface="微软雅黑" panose="020B0503020204020204" pitchFamily="34" charset="-122"/>
              </a:rPr>
              <a:t>其他</a:t>
            </a:r>
            <a:endParaRPr lang="en-US" altLang="zh-CN" dirty="0">
              <a:solidFill>
                <a:schemeClr val="bg1"/>
              </a:solidFill>
              <a:latin typeface="微软雅黑" panose="020B0503020204020204" pitchFamily="34" charset="-122"/>
              <a:ea typeface="微软雅黑" panose="020B0503020204020204" pitchFamily="34" charset="-122"/>
            </a:endParaRPr>
          </a:p>
          <a:p>
            <a:pPr marL="257175" indent="-257175">
              <a:lnSpc>
                <a:spcPct val="200000"/>
              </a:lnSpc>
              <a:buFont typeface="Wingdings" panose="05000000000000000000" pitchFamily="2" charset="2"/>
              <a:buChar char="Ø"/>
            </a:pP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17099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899" y="268058"/>
            <a:ext cx="8229600" cy="857250"/>
          </a:xfrm>
        </p:spPr>
        <p:txBody>
          <a:bodyPr>
            <a:noAutofit/>
          </a:bodyPr>
          <a:lstStyle/>
          <a:p>
            <a:r>
              <a:rPr lang="zh-CN" altLang="en-US" b="1" dirty="0"/>
              <a:t>方案的价值</a:t>
            </a:r>
          </a:p>
        </p:txBody>
      </p:sp>
      <p:sp>
        <p:nvSpPr>
          <p:cNvPr id="3" name="TextBox 2"/>
          <p:cNvSpPr txBox="1"/>
          <p:nvPr/>
        </p:nvSpPr>
        <p:spPr>
          <a:xfrm>
            <a:off x="378724" y="818233"/>
            <a:ext cx="8536677" cy="3886770"/>
          </a:xfrm>
          <a:prstGeom prst="rect">
            <a:avLst/>
          </a:prstGeom>
          <a:noFill/>
          <a:ln>
            <a:noFill/>
          </a:ln>
        </p:spPr>
        <p:txBody>
          <a:bodyPr wrap="square" rtlCol="0">
            <a:spAutoFit/>
          </a:bodyPr>
          <a:lstStyle/>
          <a:p>
            <a:pPr marL="257175" indent="-257175">
              <a:lnSpc>
                <a:spcPct val="200000"/>
              </a:lnSpc>
              <a:buFont typeface="Wingdings" panose="05000000000000000000" pitchFamily="2" charset="2"/>
              <a:buChar char="Ø"/>
            </a:pPr>
            <a:r>
              <a:rPr lang="zh-CN" altLang="en-US" dirty="0">
                <a:solidFill>
                  <a:schemeClr val="bg1"/>
                </a:solidFill>
                <a:latin typeface="微软雅黑" panose="020B0503020204020204" pitchFamily="34" charset="-122"/>
                <a:ea typeface="微软雅黑" panose="020B0503020204020204" pitchFamily="34" charset="-122"/>
              </a:rPr>
              <a:t>解决财务人员与业务人员分期对账的困惑，提升对账的效率</a:t>
            </a:r>
            <a:endParaRPr lang="en-US" altLang="zh-CN" dirty="0">
              <a:solidFill>
                <a:schemeClr val="bg1"/>
              </a:solidFill>
              <a:latin typeface="微软雅黑" panose="020B0503020204020204" pitchFamily="34" charset="-122"/>
              <a:ea typeface="微软雅黑" panose="020B0503020204020204" pitchFamily="34" charset="-122"/>
            </a:endParaRPr>
          </a:p>
          <a:p>
            <a:pPr marL="257175" indent="-257175">
              <a:lnSpc>
                <a:spcPct val="200000"/>
              </a:lnSpc>
              <a:buFont typeface="Wingdings" panose="05000000000000000000" pitchFamily="2" charset="2"/>
              <a:buChar char="Ø"/>
            </a:pPr>
            <a:r>
              <a:rPr lang="zh-CN" altLang="en-US" dirty="0">
                <a:solidFill>
                  <a:schemeClr val="bg1"/>
                </a:solidFill>
                <a:latin typeface="微软雅黑" panose="020B0503020204020204" pitchFamily="34" charset="-122"/>
                <a:ea typeface="微软雅黑" panose="020B0503020204020204" pitchFamily="34" charset="-122"/>
              </a:rPr>
              <a:t>根据设置的分期原则，分期确认对应的收入和成本后，能够准确反馈企业的运行状态、防范运营风险；</a:t>
            </a:r>
            <a:endParaRPr lang="en-US" altLang="zh-CN" dirty="0">
              <a:solidFill>
                <a:schemeClr val="bg1"/>
              </a:solidFill>
              <a:latin typeface="微软雅黑" panose="020B0503020204020204" pitchFamily="34" charset="-122"/>
              <a:ea typeface="微软雅黑" panose="020B0503020204020204" pitchFamily="34" charset="-122"/>
            </a:endParaRPr>
          </a:p>
          <a:p>
            <a:pPr marL="257175" indent="-257175">
              <a:lnSpc>
                <a:spcPct val="200000"/>
              </a:lnSpc>
              <a:buFont typeface="Wingdings" panose="05000000000000000000" pitchFamily="2" charset="2"/>
              <a:buChar char="Ø"/>
            </a:pPr>
            <a:r>
              <a:rPr lang="zh-CN" altLang="en-US" dirty="0">
                <a:solidFill>
                  <a:schemeClr val="bg1"/>
                </a:solidFill>
                <a:latin typeface="微软雅黑" panose="020B0503020204020204" pitchFamily="34" charset="-122"/>
                <a:ea typeface="微软雅黑" panose="020B0503020204020204" pitchFamily="34" charset="-122"/>
              </a:rPr>
              <a:t>实现企业业务与财务的一体化，财务人员能够即时的掌握业务的收款、退款与财务的收入、费用、成本的执行状态；</a:t>
            </a:r>
            <a:endParaRPr lang="en-US" altLang="zh-CN" dirty="0">
              <a:solidFill>
                <a:schemeClr val="bg1"/>
              </a:solidFill>
              <a:latin typeface="微软雅黑" panose="020B0503020204020204" pitchFamily="34" charset="-122"/>
              <a:ea typeface="微软雅黑" panose="020B0503020204020204" pitchFamily="34" charset="-122"/>
            </a:endParaRPr>
          </a:p>
          <a:p>
            <a:pPr marL="257175" indent="-257175">
              <a:lnSpc>
                <a:spcPct val="200000"/>
              </a:lnSpc>
              <a:buFont typeface="Wingdings" panose="05000000000000000000" pitchFamily="2" charset="2"/>
              <a:buChar char="Ø"/>
            </a:pPr>
            <a:r>
              <a:rPr lang="zh-CN" altLang="en-US">
                <a:solidFill>
                  <a:schemeClr val="bg1"/>
                </a:solidFill>
                <a:latin typeface="微软雅黑" panose="020B0503020204020204" pitchFamily="34" charset="-122"/>
                <a:ea typeface="微软雅黑" panose="020B0503020204020204" pitchFamily="34" charset="-122"/>
              </a:rPr>
              <a:t>降低财务人员的工作量，提升财务核算数据的准确性和及时性；</a:t>
            </a:r>
            <a:endParaRPr lang="en-US" altLang="zh-CN" dirty="0">
              <a:solidFill>
                <a:schemeClr val="bg1"/>
              </a:solidFill>
              <a:latin typeface="微软雅黑" panose="020B0503020204020204" pitchFamily="34" charset="-122"/>
              <a:ea typeface="微软雅黑" panose="020B0503020204020204" pitchFamily="34" charset="-122"/>
            </a:endParaRPr>
          </a:p>
          <a:p>
            <a:pPr marL="257175" indent="-257175">
              <a:lnSpc>
                <a:spcPct val="200000"/>
              </a:lnSpc>
              <a:buFont typeface="Wingdings" panose="05000000000000000000" pitchFamily="2" charset="2"/>
              <a:buChar char="Ø"/>
            </a:pP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362638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899" y="268058"/>
            <a:ext cx="8229600" cy="530336"/>
          </a:xfrm>
        </p:spPr>
        <p:txBody>
          <a:bodyPr>
            <a:noAutofit/>
          </a:bodyPr>
          <a:lstStyle/>
          <a:p>
            <a:r>
              <a:rPr lang="zh-CN" altLang="en-US" dirty="0"/>
              <a:t>分期确认的解决方案蓝图</a:t>
            </a:r>
            <a:endParaRPr lang="zh-CN" altLang="en-US" b="1" dirty="0"/>
          </a:p>
        </p:txBody>
      </p:sp>
      <p:sp>
        <p:nvSpPr>
          <p:cNvPr id="4" name="矩形 3"/>
          <p:cNvSpPr/>
          <p:nvPr/>
        </p:nvSpPr>
        <p:spPr>
          <a:xfrm>
            <a:off x="388962" y="798394"/>
            <a:ext cx="1760561" cy="4053386"/>
          </a:xfrm>
          <a:prstGeom prst="rect">
            <a:avLst/>
          </a:prstGeom>
          <a:solidFill>
            <a:schemeClr val="bg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dirty="0"/>
          </a:p>
        </p:txBody>
      </p:sp>
      <p:sp>
        <p:nvSpPr>
          <p:cNvPr id="5" name="TextBox 4"/>
          <p:cNvSpPr txBox="1"/>
          <p:nvPr/>
        </p:nvSpPr>
        <p:spPr>
          <a:xfrm>
            <a:off x="776800" y="937314"/>
            <a:ext cx="1031051" cy="346249"/>
          </a:xfrm>
          <a:prstGeom prst="rect">
            <a:avLst/>
          </a:prstGeom>
          <a:solidFill>
            <a:schemeClr val="accent3">
              <a:lumMod val="40000"/>
              <a:lumOff val="60000"/>
            </a:schemeClr>
          </a:solidFill>
          <a:ln>
            <a:solidFill>
              <a:schemeClr val="bg1"/>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业务系统</a:t>
            </a:r>
          </a:p>
        </p:txBody>
      </p:sp>
      <p:sp>
        <p:nvSpPr>
          <p:cNvPr id="7" name="TextBox 6"/>
          <p:cNvSpPr txBox="1"/>
          <p:nvPr/>
        </p:nvSpPr>
        <p:spPr>
          <a:xfrm>
            <a:off x="776800" y="1553169"/>
            <a:ext cx="1031051" cy="346249"/>
          </a:xfrm>
          <a:prstGeom prst="rect">
            <a:avLst/>
          </a:prstGeom>
          <a:solidFill>
            <a:schemeClr val="accent6">
              <a:lumMod val="40000"/>
              <a:lumOff val="60000"/>
            </a:schemeClr>
          </a:solidFill>
          <a:ln>
            <a:solidFill>
              <a:schemeClr val="bg1"/>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客户资料</a:t>
            </a:r>
          </a:p>
        </p:txBody>
      </p:sp>
      <p:sp>
        <p:nvSpPr>
          <p:cNvPr id="8" name="TextBox 7"/>
          <p:cNvSpPr txBox="1"/>
          <p:nvPr/>
        </p:nvSpPr>
        <p:spPr>
          <a:xfrm>
            <a:off x="776800" y="1995519"/>
            <a:ext cx="1031051" cy="346249"/>
          </a:xfrm>
          <a:prstGeom prst="rect">
            <a:avLst/>
          </a:prstGeom>
          <a:solidFill>
            <a:schemeClr val="accent6">
              <a:lumMod val="40000"/>
              <a:lumOff val="60000"/>
            </a:schemeClr>
          </a:solidFill>
          <a:ln>
            <a:solidFill>
              <a:schemeClr val="bg1"/>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费用项目</a:t>
            </a:r>
          </a:p>
        </p:txBody>
      </p:sp>
      <p:sp>
        <p:nvSpPr>
          <p:cNvPr id="9" name="TextBox 8"/>
          <p:cNvSpPr txBox="1"/>
          <p:nvPr/>
        </p:nvSpPr>
        <p:spPr>
          <a:xfrm>
            <a:off x="776800" y="2471214"/>
            <a:ext cx="1031051" cy="346249"/>
          </a:xfrm>
          <a:prstGeom prst="rect">
            <a:avLst/>
          </a:prstGeom>
          <a:solidFill>
            <a:schemeClr val="accent6">
              <a:lumMod val="40000"/>
              <a:lumOff val="60000"/>
            </a:schemeClr>
          </a:solidFill>
          <a:ln>
            <a:solidFill>
              <a:schemeClr val="bg1"/>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收费方式</a:t>
            </a:r>
          </a:p>
        </p:txBody>
      </p:sp>
      <p:sp>
        <p:nvSpPr>
          <p:cNvPr id="10" name="TextBox 9"/>
          <p:cNvSpPr txBox="1"/>
          <p:nvPr/>
        </p:nvSpPr>
        <p:spPr>
          <a:xfrm>
            <a:off x="776800" y="2886249"/>
            <a:ext cx="1031051" cy="346249"/>
          </a:xfrm>
          <a:prstGeom prst="rect">
            <a:avLst/>
          </a:prstGeom>
          <a:solidFill>
            <a:schemeClr val="accent6">
              <a:lumMod val="40000"/>
              <a:lumOff val="60000"/>
            </a:schemeClr>
          </a:solidFill>
          <a:ln>
            <a:solidFill>
              <a:schemeClr val="bg1"/>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分子公司</a:t>
            </a:r>
          </a:p>
        </p:txBody>
      </p:sp>
      <p:sp>
        <p:nvSpPr>
          <p:cNvPr id="11" name="TextBox 10"/>
          <p:cNvSpPr txBox="1"/>
          <p:nvPr/>
        </p:nvSpPr>
        <p:spPr>
          <a:xfrm>
            <a:off x="776799" y="3382939"/>
            <a:ext cx="984885" cy="323165"/>
          </a:xfrm>
          <a:prstGeom prst="rect">
            <a:avLst/>
          </a:prstGeom>
          <a:solidFill>
            <a:schemeClr val="accent6">
              <a:lumMod val="40000"/>
              <a:lumOff val="60000"/>
            </a:schemeClr>
          </a:solidFill>
          <a:ln>
            <a:solidFill>
              <a:schemeClr val="bg1"/>
            </a:solidFill>
          </a:ln>
        </p:spPr>
        <p:txBody>
          <a:bodyPr wrap="none" rtlCol="0">
            <a:noAutofit/>
          </a:bodyPr>
          <a:lstStyle/>
          <a:p>
            <a:pPr algn="ctr"/>
            <a:r>
              <a:rPr lang="zh-CN" altLang="en-US" sz="1650" b="1" dirty="0">
                <a:latin typeface="微软雅黑" panose="020B0503020204020204" pitchFamily="34" charset="-122"/>
                <a:ea typeface="微软雅黑" panose="020B0503020204020204" pitchFamily="34" charset="-122"/>
              </a:rPr>
              <a:t>币别</a:t>
            </a:r>
          </a:p>
        </p:txBody>
      </p:sp>
      <p:sp>
        <p:nvSpPr>
          <p:cNvPr id="12" name="TextBox 11"/>
          <p:cNvSpPr txBox="1"/>
          <p:nvPr/>
        </p:nvSpPr>
        <p:spPr>
          <a:xfrm>
            <a:off x="776799" y="3810904"/>
            <a:ext cx="984885" cy="323165"/>
          </a:xfrm>
          <a:prstGeom prst="rect">
            <a:avLst/>
          </a:prstGeom>
          <a:solidFill>
            <a:schemeClr val="accent6">
              <a:lumMod val="40000"/>
              <a:lumOff val="60000"/>
            </a:schemeClr>
          </a:solidFill>
          <a:ln>
            <a:solidFill>
              <a:schemeClr val="bg1"/>
            </a:solidFill>
          </a:ln>
        </p:spPr>
        <p:txBody>
          <a:bodyPr wrap="none" rtlCol="0">
            <a:noAutofit/>
          </a:bodyPr>
          <a:lstStyle/>
          <a:p>
            <a:pPr algn="ctr"/>
            <a:r>
              <a:rPr lang="zh-CN" altLang="en-US" sz="1650" b="1" dirty="0">
                <a:latin typeface="微软雅黑" panose="020B0503020204020204" pitchFamily="34" charset="-122"/>
                <a:ea typeface="微软雅黑" panose="020B0503020204020204" pitchFamily="34" charset="-122"/>
              </a:rPr>
              <a:t>收费单</a:t>
            </a:r>
          </a:p>
        </p:txBody>
      </p:sp>
      <p:sp>
        <p:nvSpPr>
          <p:cNvPr id="13" name="矩形 12"/>
          <p:cNvSpPr/>
          <p:nvPr/>
        </p:nvSpPr>
        <p:spPr>
          <a:xfrm>
            <a:off x="2263822" y="781951"/>
            <a:ext cx="6641342" cy="4053386"/>
          </a:xfrm>
          <a:prstGeom prst="rect">
            <a:avLst/>
          </a:prstGeom>
          <a:solidFill>
            <a:schemeClr val="bg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dirty="0"/>
          </a:p>
        </p:txBody>
      </p:sp>
      <p:sp>
        <p:nvSpPr>
          <p:cNvPr id="14" name="TextBox 13"/>
          <p:cNvSpPr txBox="1"/>
          <p:nvPr/>
        </p:nvSpPr>
        <p:spPr>
          <a:xfrm>
            <a:off x="4729532" y="890031"/>
            <a:ext cx="1242648" cy="346249"/>
          </a:xfrm>
          <a:prstGeom prst="rect">
            <a:avLst/>
          </a:prstGeom>
          <a:solidFill>
            <a:schemeClr val="accent3">
              <a:lumMod val="40000"/>
              <a:lumOff val="60000"/>
            </a:schemeClr>
          </a:solidFill>
          <a:ln>
            <a:solidFill>
              <a:schemeClr val="bg1"/>
            </a:solidFill>
          </a:ln>
        </p:spPr>
        <p:txBody>
          <a:bodyPr wrap="none" rtlCol="0">
            <a:spAutoFit/>
          </a:bodyPr>
          <a:lstStyle/>
          <a:p>
            <a:r>
              <a:rPr lang="zh-CN" altLang="en-US" sz="1650" b="1">
                <a:latin typeface="微软雅黑" panose="020B0503020204020204" pitchFamily="34" charset="-122"/>
                <a:ea typeface="微软雅黑" panose="020B0503020204020204" pitchFamily="34" charset="-122"/>
              </a:rPr>
              <a:t>金蝶云系统</a:t>
            </a:r>
            <a:endParaRPr lang="zh-CN" altLang="en-US" sz="1650" b="1" dirty="0">
              <a:latin typeface="微软雅黑" panose="020B0503020204020204" pitchFamily="34" charset="-122"/>
              <a:ea typeface="微软雅黑" panose="020B0503020204020204" pitchFamily="34" charset="-122"/>
            </a:endParaRPr>
          </a:p>
        </p:txBody>
      </p:sp>
      <p:sp>
        <p:nvSpPr>
          <p:cNvPr id="16" name="TextBox 15"/>
          <p:cNvSpPr txBox="1"/>
          <p:nvPr/>
        </p:nvSpPr>
        <p:spPr>
          <a:xfrm>
            <a:off x="2508355" y="1451006"/>
            <a:ext cx="1031051" cy="346249"/>
          </a:xfrm>
          <a:prstGeom prst="rect">
            <a:avLst/>
          </a:prstGeom>
          <a:solidFill>
            <a:schemeClr val="accent6">
              <a:lumMod val="40000"/>
              <a:lumOff val="60000"/>
            </a:schemeClr>
          </a:solidFill>
          <a:ln>
            <a:solidFill>
              <a:schemeClr val="bg1"/>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客户资料</a:t>
            </a:r>
          </a:p>
        </p:txBody>
      </p:sp>
      <p:sp>
        <p:nvSpPr>
          <p:cNvPr id="17" name="TextBox 16"/>
          <p:cNvSpPr txBox="1"/>
          <p:nvPr/>
        </p:nvSpPr>
        <p:spPr>
          <a:xfrm>
            <a:off x="2508355" y="1846074"/>
            <a:ext cx="1031051" cy="346249"/>
          </a:xfrm>
          <a:prstGeom prst="rect">
            <a:avLst/>
          </a:prstGeom>
          <a:solidFill>
            <a:schemeClr val="accent6">
              <a:lumMod val="40000"/>
              <a:lumOff val="60000"/>
            </a:schemeClr>
          </a:solidFill>
          <a:ln>
            <a:solidFill>
              <a:schemeClr val="bg1"/>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费用项目</a:t>
            </a:r>
          </a:p>
        </p:txBody>
      </p:sp>
      <p:sp>
        <p:nvSpPr>
          <p:cNvPr id="18" name="TextBox 17"/>
          <p:cNvSpPr txBox="1"/>
          <p:nvPr/>
        </p:nvSpPr>
        <p:spPr>
          <a:xfrm>
            <a:off x="2508355" y="2231102"/>
            <a:ext cx="1031051" cy="346249"/>
          </a:xfrm>
          <a:prstGeom prst="rect">
            <a:avLst/>
          </a:prstGeom>
          <a:solidFill>
            <a:schemeClr val="accent6">
              <a:lumMod val="40000"/>
              <a:lumOff val="60000"/>
            </a:schemeClr>
          </a:solidFill>
          <a:ln>
            <a:solidFill>
              <a:schemeClr val="bg1"/>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收费方式</a:t>
            </a:r>
          </a:p>
        </p:txBody>
      </p:sp>
      <p:sp>
        <p:nvSpPr>
          <p:cNvPr id="19" name="TextBox 18"/>
          <p:cNvSpPr txBox="1"/>
          <p:nvPr/>
        </p:nvSpPr>
        <p:spPr>
          <a:xfrm>
            <a:off x="2508355" y="2616130"/>
            <a:ext cx="1031051" cy="346249"/>
          </a:xfrm>
          <a:prstGeom prst="rect">
            <a:avLst/>
          </a:prstGeom>
          <a:solidFill>
            <a:schemeClr val="accent6">
              <a:lumMod val="40000"/>
              <a:lumOff val="60000"/>
            </a:schemeClr>
          </a:solidFill>
          <a:ln>
            <a:solidFill>
              <a:schemeClr val="bg1"/>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分子公司</a:t>
            </a:r>
          </a:p>
        </p:txBody>
      </p:sp>
      <p:sp>
        <p:nvSpPr>
          <p:cNvPr id="20" name="TextBox 19"/>
          <p:cNvSpPr txBox="1"/>
          <p:nvPr/>
        </p:nvSpPr>
        <p:spPr>
          <a:xfrm>
            <a:off x="2508355" y="3001159"/>
            <a:ext cx="984885" cy="323165"/>
          </a:xfrm>
          <a:prstGeom prst="rect">
            <a:avLst/>
          </a:prstGeom>
          <a:solidFill>
            <a:schemeClr val="accent6">
              <a:lumMod val="40000"/>
              <a:lumOff val="60000"/>
            </a:schemeClr>
          </a:solidFill>
          <a:ln>
            <a:solidFill>
              <a:schemeClr val="bg1"/>
            </a:solidFill>
          </a:ln>
        </p:spPr>
        <p:txBody>
          <a:bodyPr wrap="none" rtlCol="0">
            <a:noAutofit/>
          </a:bodyPr>
          <a:lstStyle/>
          <a:p>
            <a:pPr algn="ctr"/>
            <a:r>
              <a:rPr lang="zh-CN" altLang="en-US" sz="1650" b="1" dirty="0">
                <a:latin typeface="微软雅黑" panose="020B0503020204020204" pitchFamily="34" charset="-122"/>
                <a:ea typeface="微软雅黑" panose="020B0503020204020204" pitchFamily="34" charset="-122"/>
              </a:rPr>
              <a:t>币别</a:t>
            </a:r>
          </a:p>
        </p:txBody>
      </p:sp>
      <p:sp>
        <p:nvSpPr>
          <p:cNvPr id="21" name="TextBox 20"/>
          <p:cNvSpPr txBox="1"/>
          <p:nvPr/>
        </p:nvSpPr>
        <p:spPr>
          <a:xfrm>
            <a:off x="2508355" y="3386187"/>
            <a:ext cx="984885" cy="323165"/>
          </a:xfrm>
          <a:prstGeom prst="rect">
            <a:avLst/>
          </a:prstGeom>
          <a:solidFill>
            <a:schemeClr val="accent6">
              <a:lumMod val="40000"/>
              <a:lumOff val="60000"/>
            </a:schemeClr>
          </a:solidFill>
          <a:ln>
            <a:solidFill>
              <a:schemeClr val="bg1"/>
            </a:solidFill>
          </a:ln>
        </p:spPr>
        <p:txBody>
          <a:bodyPr wrap="none" rtlCol="0">
            <a:noAutofit/>
          </a:bodyPr>
          <a:lstStyle/>
          <a:p>
            <a:pPr algn="ctr"/>
            <a:r>
              <a:rPr lang="zh-CN" altLang="en-US" sz="1650" b="1" dirty="0">
                <a:latin typeface="微软雅黑" panose="020B0503020204020204" pitchFamily="34" charset="-122"/>
                <a:ea typeface="微软雅黑" panose="020B0503020204020204" pitchFamily="34" charset="-122"/>
              </a:rPr>
              <a:t>会计科目</a:t>
            </a:r>
          </a:p>
        </p:txBody>
      </p:sp>
      <p:sp>
        <p:nvSpPr>
          <p:cNvPr id="22" name="TextBox 21"/>
          <p:cNvSpPr txBox="1"/>
          <p:nvPr/>
        </p:nvSpPr>
        <p:spPr>
          <a:xfrm>
            <a:off x="2508355" y="3771215"/>
            <a:ext cx="984885" cy="323165"/>
          </a:xfrm>
          <a:prstGeom prst="rect">
            <a:avLst/>
          </a:prstGeom>
          <a:solidFill>
            <a:schemeClr val="accent6">
              <a:lumMod val="40000"/>
              <a:lumOff val="60000"/>
            </a:schemeClr>
          </a:solidFill>
          <a:ln>
            <a:solidFill>
              <a:schemeClr val="bg1"/>
            </a:solidFill>
          </a:ln>
        </p:spPr>
        <p:txBody>
          <a:bodyPr wrap="none" rtlCol="0">
            <a:noAutofit/>
          </a:bodyPr>
          <a:lstStyle/>
          <a:p>
            <a:pPr algn="ctr"/>
            <a:r>
              <a:rPr lang="zh-CN" altLang="en-US" sz="1650" b="1" dirty="0">
                <a:latin typeface="微软雅黑" panose="020B0503020204020204" pitchFamily="34" charset="-122"/>
                <a:ea typeface="微软雅黑" panose="020B0503020204020204" pitchFamily="34" charset="-122"/>
              </a:rPr>
              <a:t>部门</a:t>
            </a:r>
          </a:p>
        </p:txBody>
      </p:sp>
      <p:sp>
        <p:nvSpPr>
          <p:cNvPr id="23" name="TextBox 22"/>
          <p:cNvSpPr txBox="1"/>
          <p:nvPr/>
        </p:nvSpPr>
        <p:spPr>
          <a:xfrm>
            <a:off x="2508355" y="4156245"/>
            <a:ext cx="984885" cy="323165"/>
          </a:xfrm>
          <a:prstGeom prst="rect">
            <a:avLst/>
          </a:prstGeom>
          <a:solidFill>
            <a:schemeClr val="accent6">
              <a:lumMod val="40000"/>
              <a:lumOff val="60000"/>
            </a:schemeClr>
          </a:solidFill>
          <a:ln>
            <a:solidFill>
              <a:schemeClr val="bg1"/>
            </a:solidFill>
          </a:ln>
        </p:spPr>
        <p:txBody>
          <a:bodyPr wrap="none" rtlCol="0">
            <a:noAutofit/>
          </a:bodyPr>
          <a:lstStyle/>
          <a:p>
            <a:pPr algn="ctr"/>
            <a:r>
              <a:rPr lang="zh-CN" altLang="en-US" sz="1650" b="1" dirty="0">
                <a:latin typeface="微软雅黑" panose="020B0503020204020204" pitchFamily="34" charset="-122"/>
                <a:ea typeface="微软雅黑" panose="020B0503020204020204" pitchFamily="34" charset="-122"/>
              </a:rPr>
              <a:t>供应商</a:t>
            </a:r>
          </a:p>
        </p:txBody>
      </p:sp>
      <p:sp>
        <p:nvSpPr>
          <p:cNvPr id="24" name="TextBox 23"/>
          <p:cNvSpPr txBox="1"/>
          <p:nvPr/>
        </p:nvSpPr>
        <p:spPr>
          <a:xfrm>
            <a:off x="3845792" y="1451006"/>
            <a:ext cx="1031051" cy="346249"/>
          </a:xfrm>
          <a:prstGeom prst="rect">
            <a:avLst/>
          </a:prstGeom>
          <a:solidFill>
            <a:srgbClr val="FFC000"/>
          </a:solidFill>
          <a:ln>
            <a:solidFill>
              <a:schemeClr val="bg1"/>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收入收费</a:t>
            </a:r>
          </a:p>
        </p:txBody>
      </p:sp>
      <p:sp>
        <p:nvSpPr>
          <p:cNvPr id="25" name="TextBox 24"/>
          <p:cNvSpPr txBox="1"/>
          <p:nvPr/>
        </p:nvSpPr>
        <p:spPr>
          <a:xfrm>
            <a:off x="3845792" y="2362701"/>
            <a:ext cx="1031051" cy="346249"/>
          </a:xfrm>
          <a:prstGeom prst="rect">
            <a:avLst/>
          </a:prstGeom>
          <a:solidFill>
            <a:srgbClr val="FFC000"/>
          </a:solidFill>
          <a:ln>
            <a:solidFill>
              <a:schemeClr val="bg1"/>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转班收费</a:t>
            </a:r>
          </a:p>
        </p:txBody>
      </p:sp>
      <p:sp>
        <p:nvSpPr>
          <p:cNvPr id="26" name="TextBox 25"/>
          <p:cNvSpPr txBox="1"/>
          <p:nvPr/>
        </p:nvSpPr>
        <p:spPr>
          <a:xfrm>
            <a:off x="3845792" y="3259473"/>
            <a:ext cx="984885" cy="346249"/>
          </a:xfrm>
          <a:prstGeom prst="rect">
            <a:avLst/>
          </a:prstGeom>
          <a:solidFill>
            <a:srgbClr val="FFC000"/>
          </a:solidFill>
          <a:ln>
            <a:solidFill>
              <a:schemeClr val="bg1"/>
            </a:solidFill>
          </a:ln>
        </p:spPr>
        <p:txBody>
          <a:bodyPr wrap="square" rtlCol="0">
            <a:spAutoFit/>
          </a:bodyPr>
          <a:lstStyle/>
          <a:p>
            <a:r>
              <a:rPr lang="zh-CN" altLang="en-US" sz="1650" b="1" dirty="0">
                <a:latin typeface="微软雅黑" panose="020B0503020204020204" pitchFamily="34" charset="-122"/>
                <a:ea typeface="微软雅黑" panose="020B0503020204020204" pitchFamily="34" charset="-122"/>
              </a:rPr>
              <a:t>退费单</a:t>
            </a:r>
          </a:p>
        </p:txBody>
      </p:sp>
      <p:sp>
        <p:nvSpPr>
          <p:cNvPr id="27" name="TextBox 26"/>
          <p:cNvSpPr txBox="1"/>
          <p:nvPr/>
        </p:nvSpPr>
        <p:spPr>
          <a:xfrm>
            <a:off x="3845792" y="4156245"/>
            <a:ext cx="1031051" cy="346249"/>
          </a:xfrm>
          <a:prstGeom prst="rect">
            <a:avLst/>
          </a:prstGeom>
          <a:solidFill>
            <a:srgbClr val="FFC000"/>
          </a:solidFill>
          <a:ln>
            <a:solidFill>
              <a:schemeClr val="bg1"/>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收款退款</a:t>
            </a:r>
          </a:p>
        </p:txBody>
      </p:sp>
      <p:sp>
        <p:nvSpPr>
          <p:cNvPr id="28" name="TextBox 27"/>
          <p:cNvSpPr txBox="1"/>
          <p:nvPr/>
        </p:nvSpPr>
        <p:spPr>
          <a:xfrm>
            <a:off x="6888105" y="1451006"/>
            <a:ext cx="819455" cy="346249"/>
          </a:xfrm>
          <a:prstGeom prst="rect">
            <a:avLst/>
          </a:prstGeom>
          <a:solidFill>
            <a:schemeClr val="accent6">
              <a:lumMod val="40000"/>
              <a:lumOff val="60000"/>
            </a:schemeClr>
          </a:solidFill>
          <a:ln>
            <a:solidFill>
              <a:schemeClr val="bg1"/>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应收单</a:t>
            </a:r>
          </a:p>
        </p:txBody>
      </p:sp>
      <p:sp>
        <p:nvSpPr>
          <p:cNvPr id="29" name="TextBox 28"/>
          <p:cNvSpPr txBox="1"/>
          <p:nvPr/>
        </p:nvSpPr>
        <p:spPr>
          <a:xfrm>
            <a:off x="6888105" y="4134069"/>
            <a:ext cx="819455" cy="346249"/>
          </a:xfrm>
          <a:prstGeom prst="rect">
            <a:avLst/>
          </a:prstGeom>
          <a:solidFill>
            <a:schemeClr val="accent6">
              <a:lumMod val="40000"/>
              <a:lumOff val="60000"/>
            </a:schemeClr>
          </a:solidFill>
          <a:ln>
            <a:solidFill>
              <a:schemeClr val="bg1"/>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应付单</a:t>
            </a:r>
          </a:p>
        </p:txBody>
      </p:sp>
      <p:sp>
        <p:nvSpPr>
          <p:cNvPr id="30" name="TextBox 29"/>
          <p:cNvSpPr txBox="1"/>
          <p:nvPr/>
        </p:nvSpPr>
        <p:spPr>
          <a:xfrm>
            <a:off x="5225715" y="2808645"/>
            <a:ext cx="1408078" cy="346249"/>
          </a:xfrm>
          <a:prstGeom prst="rect">
            <a:avLst/>
          </a:prstGeom>
          <a:solidFill>
            <a:srgbClr val="FFC000"/>
          </a:solidFill>
          <a:ln>
            <a:solidFill>
              <a:schemeClr val="bg1"/>
            </a:solidFill>
          </a:ln>
        </p:spPr>
        <p:txBody>
          <a:bodyPr wrap="square" rtlCol="0">
            <a:spAutoFit/>
          </a:bodyPr>
          <a:lstStyle/>
          <a:p>
            <a:pPr algn="ctr"/>
            <a:r>
              <a:rPr lang="zh-CN" altLang="en-US" sz="1650" b="1" dirty="0">
                <a:latin typeface="微软雅黑" panose="020B0503020204020204" pitchFamily="34" charset="-122"/>
                <a:ea typeface="微软雅黑" panose="020B0503020204020204" pitchFamily="34" charset="-122"/>
              </a:rPr>
              <a:t>分摊应收</a:t>
            </a:r>
          </a:p>
        </p:txBody>
      </p:sp>
      <p:sp>
        <p:nvSpPr>
          <p:cNvPr id="31" name="TextBox 30"/>
          <p:cNvSpPr txBox="1"/>
          <p:nvPr/>
        </p:nvSpPr>
        <p:spPr>
          <a:xfrm>
            <a:off x="5202633" y="1451006"/>
            <a:ext cx="1454244" cy="346249"/>
          </a:xfrm>
          <a:prstGeom prst="rect">
            <a:avLst/>
          </a:prstGeom>
          <a:solidFill>
            <a:srgbClr val="FFC000"/>
          </a:solidFill>
          <a:ln>
            <a:solidFill>
              <a:schemeClr val="bg1"/>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收入结费报表</a:t>
            </a:r>
          </a:p>
        </p:txBody>
      </p:sp>
      <p:sp>
        <p:nvSpPr>
          <p:cNvPr id="32" name="TextBox 31"/>
          <p:cNvSpPr txBox="1"/>
          <p:nvPr/>
        </p:nvSpPr>
        <p:spPr>
          <a:xfrm>
            <a:off x="5202633" y="4156244"/>
            <a:ext cx="1454244" cy="346249"/>
          </a:xfrm>
          <a:prstGeom prst="rect">
            <a:avLst/>
          </a:prstGeom>
          <a:solidFill>
            <a:srgbClr val="FFC000"/>
          </a:solidFill>
          <a:ln>
            <a:solidFill>
              <a:schemeClr val="bg1"/>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收入结费统计</a:t>
            </a:r>
          </a:p>
        </p:txBody>
      </p:sp>
      <p:sp>
        <p:nvSpPr>
          <p:cNvPr id="33" name="TextBox 32"/>
          <p:cNvSpPr txBox="1"/>
          <p:nvPr/>
        </p:nvSpPr>
        <p:spPr>
          <a:xfrm>
            <a:off x="7085277" y="2633659"/>
            <a:ext cx="438582" cy="1361911"/>
          </a:xfrm>
          <a:prstGeom prst="rect">
            <a:avLst/>
          </a:prstGeom>
          <a:solidFill>
            <a:schemeClr val="accent6">
              <a:lumMod val="40000"/>
              <a:lumOff val="60000"/>
            </a:schemeClr>
          </a:solidFill>
          <a:ln>
            <a:solidFill>
              <a:schemeClr val="bg1"/>
            </a:solidFill>
          </a:ln>
        </p:spPr>
        <p:txBody>
          <a:bodyPr vert="eaVert" wrap="none" rtlCol="0">
            <a:spAutoFit/>
          </a:bodyPr>
          <a:lstStyle/>
          <a:p>
            <a:r>
              <a:rPr lang="zh-CN" altLang="en-US" sz="1650" b="1" dirty="0">
                <a:latin typeface="微软雅黑" panose="020B0503020204020204" pitchFamily="34" charset="-122"/>
                <a:ea typeface="微软雅黑" panose="020B0503020204020204" pitchFamily="34" charset="-122"/>
              </a:rPr>
              <a:t>智能会计平台</a:t>
            </a:r>
          </a:p>
        </p:txBody>
      </p:sp>
      <p:sp>
        <p:nvSpPr>
          <p:cNvPr id="34" name="TextBox 33"/>
          <p:cNvSpPr txBox="1"/>
          <p:nvPr/>
        </p:nvSpPr>
        <p:spPr>
          <a:xfrm>
            <a:off x="8107873" y="2777712"/>
            <a:ext cx="607859" cy="346249"/>
          </a:xfrm>
          <a:prstGeom prst="rect">
            <a:avLst/>
          </a:prstGeom>
          <a:solidFill>
            <a:schemeClr val="accent6">
              <a:lumMod val="40000"/>
              <a:lumOff val="60000"/>
            </a:schemeClr>
          </a:solidFill>
          <a:ln>
            <a:solidFill>
              <a:schemeClr val="bg1"/>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总账</a:t>
            </a:r>
          </a:p>
        </p:txBody>
      </p:sp>
      <p:sp>
        <p:nvSpPr>
          <p:cNvPr id="35" name="TextBox 34"/>
          <p:cNvSpPr txBox="1"/>
          <p:nvPr/>
        </p:nvSpPr>
        <p:spPr>
          <a:xfrm>
            <a:off x="8107873" y="3329925"/>
            <a:ext cx="607859" cy="346249"/>
          </a:xfrm>
          <a:prstGeom prst="rect">
            <a:avLst/>
          </a:prstGeom>
          <a:solidFill>
            <a:schemeClr val="accent6">
              <a:lumMod val="40000"/>
              <a:lumOff val="60000"/>
            </a:schemeClr>
          </a:solidFill>
          <a:ln>
            <a:solidFill>
              <a:schemeClr val="bg1"/>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报表</a:t>
            </a:r>
          </a:p>
        </p:txBody>
      </p:sp>
      <p:sp>
        <p:nvSpPr>
          <p:cNvPr id="36" name="TextBox 35"/>
          <p:cNvSpPr txBox="1"/>
          <p:nvPr/>
        </p:nvSpPr>
        <p:spPr>
          <a:xfrm>
            <a:off x="6888105" y="2015235"/>
            <a:ext cx="819455" cy="346249"/>
          </a:xfrm>
          <a:prstGeom prst="rect">
            <a:avLst/>
          </a:prstGeom>
          <a:solidFill>
            <a:schemeClr val="accent6">
              <a:lumMod val="40000"/>
              <a:lumOff val="60000"/>
            </a:schemeClr>
          </a:solidFill>
          <a:ln>
            <a:solidFill>
              <a:schemeClr val="bg1"/>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收款单</a:t>
            </a:r>
          </a:p>
        </p:txBody>
      </p:sp>
    </p:spTree>
    <p:extLst>
      <p:ext uri="{BB962C8B-B14F-4D97-AF65-F5344CB8AC3E}">
        <p14:creationId xmlns:p14="http://schemas.microsoft.com/office/powerpoint/2010/main" val="39452675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119" y="83813"/>
            <a:ext cx="8229600" cy="530336"/>
          </a:xfrm>
        </p:spPr>
        <p:txBody>
          <a:bodyPr>
            <a:noAutofit/>
          </a:bodyPr>
          <a:lstStyle/>
          <a:p>
            <a:r>
              <a:rPr lang="zh-CN" altLang="en-US" dirty="0"/>
              <a:t>分期确认的主业务流程</a:t>
            </a:r>
            <a:endParaRPr lang="zh-CN" altLang="en-US" b="1" dirty="0"/>
          </a:p>
        </p:txBody>
      </p:sp>
      <p:sp>
        <p:nvSpPr>
          <p:cNvPr id="24" name="TextBox 23"/>
          <p:cNvSpPr txBox="1"/>
          <p:nvPr/>
        </p:nvSpPr>
        <p:spPr>
          <a:xfrm>
            <a:off x="346189" y="1236736"/>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收入收费</a:t>
            </a:r>
          </a:p>
        </p:txBody>
      </p:sp>
      <p:sp>
        <p:nvSpPr>
          <p:cNvPr id="25" name="TextBox 24"/>
          <p:cNvSpPr txBox="1"/>
          <p:nvPr/>
        </p:nvSpPr>
        <p:spPr>
          <a:xfrm>
            <a:off x="1830384" y="1230581"/>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转班收费</a:t>
            </a:r>
          </a:p>
        </p:txBody>
      </p:sp>
      <p:sp>
        <p:nvSpPr>
          <p:cNvPr id="26" name="TextBox 25"/>
          <p:cNvSpPr txBox="1"/>
          <p:nvPr/>
        </p:nvSpPr>
        <p:spPr>
          <a:xfrm>
            <a:off x="1830383" y="1951533"/>
            <a:ext cx="984885" cy="346249"/>
          </a:xfrm>
          <a:prstGeom prst="rect">
            <a:avLst/>
          </a:prstGeom>
          <a:solidFill>
            <a:srgbClr val="FFC000"/>
          </a:solidFill>
          <a:ln>
            <a:solidFill>
              <a:srgbClr val="FFC000"/>
            </a:solidFill>
          </a:ln>
        </p:spPr>
        <p:txBody>
          <a:bodyPr wrap="square" rtlCol="0">
            <a:spAutoFit/>
          </a:bodyPr>
          <a:lstStyle/>
          <a:p>
            <a:r>
              <a:rPr lang="zh-CN" altLang="en-US" sz="1650" b="1" dirty="0">
                <a:latin typeface="微软雅黑" panose="020B0503020204020204" pitchFamily="34" charset="-122"/>
                <a:ea typeface="微软雅黑" panose="020B0503020204020204" pitchFamily="34" charset="-122"/>
              </a:rPr>
              <a:t>退费单</a:t>
            </a:r>
          </a:p>
        </p:txBody>
      </p:sp>
      <p:sp>
        <p:nvSpPr>
          <p:cNvPr id="27" name="TextBox 26"/>
          <p:cNvSpPr txBox="1"/>
          <p:nvPr/>
        </p:nvSpPr>
        <p:spPr>
          <a:xfrm>
            <a:off x="1830384" y="2634396"/>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收款退款</a:t>
            </a:r>
          </a:p>
        </p:txBody>
      </p:sp>
      <p:sp>
        <p:nvSpPr>
          <p:cNvPr id="28" name="TextBox 27"/>
          <p:cNvSpPr txBox="1"/>
          <p:nvPr/>
        </p:nvSpPr>
        <p:spPr>
          <a:xfrm>
            <a:off x="6168993" y="922988"/>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收款单</a:t>
            </a:r>
          </a:p>
        </p:txBody>
      </p:sp>
      <p:sp>
        <p:nvSpPr>
          <p:cNvPr id="29" name="TextBox 28"/>
          <p:cNvSpPr txBox="1"/>
          <p:nvPr/>
        </p:nvSpPr>
        <p:spPr>
          <a:xfrm>
            <a:off x="6168993" y="2959175"/>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应付单</a:t>
            </a:r>
          </a:p>
        </p:txBody>
      </p:sp>
      <p:sp>
        <p:nvSpPr>
          <p:cNvPr id="30" name="TextBox 29"/>
          <p:cNvSpPr txBox="1"/>
          <p:nvPr/>
        </p:nvSpPr>
        <p:spPr>
          <a:xfrm>
            <a:off x="3331021" y="1951533"/>
            <a:ext cx="1408078" cy="346249"/>
          </a:xfrm>
          <a:prstGeom prst="rect">
            <a:avLst/>
          </a:prstGeom>
          <a:solidFill>
            <a:srgbClr val="FFC000"/>
          </a:solidFill>
          <a:ln>
            <a:solidFill>
              <a:srgbClr val="FFC000"/>
            </a:solidFill>
          </a:ln>
        </p:spPr>
        <p:txBody>
          <a:bodyPr wrap="square" rtlCol="0">
            <a:spAutoFit/>
          </a:bodyPr>
          <a:lstStyle/>
          <a:p>
            <a:pPr algn="ctr"/>
            <a:r>
              <a:rPr lang="zh-CN" altLang="en-US" sz="1650" b="1" dirty="0">
                <a:latin typeface="微软雅黑" panose="020B0503020204020204" pitchFamily="34" charset="-122"/>
                <a:ea typeface="微软雅黑" panose="020B0503020204020204" pitchFamily="34" charset="-122"/>
              </a:rPr>
              <a:t>分摊应收</a:t>
            </a:r>
          </a:p>
        </p:txBody>
      </p:sp>
      <p:sp>
        <p:nvSpPr>
          <p:cNvPr id="31" name="TextBox 30"/>
          <p:cNvSpPr txBox="1"/>
          <p:nvPr/>
        </p:nvSpPr>
        <p:spPr>
          <a:xfrm>
            <a:off x="4958600"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收入结费报表</a:t>
            </a:r>
          </a:p>
        </p:txBody>
      </p:sp>
      <p:sp>
        <p:nvSpPr>
          <p:cNvPr id="32" name="TextBox 31"/>
          <p:cNvSpPr txBox="1"/>
          <p:nvPr/>
        </p:nvSpPr>
        <p:spPr>
          <a:xfrm>
            <a:off x="6578604"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收入结费统计</a:t>
            </a:r>
          </a:p>
        </p:txBody>
      </p:sp>
      <p:sp>
        <p:nvSpPr>
          <p:cNvPr id="33" name="TextBox 32"/>
          <p:cNvSpPr txBox="1"/>
          <p:nvPr/>
        </p:nvSpPr>
        <p:spPr>
          <a:xfrm>
            <a:off x="6424644" y="1951533"/>
            <a:ext cx="1454244" cy="346249"/>
          </a:xfrm>
          <a:prstGeom prst="rect">
            <a:avLst/>
          </a:prstGeom>
          <a:solidFill>
            <a:srgbClr val="FFC000"/>
          </a:solidFill>
          <a:ln>
            <a:solidFill>
              <a:srgbClr val="FFC000"/>
            </a:solidFill>
          </a:ln>
        </p:spPr>
        <p:txBody>
          <a:bodyPr vert="horz" wrap="none" rtlCol="0">
            <a:spAutoFit/>
          </a:bodyPr>
          <a:lstStyle/>
          <a:p>
            <a:r>
              <a:rPr lang="zh-CN" altLang="en-US" sz="1650" b="1" dirty="0">
                <a:latin typeface="微软雅黑" panose="020B0503020204020204" pitchFamily="34" charset="-122"/>
                <a:ea typeface="微软雅黑" panose="020B0503020204020204" pitchFamily="34" charset="-122"/>
              </a:rPr>
              <a:t>智能会计平台</a:t>
            </a:r>
          </a:p>
        </p:txBody>
      </p:sp>
      <p:sp>
        <p:nvSpPr>
          <p:cNvPr id="34" name="TextBox 33"/>
          <p:cNvSpPr txBox="1"/>
          <p:nvPr/>
        </p:nvSpPr>
        <p:spPr>
          <a:xfrm>
            <a:off x="8321488" y="1951533"/>
            <a:ext cx="607859"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总账</a:t>
            </a:r>
          </a:p>
        </p:txBody>
      </p:sp>
      <p:sp>
        <p:nvSpPr>
          <p:cNvPr id="35" name="TextBox 34"/>
          <p:cNvSpPr txBox="1"/>
          <p:nvPr/>
        </p:nvSpPr>
        <p:spPr>
          <a:xfrm>
            <a:off x="8221690" y="4041945"/>
            <a:ext cx="607859"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报表</a:t>
            </a:r>
          </a:p>
        </p:txBody>
      </p:sp>
      <p:sp>
        <p:nvSpPr>
          <p:cNvPr id="36" name="TextBox 35"/>
          <p:cNvSpPr txBox="1"/>
          <p:nvPr/>
        </p:nvSpPr>
        <p:spPr>
          <a:xfrm>
            <a:off x="5254852" y="1951533"/>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应收单</a:t>
            </a:r>
          </a:p>
        </p:txBody>
      </p:sp>
      <p:sp>
        <p:nvSpPr>
          <p:cNvPr id="37" name="TextBox 36"/>
          <p:cNvSpPr txBox="1"/>
          <p:nvPr/>
        </p:nvSpPr>
        <p:spPr>
          <a:xfrm>
            <a:off x="1718592"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应收明细查询</a:t>
            </a:r>
          </a:p>
        </p:txBody>
      </p:sp>
      <p:sp>
        <p:nvSpPr>
          <p:cNvPr id="38" name="TextBox 37"/>
          <p:cNvSpPr txBox="1"/>
          <p:nvPr/>
        </p:nvSpPr>
        <p:spPr>
          <a:xfrm>
            <a:off x="3338596"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应付明细查询</a:t>
            </a:r>
          </a:p>
        </p:txBody>
      </p:sp>
      <p:cxnSp>
        <p:nvCxnSpPr>
          <p:cNvPr id="6" name="直接箭头连接符 5"/>
          <p:cNvCxnSpPr>
            <a:stCxn id="24" idx="3"/>
            <a:endCxn id="25" idx="1"/>
          </p:cNvCxnSpPr>
          <p:nvPr/>
        </p:nvCxnSpPr>
        <p:spPr>
          <a:xfrm flipV="1">
            <a:off x="1377240" y="1403706"/>
            <a:ext cx="453144" cy="6155"/>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39" name="直接箭头连接符 38"/>
          <p:cNvCxnSpPr>
            <a:stCxn id="26" idx="3"/>
            <a:endCxn id="30" idx="1"/>
          </p:cNvCxnSpPr>
          <p:nvPr/>
        </p:nvCxnSpPr>
        <p:spPr>
          <a:xfrm>
            <a:off x="2815268" y="2124658"/>
            <a:ext cx="515753"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4" name="肘形连接符 43"/>
          <p:cNvCxnSpPr>
            <a:stCxn id="24" idx="2"/>
            <a:endCxn id="26" idx="1"/>
          </p:cNvCxnSpPr>
          <p:nvPr/>
        </p:nvCxnSpPr>
        <p:spPr>
          <a:xfrm rot="16200000" flipH="1">
            <a:off x="1075213" y="1369487"/>
            <a:ext cx="541673" cy="968668"/>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6" name="肘形连接符 45"/>
          <p:cNvCxnSpPr>
            <a:stCxn id="24" idx="2"/>
            <a:endCxn id="27" idx="1"/>
          </p:cNvCxnSpPr>
          <p:nvPr/>
        </p:nvCxnSpPr>
        <p:spPr>
          <a:xfrm rot="16200000" flipH="1">
            <a:off x="733781" y="1710918"/>
            <a:ext cx="1224536" cy="968669"/>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9" name="肘形连接符 48"/>
          <p:cNvCxnSpPr>
            <a:stCxn id="25" idx="3"/>
            <a:endCxn id="30" idx="1"/>
          </p:cNvCxnSpPr>
          <p:nvPr/>
        </p:nvCxnSpPr>
        <p:spPr>
          <a:xfrm>
            <a:off x="2861435" y="1403706"/>
            <a:ext cx="469586" cy="720952"/>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2" name="肘形连接符 51"/>
          <p:cNvCxnSpPr>
            <a:stCxn id="27" idx="3"/>
            <a:endCxn id="30" idx="1"/>
          </p:cNvCxnSpPr>
          <p:nvPr/>
        </p:nvCxnSpPr>
        <p:spPr>
          <a:xfrm flipV="1">
            <a:off x="2861435" y="2124658"/>
            <a:ext cx="469586" cy="682863"/>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5" name="直接箭头连接符 54"/>
          <p:cNvCxnSpPr>
            <a:stCxn id="30" idx="3"/>
            <a:endCxn id="36" idx="1"/>
          </p:cNvCxnSpPr>
          <p:nvPr/>
        </p:nvCxnSpPr>
        <p:spPr>
          <a:xfrm>
            <a:off x="4739099" y="2124658"/>
            <a:ext cx="515753"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8" name="肘形连接符 57"/>
          <p:cNvCxnSpPr>
            <a:stCxn id="36" idx="0"/>
            <a:endCxn id="28" idx="1"/>
          </p:cNvCxnSpPr>
          <p:nvPr/>
        </p:nvCxnSpPr>
        <p:spPr>
          <a:xfrm rot="5400000" flipH="1" flipV="1">
            <a:off x="5489076" y="1271617"/>
            <a:ext cx="855420" cy="504413"/>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1" name="肘形连接符 60"/>
          <p:cNvCxnSpPr>
            <a:stCxn id="29" idx="0"/>
            <a:endCxn id="33" idx="2"/>
          </p:cNvCxnSpPr>
          <p:nvPr/>
        </p:nvCxnSpPr>
        <p:spPr>
          <a:xfrm rot="5400000" flipH="1" flipV="1">
            <a:off x="6534547" y="2341957"/>
            <a:ext cx="661393" cy="573045"/>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4" name="肘形连接符 63"/>
          <p:cNvCxnSpPr>
            <a:stCxn id="28" idx="2"/>
            <a:endCxn id="33" idx="0"/>
          </p:cNvCxnSpPr>
          <p:nvPr/>
        </p:nvCxnSpPr>
        <p:spPr>
          <a:xfrm rot="16200000" flipH="1">
            <a:off x="6524095" y="1323862"/>
            <a:ext cx="682296" cy="573045"/>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7" name="直接箭头连接符 66"/>
          <p:cNvCxnSpPr>
            <a:stCxn id="36" idx="3"/>
            <a:endCxn id="33" idx="1"/>
          </p:cNvCxnSpPr>
          <p:nvPr/>
        </p:nvCxnSpPr>
        <p:spPr>
          <a:xfrm>
            <a:off x="6074307" y="2124658"/>
            <a:ext cx="350337"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70" name="直接箭头连接符 69"/>
          <p:cNvCxnSpPr>
            <a:stCxn id="33" idx="3"/>
            <a:endCxn id="34" idx="1"/>
          </p:cNvCxnSpPr>
          <p:nvPr/>
        </p:nvCxnSpPr>
        <p:spPr>
          <a:xfrm>
            <a:off x="7878888" y="2124658"/>
            <a:ext cx="442600"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44800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119" y="83813"/>
            <a:ext cx="8229600" cy="530336"/>
          </a:xfrm>
        </p:spPr>
        <p:txBody>
          <a:bodyPr>
            <a:noAutofit/>
          </a:bodyPr>
          <a:lstStyle/>
          <a:p>
            <a:r>
              <a:rPr lang="zh-CN" altLang="en-US" dirty="0"/>
              <a:t>分期确认的主业务流程</a:t>
            </a:r>
            <a:endParaRPr lang="zh-CN" altLang="en-US" b="1" dirty="0"/>
          </a:p>
        </p:txBody>
      </p:sp>
      <p:sp>
        <p:nvSpPr>
          <p:cNvPr id="24" name="TextBox 23"/>
          <p:cNvSpPr txBox="1"/>
          <p:nvPr/>
        </p:nvSpPr>
        <p:spPr>
          <a:xfrm>
            <a:off x="346189" y="1236736"/>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收入收费</a:t>
            </a:r>
          </a:p>
        </p:txBody>
      </p:sp>
      <p:sp>
        <p:nvSpPr>
          <p:cNvPr id="25" name="TextBox 24"/>
          <p:cNvSpPr txBox="1"/>
          <p:nvPr/>
        </p:nvSpPr>
        <p:spPr>
          <a:xfrm>
            <a:off x="1830384" y="1230581"/>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转班收费</a:t>
            </a:r>
          </a:p>
        </p:txBody>
      </p:sp>
      <p:sp>
        <p:nvSpPr>
          <p:cNvPr id="26" name="TextBox 25"/>
          <p:cNvSpPr txBox="1"/>
          <p:nvPr/>
        </p:nvSpPr>
        <p:spPr>
          <a:xfrm>
            <a:off x="1830383" y="1951533"/>
            <a:ext cx="984885" cy="346249"/>
          </a:xfrm>
          <a:prstGeom prst="rect">
            <a:avLst/>
          </a:prstGeom>
          <a:solidFill>
            <a:srgbClr val="FFC000"/>
          </a:solidFill>
          <a:ln>
            <a:solidFill>
              <a:srgbClr val="FFC000"/>
            </a:solidFill>
          </a:ln>
        </p:spPr>
        <p:txBody>
          <a:bodyPr wrap="square" rtlCol="0">
            <a:spAutoFit/>
          </a:bodyPr>
          <a:lstStyle/>
          <a:p>
            <a:r>
              <a:rPr lang="zh-CN" altLang="en-US" sz="1650" b="1" dirty="0">
                <a:latin typeface="微软雅黑" panose="020B0503020204020204" pitchFamily="34" charset="-122"/>
                <a:ea typeface="微软雅黑" panose="020B0503020204020204" pitchFamily="34" charset="-122"/>
              </a:rPr>
              <a:t>退费单</a:t>
            </a:r>
          </a:p>
        </p:txBody>
      </p:sp>
      <p:sp>
        <p:nvSpPr>
          <p:cNvPr id="27" name="TextBox 26"/>
          <p:cNvSpPr txBox="1"/>
          <p:nvPr/>
        </p:nvSpPr>
        <p:spPr>
          <a:xfrm>
            <a:off x="1830384" y="2634396"/>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收款退款</a:t>
            </a:r>
          </a:p>
        </p:txBody>
      </p:sp>
      <p:sp>
        <p:nvSpPr>
          <p:cNvPr id="28" name="TextBox 27"/>
          <p:cNvSpPr txBox="1"/>
          <p:nvPr/>
        </p:nvSpPr>
        <p:spPr>
          <a:xfrm>
            <a:off x="6168993" y="922988"/>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收款单</a:t>
            </a:r>
          </a:p>
        </p:txBody>
      </p:sp>
      <p:sp>
        <p:nvSpPr>
          <p:cNvPr id="29" name="TextBox 28"/>
          <p:cNvSpPr txBox="1"/>
          <p:nvPr/>
        </p:nvSpPr>
        <p:spPr>
          <a:xfrm>
            <a:off x="6168993" y="2959175"/>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应付单</a:t>
            </a:r>
          </a:p>
        </p:txBody>
      </p:sp>
      <p:sp>
        <p:nvSpPr>
          <p:cNvPr id="30" name="TextBox 29"/>
          <p:cNvSpPr txBox="1"/>
          <p:nvPr/>
        </p:nvSpPr>
        <p:spPr>
          <a:xfrm>
            <a:off x="3331021" y="1951533"/>
            <a:ext cx="1408078" cy="346249"/>
          </a:xfrm>
          <a:prstGeom prst="rect">
            <a:avLst/>
          </a:prstGeom>
          <a:solidFill>
            <a:srgbClr val="FFC000"/>
          </a:solidFill>
          <a:ln>
            <a:solidFill>
              <a:srgbClr val="FFC000"/>
            </a:solidFill>
          </a:ln>
        </p:spPr>
        <p:txBody>
          <a:bodyPr wrap="square" rtlCol="0">
            <a:spAutoFit/>
          </a:bodyPr>
          <a:lstStyle/>
          <a:p>
            <a:pPr algn="ctr"/>
            <a:r>
              <a:rPr lang="zh-CN" altLang="en-US" sz="1650" b="1" dirty="0">
                <a:latin typeface="微软雅黑" panose="020B0503020204020204" pitchFamily="34" charset="-122"/>
                <a:ea typeface="微软雅黑" panose="020B0503020204020204" pitchFamily="34" charset="-122"/>
              </a:rPr>
              <a:t>分摊应收</a:t>
            </a:r>
          </a:p>
        </p:txBody>
      </p:sp>
      <p:sp>
        <p:nvSpPr>
          <p:cNvPr id="31" name="TextBox 30"/>
          <p:cNvSpPr txBox="1"/>
          <p:nvPr/>
        </p:nvSpPr>
        <p:spPr>
          <a:xfrm>
            <a:off x="4958600"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收入结费报表</a:t>
            </a:r>
          </a:p>
        </p:txBody>
      </p:sp>
      <p:sp>
        <p:nvSpPr>
          <p:cNvPr id="32" name="TextBox 31"/>
          <p:cNvSpPr txBox="1"/>
          <p:nvPr/>
        </p:nvSpPr>
        <p:spPr>
          <a:xfrm>
            <a:off x="6578604"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收入结费统计</a:t>
            </a:r>
          </a:p>
        </p:txBody>
      </p:sp>
      <p:sp>
        <p:nvSpPr>
          <p:cNvPr id="33" name="TextBox 32"/>
          <p:cNvSpPr txBox="1"/>
          <p:nvPr/>
        </p:nvSpPr>
        <p:spPr>
          <a:xfrm>
            <a:off x="6424644" y="1951533"/>
            <a:ext cx="1454244" cy="346249"/>
          </a:xfrm>
          <a:prstGeom prst="rect">
            <a:avLst/>
          </a:prstGeom>
          <a:solidFill>
            <a:srgbClr val="FFC000"/>
          </a:solidFill>
          <a:ln>
            <a:solidFill>
              <a:srgbClr val="FFC000"/>
            </a:solidFill>
          </a:ln>
        </p:spPr>
        <p:txBody>
          <a:bodyPr vert="horz" wrap="none" rtlCol="0">
            <a:spAutoFit/>
          </a:bodyPr>
          <a:lstStyle/>
          <a:p>
            <a:r>
              <a:rPr lang="zh-CN" altLang="en-US" sz="1650" b="1" dirty="0">
                <a:latin typeface="微软雅黑" panose="020B0503020204020204" pitchFamily="34" charset="-122"/>
                <a:ea typeface="微软雅黑" panose="020B0503020204020204" pitchFamily="34" charset="-122"/>
              </a:rPr>
              <a:t>智能会计平台</a:t>
            </a:r>
          </a:p>
        </p:txBody>
      </p:sp>
      <p:sp>
        <p:nvSpPr>
          <p:cNvPr id="34" name="TextBox 33"/>
          <p:cNvSpPr txBox="1"/>
          <p:nvPr/>
        </p:nvSpPr>
        <p:spPr>
          <a:xfrm>
            <a:off x="8321488" y="1951533"/>
            <a:ext cx="607859"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总账</a:t>
            </a:r>
          </a:p>
        </p:txBody>
      </p:sp>
      <p:sp>
        <p:nvSpPr>
          <p:cNvPr id="35" name="TextBox 34"/>
          <p:cNvSpPr txBox="1"/>
          <p:nvPr/>
        </p:nvSpPr>
        <p:spPr>
          <a:xfrm>
            <a:off x="8221690" y="4041945"/>
            <a:ext cx="607859"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报表</a:t>
            </a:r>
          </a:p>
        </p:txBody>
      </p:sp>
      <p:sp>
        <p:nvSpPr>
          <p:cNvPr id="36" name="TextBox 35"/>
          <p:cNvSpPr txBox="1"/>
          <p:nvPr/>
        </p:nvSpPr>
        <p:spPr>
          <a:xfrm>
            <a:off x="5254852" y="1951533"/>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应收单</a:t>
            </a:r>
          </a:p>
        </p:txBody>
      </p:sp>
      <p:sp>
        <p:nvSpPr>
          <p:cNvPr id="37" name="TextBox 36"/>
          <p:cNvSpPr txBox="1"/>
          <p:nvPr/>
        </p:nvSpPr>
        <p:spPr>
          <a:xfrm>
            <a:off x="1718592"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应收明细查询</a:t>
            </a:r>
          </a:p>
        </p:txBody>
      </p:sp>
      <p:sp>
        <p:nvSpPr>
          <p:cNvPr id="38" name="TextBox 37"/>
          <p:cNvSpPr txBox="1"/>
          <p:nvPr/>
        </p:nvSpPr>
        <p:spPr>
          <a:xfrm>
            <a:off x="3338596"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应付明细查询</a:t>
            </a:r>
          </a:p>
        </p:txBody>
      </p:sp>
      <p:cxnSp>
        <p:nvCxnSpPr>
          <p:cNvPr id="6" name="直接箭头连接符 5"/>
          <p:cNvCxnSpPr>
            <a:stCxn id="24" idx="3"/>
            <a:endCxn id="25" idx="1"/>
          </p:cNvCxnSpPr>
          <p:nvPr/>
        </p:nvCxnSpPr>
        <p:spPr>
          <a:xfrm flipV="1">
            <a:off x="1377240" y="1403706"/>
            <a:ext cx="453144" cy="6155"/>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39" name="直接箭头连接符 38"/>
          <p:cNvCxnSpPr>
            <a:stCxn id="26" idx="3"/>
            <a:endCxn id="30" idx="1"/>
          </p:cNvCxnSpPr>
          <p:nvPr/>
        </p:nvCxnSpPr>
        <p:spPr>
          <a:xfrm>
            <a:off x="2815268" y="2124658"/>
            <a:ext cx="515753"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4" name="肘形连接符 43"/>
          <p:cNvCxnSpPr>
            <a:stCxn id="24" idx="2"/>
            <a:endCxn id="26" idx="1"/>
          </p:cNvCxnSpPr>
          <p:nvPr/>
        </p:nvCxnSpPr>
        <p:spPr>
          <a:xfrm rot="16200000" flipH="1">
            <a:off x="1075213" y="1369487"/>
            <a:ext cx="541673" cy="968668"/>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6" name="肘形连接符 45"/>
          <p:cNvCxnSpPr>
            <a:stCxn id="24" idx="2"/>
            <a:endCxn id="27" idx="1"/>
          </p:cNvCxnSpPr>
          <p:nvPr/>
        </p:nvCxnSpPr>
        <p:spPr>
          <a:xfrm rot="16200000" flipH="1">
            <a:off x="733781" y="1710918"/>
            <a:ext cx="1224536" cy="968669"/>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9" name="肘形连接符 48"/>
          <p:cNvCxnSpPr>
            <a:stCxn id="25" idx="3"/>
            <a:endCxn id="30" idx="1"/>
          </p:cNvCxnSpPr>
          <p:nvPr/>
        </p:nvCxnSpPr>
        <p:spPr>
          <a:xfrm>
            <a:off x="2861435" y="1403706"/>
            <a:ext cx="469586" cy="720952"/>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2" name="肘形连接符 51"/>
          <p:cNvCxnSpPr>
            <a:stCxn id="27" idx="3"/>
            <a:endCxn id="30" idx="1"/>
          </p:cNvCxnSpPr>
          <p:nvPr/>
        </p:nvCxnSpPr>
        <p:spPr>
          <a:xfrm flipV="1">
            <a:off x="2861435" y="2124658"/>
            <a:ext cx="469586" cy="682863"/>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5" name="直接箭头连接符 54"/>
          <p:cNvCxnSpPr>
            <a:stCxn id="30" idx="3"/>
            <a:endCxn id="36" idx="1"/>
          </p:cNvCxnSpPr>
          <p:nvPr/>
        </p:nvCxnSpPr>
        <p:spPr>
          <a:xfrm>
            <a:off x="4739099" y="2124658"/>
            <a:ext cx="515753"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8" name="肘形连接符 57"/>
          <p:cNvCxnSpPr>
            <a:stCxn id="36" idx="0"/>
            <a:endCxn id="28" idx="1"/>
          </p:cNvCxnSpPr>
          <p:nvPr/>
        </p:nvCxnSpPr>
        <p:spPr>
          <a:xfrm rot="5400000" flipH="1" flipV="1">
            <a:off x="5489076" y="1271617"/>
            <a:ext cx="855420" cy="504413"/>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1" name="肘形连接符 60"/>
          <p:cNvCxnSpPr>
            <a:stCxn id="29" idx="0"/>
            <a:endCxn id="33" idx="2"/>
          </p:cNvCxnSpPr>
          <p:nvPr/>
        </p:nvCxnSpPr>
        <p:spPr>
          <a:xfrm rot="5400000" flipH="1" flipV="1">
            <a:off x="6534547" y="2341957"/>
            <a:ext cx="661393" cy="573045"/>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4" name="肘形连接符 63"/>
          <p:cNvCxnSpPr>
            <a:stCxn id="28" idx="2"/>
            <a:endCxn id="33" idx="0"/>
          </p:cNvCxnSpPr>
          <p:nvPr/>
        </p:nvCxnSpPr>
        <p:spPr>
          <a:xfrm rot="16200000" flipH="1">
            <a:off x="6524095" y="1323862"/>
            <a:ext cx="682296" cy="573045"/>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7" name="直接箭头连接符 66"/>
          <p:cNvCxnSpPr>
            <a:stCxn id="36" idx="3"/>
            <a:endCxn id="33" idx="1"/>
          </p:cNvCxnSpPr>
          <p:nvPr/>
        </p:nvCxnSpPr>
        <p:spPr>
          <a:xfrm>
            <a:off x="6074307" y="2124658"/>
            <a:ext cx="350337"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70" name="直接箭头连接符 69"/>
          <p:cNvCxnSpPr>
            <a:stCxn id="33" idx="3"/>
            <a:endCxn id="34" idx="1"/>
          </p:cNvCxnSpPr>
          <p:nvPr/>
        </p:nvCxnSpPr>
        <p:spPr>
          <a:xfrm>
            <a:off x="7878888" y="2124658"/>
            <a:ext cx="442600"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3" name="矩形 2"/>
          <p:cNvSpPr/>
          <p:nvPr/>
        </p:nvSpPr>
        <p:spPr>
          <a:xfrm>
            <a:off x="346188" y="1155515"/>
            <a:ext cx="988320" cy="46917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12" y="609766"/>
            <a:ext cx="8652156" cy="4203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948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3794"/>
                                        </p:tgtEl>
                                        <p:attrNameLst>
                                          <p:attrName>style.visibility</p:attrName>
                                        </p:attrNameLst>
                                      </p:cBhvr>
                                      <p:to>
                                        <p:strVal val="visible"/>
                                      </p:to>
                                    </p:set>
                                    <p:anim calcmode="lin" valueType="num">
                                      <p:cBhvr additive="base">
                                        <p:cTn id="11" dur="500" fill="hold"/>
                                        <p:tgtEl>
                                          <p:spTgt spid="33794"/>
                                        </p:tgtEl>
                                        <p:attrNameLst>
                                          <p:attrName>ppt_x</p:attrName>
                                        </p:attrNameLst>
                                      </p:cBhvr>
                                      <p:tavLst>
                                        <p:tav tm="0">
                                          <p:val>
                                            <p:strVal val="#ppt_x"/>
                                          </p:val>
                                        </p:tav>
                                        <p:tav tm="100000">
                                          <p:val>
                                            <p:strVal val="#ppt_x"/>
                                          </p:val>
                                        </p:tav>
                                      </p:tavLst>
                                    </p:anim>
                                    <p:anim calcmode="lin" valueType="num">
                                      <p:cBhvr additive="base">
                                        <p:cTn id="12" dur="500" fill="hold"/>
                                        <p:tgtEl>
                                          <p:spTgt spid="337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119" y="83813"/>
            <a:ext cx="8229600" cy="530336"/>
          </a:xfrm>
        </p:spPr>
        <p:txBody>
          <a:bodyPr>
            <a:noAutofit/>
          </a:bodyPr>
          <a:lstStyle/>
          <a:p>
            <a:r>
              <a:rPr lang="zh-CN" altLang="en-US" dirty="0"/>
              <a:t>分期确认的主业务流程</a:t>
            </a:r>
            <a:endParaRPr lang="zh-CN" altLang="en-US" b="1" dirty="0"/>
          </a:p>
        </p:txBody>
      </p:sp>
      <p:sp>
        <p:nvSpPr>
          <p:cNvPr id="24" name="TextBox 23"/>
          <p:cNvSpPr txBox="1"/>
          <p:nvPr/>
        </p:nvSpPr>
        <p:spPr>
          <a:xfrm>
            <a:off x="346189" y="1236736"/>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收入收费</a:t>
            </a:r>
          </a:p>
        </p:txBody>
      </p:sp>
      <p:sp>
        <p:nvSpPr>
          <p:cNvPr id="25" name="TextBox 24"/>
          <p:cNvSpPr txBox="1"/>
          <p:nvPr/>
        </p:nvSpPr>
        <p:spPr>
          <a:xfrm>
            <a:off x="1830384" y="1230581"/>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转班收费</a:t>
            </a:r>
          </a:p>
        </p:txBody>
      </p:sp>
      <p:sp>
        <p:nvSpPr>
          <p:cNvPr id="26" name="TextBox 25"/>
          <p:cNvSpPr txBox="1"/>
          <p:nvPr/>
        </p:nvSpPr>
        <p:spPr>
          <a:xfrm>
            <a:off x="1830383" y="1951533"/>
            <a:ext cx="984885" cy="346249"/>
          </a:xfrm>
          <a:prstGeom prst="rect">
            <a:avLst/>
          </a:prstGeom>
          <a:solidFill>
            <a:srgbClr val="FFC000"/>
          </a:solidFill>
          <a:ln>
            <a:solidFill>
              <a:srgbClr val="FFC000"/>
            </a:solidFill>
          </a:ln>
        </p:spPr>
        <p:txBody>
          <a:bodyPr wrap="square" rtlCol="0">
            <a:spAutoFit/>
          </a:bodyPr>
          <a:lstStyle/>
          <a:p>
            <a:r>
              <a:rPr lang="zh-CN" altLang="en-US" sz="1650" b="1" dirty="0">
                <a:latin typeface="微软雅黑" panose="020B0503020204020204" pitchFamily="34" charset="-122"/>
                <a:ea typeface="微软雅黑" panose="020B0503020204020204" pitchFamily="34" charset="-122"/>
              </a:rPr>
              <a:t>退费单</a:t>
            </a:r>
          </a:p>
        </p:txBody>
      </p:sp>
      <p:sp>
        <p:nvSpPr>
          <p:cNvPr id="27" name="TextBox 26"/>
          <p:cNvSpPr txBox="1"/>
          <p:nvPr/>
        </p:nvSpPr>
        <p:spPr>
          <a:xfrm>
            <a:off x="1830384" y="2634396"/>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收款退款</a:t>
            </a:r>
          </a:p>
        </p:txBody>
      </p:sp>
      <p:sp>
        <p:nvSpPr>
          <p:cNvPr id="28" name="TextBox 27"/>
          <p:cNvSpPr txBox="1"/>
          <p:nvPr/>
        </p:nvSpPr>
        <p:spPr>
          <a:xfrm>
            <a:off x="6168993" y="922988"/>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收款单</a:t>
            </a:r>
          </a:p>
        </p:txBody>
      </p:sp>
      <p:sp>
        <p:nvSpPr>
          <p:cNvPr id="29" name="TextBox 28"/>
          <p:cNvSpPr txBox="1"/>
          <p:nvPr/>
        </p:nvSpPr>
        <p:spPr>
          <a:xfrm>
            <a:off x="6168993" y="2959175"/>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应付单</a:t>
            </a:r>
          </a:p>
        </p:txBody>
      </p:sp>
      <p:sp>
        <p:nvSpPr>
          <p:cNvPr id="30" name="TextBox 29"/>
          <p:cNvSpPr txBox="1"/>
          <p:nvPr/>
        </p:nvSpPr>
        <p:spPr>
          <a:xfrm>
            <a:off x="3331021" y="1951533"/>
            <a:ext cx="1408078" cy="346249"/>
          </a:xfrm>
          <a:prstGeom prst="rect">
            <a:avLst/>
          </a:prstGeom>
          <a:solidFill>
            <a:srgbClr val="FFC000"/>
          </a:solidFill>
          <a:ln>
            <a:solidFill>
              <a:srgbClr val="FFC000"/>
            </a:solidFill>
          </a:ln>
        </p:spPr>
        <p:txBody>
          <a:bodyPr wrap="square" rtlCol="0">
            <a:spAutoFit/>
          </a:bodyPr>
          <a:lstStyle/>
          <a:p>
            <a:pPr algn="ctr"/>
            <a:r>
              <a:rPr lang="zh-CN" altLang="en-US" sz="1650" b="1" dirty="0">
                <a:latin typeface="微软雅黑" panose="020B0503020204020204" pitchFamily="34" charset="-122"/>
                <a:ea typeface="微软雅黑" panose="020B0503020204020204" pitchFamily="34" charset="-122"/>
              </a:rPr>
              <a:t>分摊应收</a:t>
            </a:r>
          </a:p>
        </p:txBody>
      </p:sp>
      <p:sp>
        <p:nvSpPr>
          <p:cNvPr id="31" name="TextBox 30"/>
          <p:cNvSpPr txBox="1"/>
          <p:nvPr/>
        </p:nvSpPr>
        <p:spPr>
          <a:xfrm>
            <a:off x="4958600"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收入结费报表</a:t>
            </a:r>
          </a:p>
        </p:txBody>
      </p:sp>
      <p:sp>
        <p:nvSpPr>
          <p:cNvPr id="32" name="TextBox 31"/>
          <p:cNvSpPr txBox="1"/>
          <p:nvPr/>
        </p:nvSpPr>
        <p:spPr>
          <a:xfrm>
            <a:off x="6578604"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收入结费统计</a:t>
            </a:r>
          </a:p>
        </p:txBody>
      </p:sp>
      <p:sp>
        <p:nvSpPr>
          <p:cNvPr id="33" name="TextBox 32"/>
          <p:cNvSpPr txBox="1"/>
          <p:nvPr/>
        </p:nvSpPr>
        <p:spPr>
          <a:xfrm>
            <a:off x="6424644" y="1951533"/>
            <a:ext cx="1454244" cy="346249"/>
          </a:xfrm>
          <a:prstGeom prst="rect">
            <a:avLst/>
          </a:prstGeom>
          <a:solidFill>
            <a:srgbClr val="FFC000"/>
          </a:solidFill>
          <a:ln>
            <a:solidFill>
              <a:srgbClr val="FFC000"/>
            </a:solidFill>
          </a:ln>
        </p:spPr>
        <p:txBody>
          <a:bodyPr vert="horz" wrap="none" rtlCol="0">
            <a:spAutoFit/>
          </a:bodyPr>
          <a:lstStyle/>
          <a:p>
            <a:r>
              <a:rPr lang="zh-CN" altLang="en-US" sz="1650" b="1" dirty="0">
                <a:latin typeface="微软雅黑" panose="020B0503020204020204" pitchFamily="34" charset="-122"/>
                <a:ea typeface="微软雅黑" panose="020B0503020204020204" pitchFamily="34" charset="-122"/>
              </a:rPr>
              <a:t>智能会计平台</a:t>
            </a:r>
          </a:p>
        </p:txBody>
      </p:sp>
      <p:sp>
        <p:nvSpPr>
          <p:cNvPr id="34" name="TextBox 33"/>
          <p:cNvSpPr txBox="1"/>
          <p:nvPr/>
        </p:nvSpPr>
        <p:spPr>
          <a:xfrm>
            <a:off x="8321488" y="1951533"/>
            <a:ext cx="607859"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总账</a:t>
            </a:r>
          </a:p>
        </p:txBody>
      </p:sp>
      <p:sp>
        <p:nvSpPr>
          <p:cNvPr id="35" name="TextBox 34"/>
          <p:cNvSpPr txBox="1"/>
          <p:nvPr/>
        </p:nvSpPr>
        <p:spPr>
          <a:xfrm>
            <a:off x="8221690" y="4041945"/>
            <a:ext cx="607859"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报表</a:t>
            </a:r>
          </a:p>
        </p:txBody>
      </p:sp>
      <p:sp>
        <p:nvSpPr>
          <p:cNvPr id="36" name="TextBox 35"/>
          <p:cNvSpPr txBox="1"/>
          <p:nvPr/>
        </p:nvSpPr>
        <p:spPr>
          <a:xfrm>
            <a:off x="5254852" y="1951533"/>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应收单</a:t>
            </a:r>
          </a:p>
        </p:txBody>
      </p:sp>
      <p:sp>
        <p:nvSpPr>
          <p:cNvPr id="37" name="TextBox 36"/>
          <p:cNvSpPr txBox="1"/>
          <p:nvPr/>
        </p:nvSpPr>
        <p:spPr>
          <a:xfrm>
            <a:off x="1718592"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应收明细查询</a:t>
            </a:r>
          </a:p>
        </p:txBody>
      </p:sp>
      <p:sp>
        <p:nvSpPr>
          <p:cNvPr id="38" name="TextBox 37"/>
          <p:cNvSpPr txBox="1"/>
          <p:nvPr/>
        </p:nvSpPr>
        <p:spPr>
          <a:xfrm>
            <a:off x="3338596"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应付明细查询</a:t>
            </a:r>
          </a:p>
        </p:txBody>
      </p:sp>
      <p:cxnSp>
        <p:nvCxnSpPr>
          <p:cNvPr id="6" name="直接箭头连接符 5"/>
          <p:cNvCxnSpPr>
            <a:stCxn id="24" idx="3"/>
            <a:endCxn id="25" idx="1"/>
          </p:cNvCxnSpPr>
          <p:nvPr/>
        </p:nvCxnSpPr>
        <p:spPr>
          <a:xfrm flipV="1">
            <a:off x="1377240" y="1403706"/>
            <a:ext cx="453144" cy="6155"/>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39" name="直接箭头连接符 38"/>
          <p:cNvCxnSpPr>
            <a:stCxn id="26" idx="3"/>
            <a:endCxn id="30" idx="1"/>
          </p:cNvCxnSpPr>
          <p:nvPr/>
        </p:nvCxnSpPr>
        <p:spPr>
          <a:xfrm>
            <a:off x="2815268" y="2124658"/>
            <a:ext cx="515753"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4" name="肘形连接符 43"/>
          <p:cNvCxnSpPr>
            <a:stCxn id="24" idx="2"/>
            <a:endCxn id="26" idx="1"/>
          </p:cNvCxnSpPr>
          <p:nvPr/>
        </p:nvCxnSpPr>
        <p:spPr>
          <a:xfrm rot="16200000" flipH="1">
            <a:off x="1075213" y="1369487"/>
            <a:ext cx="541673" cy="968668"/>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6" name="肘形连接符 45"/>
          <p:cNvCxnSpPr>
            <a:stCxn id="24" idx="2"/>
            <a:endCxn id="27" idx="1"/>
          </p:cNvCxnSpPr>
          <p:nvPr/>
        </p:nvCxnSpPr>
        <p:spPr>
          <a:xfrm rot="16200000" flipH="1">
            <a:off x="733781" y="1710918"/>
            <a:ext cx="1224536" cy="968669"/>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9" name="肘形连接符 48"/>
          <p:cNvCxnSpPr>
            <a:stCxn id="25" idx="3"/>
            <a:endCxn id="30" idx="1"/>
          </p:cNvCxnSpPr>
          <p:nvPr/>
        </p:nvCxnSpPr>
        <p:spPr>
          <a:xfrm>
            <a:off x="2861435" y="1403706"/>
            <a:ext cx="469586" cy="720952"/>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2" name="肘形连接符 51"/>
          <p:cNvCxnSpPr>
            <a:stCxn id="27" idx="3"/>
            <a:endCxn id="30" idx="1"/>
          </p:cNvCxnSpPr>
          <p:nvPr/>
        </p:nvCxnSpPr>
        <p:spPr>
          <a:xfrm flipV="1">
            <a:off x="2861435" y="2124658"/>
            <a:ext cx="469586" cy="682863"/>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5" name="直接箭头连接符 54"/>
          <p:cNvCxnSpPr>
            <a:stCxn id="30" idx="3"/>
            <a:endCxn id="36" idx="1"/>
          </p:cNvCxnSpPr>
          <p:nvPr/>
        </p:nvCxnSpPr>
        <p:spPr>
          <a:xfrm>
            <a:off x="4739099" y="2124658"/>
            <a:ext cx="515753"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8" name="肘形连接符 57"/>
          <p:cNvCxnSpPr>
            <a:stCxn id="36" idx="0"/>
            <a:endCxn id="28" idx="1"/>
          </p:cNvCxnSpPr>
          <p:nvPr/>
        </p:nvCxnSpPr>
        <p:spPr>
          <a:xfrm rot="5400000" flipH="1" flipV="1">
            <a:off x="5489076" y="1271617"/>
            <a:ext cx="855420" cy="504413"/>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1" name="肘形连接符 60"/>
          <p:cNvCxnSpPr>
            <a:stCxn id="29" idx="0"/>
            <a:endCxn id="33" idx="2"/>
          </p:cNvCxnSpPr>
          <p:nvPr/>
        </p:nvCxnSpPr>
        <p:spPr>
          <a:xfrm rot="5400000" flipH="1" flipV="1">
            <a:off x="6534547" y="2341957"/>
            <a:ext cx="661393" cy="573045"/>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4" name="肘形连接符 63"/>
          <p:cNvCxnSpPr>
            <a:stCxn id="28" idx="2"/>
            <a:endCxn id="33" idx="0"/>
          </p:cNvCxnSpPr>
          <p:nvPr/>
        </p:nvCxnSpPr>
        <p:spPr>
          <a:xfrm rot="16200000" flipH="1">
            <a:off x="6524095" y="1323862"/>
            <a:ext cx="682296" cy="573045"/>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7" name="直接箭头连接符 66"/>
          <p:cNvCxnSpPr>
            <a:stCxn id="36" idx="3"/>
            <a:endCxn id="33" idx="1"/>
          </p:cNvCxnSpPr>
          <p:nvPr/>
        </p:nvCxnSpPr>
        <p:spPr>
          <a:xfrm>
            <a:off x="6074307" y="2124658"/>
            <a:ext cx="350337"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70" name="直接箭头连接符 69"/>
          <p:cNvCxnSpPr>
            <a:stCxn id="33" idx="3"/>
            <a:endCxn id="34" idx="1"/>
          </p:cNvCxnSpPr>
          <p:nvPr/>
        </p:nvCxnSpPr>
        <p:spPr>
          <a:xfrm>
            <a:off x="7878888" y="2124658"/>
            <a:ext cx="442600"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40" name="矩形 39"/>
          <p:cNvSpPr/>
          <p:nvPr/>
        </p:nvSpPr>
        <p:spPr>
          <a:xfrm>
            <a:off x="1826948" y="2581571"/>
            <a:ext cx="988320" cy="46917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53" y="904191"/>
            <a:ext cx="8667821" cy="3641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187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6866"/>
                                        </p:tgtEl>
                                        <p:attrNameLst>
                                          <p:attrName>style.visibility</p:attrName>
                                        </p:attrNameLst>
                                      </p:cBhvr>
                                      <p:to>
                                        <p:strVal val="visible"/>
                                      </p:to>
                                    </p:set>
                                    <p:anim calcmode="lin" valueType="num">
                                      <p:cBhvr additive="base">
                                        <p:cTn id="11" dur="500" fill="hold"/>
                                        <p:tgtEl>
                                          <p:spTgt spid="36866"/>
                                        </p:tgtEl>
                                        <p:attrNameLst>
                                          <p:attrName>ppt_x</p:attrName>
                                        </p:attrNameLst>
                                      </p:cBhvr>
                                      <p:tavLst>
                                        <p:tav tm="0">
                                          <p:val>
                                            <p:strVal val="#ppt_x"/>
                                          </p:val>
                                        </p:tav>
                                        <p:tav tm="100000">
                                          <p:val>
                                            <p:strVal val="#ppt_x"/>
                                          </p:val>
                                        </p:tav>
                                      </p:tavLst>
                                    </p:anim>
                                    <p:anim calcmode="lin" valueType="num">
                                      <p:cBhvr additive="base">
                                        <p:cTn id="12" dur="500" fill="hold"/>
                                        <p:tgtEl>
                                          <p:spTgt spid="368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0080E8"/>
                </a:solidFill>
              </a:rPr>
              <a:t>目录</a:t>
            </a:r>
          </a:p>
        </p:txBody>
      </p:sp>
      <p:sp>
        <p:nvSpPr>
          <p:cNvPr id="5" name="TextBox 10"/>
          <p:cNvSpPr txBox="1"/>
          <p:nvPr/>
        </p:nvSpPr>
        <p:spPr>
          <a:xfrm>
            <a:off x="444787" y="1072399"/>
            <a:ext cx="3328096" cy="1489318"/>
          </a:xfrm>
          <a:prstGeom prst="rect">
            <a:avLst/>
          </a:prstGeom>
          <a:noFill/>
        </p:spPr>
        <p:txBody>
          <a:bodyPr wrap="square" rtlCol="0">
            <a:spAutoFit/>
          </a:bodyPr>
          <a:lstStyle/>
          <a:p>
            <a:pPr marL="171450" indent="-171450">
              <a:lnSpc>
                <a:spcPct val="120000"/>
              </a:lnSpc>
              <a:spcBef>
                <a:spcPts val="600"/>
              </a:spcBef>
              <a:buFont typeface="Arial"/>
              <a:buChar char="•"/>
            </a:pPr>
            <a:r>
              <a:rPr lang="zh-CN" altLang="en-US" sz="1200" dirty="0">
                <a:solidFill>
                  <a:schemeClr val="tx1">
                    <a:lumMod val="50000"/>
                    <a:lumOff val="50000"/>
                  </a:schemeClr>
                </a:solidFill>
                <a:latin typeface="Microsoft YaHei" charset="-122"/>
                <a:ea typeface="Microsoft YaHei" charset="-122"/>
                <a:cs typeface="Microsoft YaHei" charset="-122"/>
              </a:rPr>
              <a:t>档案管理现状</a:t>
            </a:r>
            <a:endParaRPr lang="en-US" altLang="zh-CN" sz="1200" dirty="0">
              <a:solidFill>
                <a:schemeClr val="tx1">
                  <a:lumMod val="50000"/>
                  <a:lumOff val="50000"/>
                </a:schemeClr>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US" sz="1200" dirty="0">
                <a:solidFill>
                  <a:schemeClr val="tx1">
                    <a:lumMod val="50000"/>
                    <a:lumOff val="50000"/>
                  </a:schemeClr>
                </a:solidFill>
                <a:latin typeface="Microsoft YaHei" charset="-122"/>
                <a:ea typeface="Microsoft YaHei" charset="-122"/>
                <a:cs typeface="Microsoft YaHei" charset="-122"/>
              </a:rPr>
              <a:t>档案管理解决方案</a:t>
            </a:r>
            <a:endParaRPr lang="en-US" altLang="zh-CN" sz="1200" dirty="0">
              <a:solidFill>
                <a:schemeClr val="tx1">
                  <a:lumMod val="50000"/>
                  <a:lumOff val="50000"/>
                </a:schemeClr>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US" sz="1200" dirty="0">
                <a:solidFill>
                  <a:schemeClr val="tx1">
                    <a:lumMod val="50000"/>
                    <a:lumOff val="50000"/>
                  </a:schemeClr>
                </a:solidFill>
                <a:latin typeface="Microsoft YaHei" charset="-122"/>
                <a:ea typeface="Microsoft YaHei" charset="-122"/>
                <a:cs typeface="Microsoft YaHei" charset="-122"/>
              </a:rPr>
              <a:t>系统功能介绍</a:t>
            </a:r>
            <a:endParaRPr lang="en-US" altLang="zh-CN" sz="1200" dirty="0">
              <a:solidFill>
                <a:schemeClr val="tx1">
                  <a:lumMod val="50000"/>
                  <a:lumOff val="50000"/>
                </a:schemeClr>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US" sz="1200" dirty="0">
                <a:solidFill>
                  <a:schemeClr val="tx1">
                    <a:lumMod val="50000"/>
                    <a:lumOff val="50000"/>
                  </a:schemeClr>
                </a:solidFill>
                <a:latin typeface="Microsoft YaHei" charset="-122"/>
                <a:ea typeface="Microsoft YaHei" charset="-122"/>
                <a:cs typeface="Microsoft YaHei" charset="-122"/>
              </a:rPr>
              <a:t>档案系统技术特点</a:t>
            </a:r>
            <a:endParaRPr lang="en-US" altLang="zh-CN" sz="1200" dirty="0">
              <a:solidFill>
                <a:schemeClr val="tx1">
                  <a:lumMod val="50000"/>
                  <a:lumOff val="50000"/>
                </a:schemeClr>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US" sz="1200" dirty="0">
                <a:solidFill>
                  <a:schemeClr val="tx1">
                    <a:lumMod val="50000"/>
                    <a:lumOff val="50000"/>
                  </a:schemeClr>
                </a:solidFill>
                <a:latin typeface="Microsoft YaHei" charset="-122"/>
                <a:ea typeface="Microsoft YaHei" charset="-122"/>
                <a:cs typeface="Microsoft YaHei" charset="-122"/>
              </a:rPr>
              <a:t>客户案例分享</a:t>
            </a:r>
            <a:endParaRPr lang="en-US" altLang="zh-CN" sz="1200" dirty="0">
              <a:solidFill>
                <a:schemeClr val="tx1">
                  <a:lumMod val="50000"/>
                  <a:lumOff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6631655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119" y="83813"/>
            <a:ext cx="8229600" cy="530336"/>
          </a:xfrm>
        </p:spPr>
        <p:txBody>
          <a:bodyPr>
            <a:noAutofit/>
          </a:bodyPr>
          <a:lstStyle/>
          <a:p>
            <a:r>
              <a:rPr lang="zh-CN" altLang="en-US" dirty="0"/>
              <a:t>分期确认的主业务流程</a:t>
            </a:r>
            <a:endParaRPr lang="zh-CN" altLang="en-US" b="1" dirty="0"/>
          </a:p>
        </p:txBody>
      </p:sp>
      <p:sp>
        <p:nvSpPr>
          <p:cNvPr id="24" name="TextBox 23"/>
          <p:cNvSpPr txBox="1"/>
          <p:nvPr/>
        </p:nvSpPr>
        <p:spPr>
          <a:xfrm>
            <a:off x="346189" y="1236736"/>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收入收费</a:t>
            </a:r>
          </a:p>
        </p:txBody>
      </p:sp>
      <p:sp>
        <p:nvSpPr>
          <p:cNvPr id="25" name="TextBox 24"/>
          <p:cNvSpPr txBox="1"/>
          <p:nvPr/>
        </p:nvSpPr>
        <p:spPr>
          <a:xfrm>
            <a:off x="1830384" y="1230581"/>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转班收费</a:t>
            </a:r>
          </a:p>
        </p:txBody>
      </p:sp>
      <p:sp>
        <p:nvSpPr>
          <p:cNvPr id="26" name="TextBox 25"/>
          <p:cNvSpPr txBox="1"/>
          <p:nvPr/>
        </p:nvSpPr>
        <p:spPr>
          <a:xfrm>
            <a:off x="1830383" y="1951533"/>
            <a:ext cx="984885" cy="346249"/>
          </a:xfrm>
          <a:prstGeom prst="rect">
            <a:avLst/>
          </a:prstGeom>
          <a:solidFill>
            <a:srgbClr val="FFC000"/>
          </a:solidFill>
          <a:ln>
            <a:solidFill>
              <a:srgbClr val="FFC000"/>
            </a:solidFill>
          </a:ln>
        </p:spPr>
        <p:txBody>
          <a:bodyPr wrap="square" rtlCol="0">
            <a:spAutoFit/>
          </a:bodyPr>
          <a:lstStyle/>
          <a:p>
            <a:r>
              <a:rPr lang="zh-CN" altLang="en-US" sz="1650" b="1" dirty="0">
                <a:latin typeface="微软雅黑" panose="020B0503020204020204" pitchFamily="34" charset="-122"/>
                <a:ea typeface="微软雅黑" panose="020B0503020204020204" pitchFamily="34" charset="-122"/>
              </a:rPr>
              <a:t>退费单</a:t>
            </a:r>
          </a:p>
        </p:txBody>
      </p:sp>
      <p:sp>
        <p:nvSpPr>
          <p:cNvPr id="27" name="TextBox 26"/>
          <p:cNvSpPr txBox="1"/>
          <p:nvPr/>
        </p:nvSpPr>
        <p:spPr>
          <a:xfrm>
            <a:off x="1830384" y="2634396"/>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收款退款</a:t>
            </a:r>
          </a:p>
        </p:txBody>
      </p:sp>
      <p:sp>
        <p:nvSpPr>
          <p:cNvPr id="28" name="TextBox 27"/>
          <p:cNvSpPr txBox="1"/>
          <p:nvPr/>
        </p:nvSpPr>
        <p:spPr>
          <a:xfrm>
            <a:off x="6168993" y="922988"/>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收款单</a:t>
            </a:r>
          </a:p>
        </p:txBody>
      </p:sp>
      <p:sp>
        <p:nvSpPr>
          <p:cNvPr id="29" name="TextBox 28"/>
          <p:cNvSpPr txBox="1"/>
          <p:nvPr/>
        </p:nvSpPr>
        <p:spPr>
          <a:xfrm>
            <a:off x="6168993" y="2959175"/>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应付单</a:t>
            </a:r>
          </a:p>
        </p:txBody>
      </p:sp>
      <p:sp>
        <p:nvSpPr>
          <p:cNvPr id="30" name="TextBox 29"/>
          <p:cNvSpPr txBox="1"/>
          <p:nvPr/>
        </p:nvSpPr>
        <p:spPr>
          <a:xfrm>
            <a:off x="3331021" y="1951533"/>
            <a:ext cx="1408078" cy="346249"/>
          </a:xfrm>
          <a:prstGeom prst="rect">
            <a:avLst/>
          </a:prstGeom>
          <a:solidFill>
            <a:srgbClr val="FFC000"/>
          </a:solidFill>
          <a:ln>
            <a:solidFill>
              <a:srgbClr val="FFC000"/>
            </a:solidFill>
          </a:ln>
        </p:spPr>
        <p:txBody>
          <a:bodyPr wrap="square" rtlCol="0">
            <a:spAutoFit/>
          </a:bodyPr>
          <a:lstStyle/>
          <a:p>
            <a:pPr algn="ctr"/>
            <a:r>
              <a:rPr lang="zh-CN" altLang="en-US" sz="1650" b="1" dirty="0">
                <a:latin typeface="微软雅黑" panose="020B0503020204020204" pitchFamily="34" charset="-122"/>
                <a:ea typeface="微软雅黑" panose="020B0503020204020204" pitchFamily="34" charset="-122"/>
              </a:rPr>
              <a:t>分摊应收</a:t>
            </a:r>
          </a:p>
        </p:txBody>
      </p:sp>
      <p:sp>
        <p:nvSpPr>
          <p:cNvPr id="31" name="TextBox 30"/>
          <p:cNvSpPr txBox="1"/>
          <p:nvPr/>
        </p:nvSpPr>
        <p:spPr>
          <a:xfrm>
            <a:off x="4958600"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收入结费报表</a:t>
            </a:r>
          </a:p>
        </p:txBody>
      </p:sp>
      <p:sp>
        <p:nvSpPr>
          <p:cNvPr id="32" name="TextBox 31"/>
          <p:cNvSpPr txBox="1"/>
          <p:nvPr/>
        </p:nvSpPr>
        <p:spPr>
          <a:xfrm>
            <a:off x="6578604"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收入结费统计</a:t>
            </a:r>
          </a:p>
        </p:txBody>
      </p:sp>
      <p:sp>
        <p:nvSpPr>
          <p:cNvPr id="33" name="TextBox 32"/>
          <p:cNvSpPr txBox="1"/>
          <p:nvPr/>
        </p:nvSpPr>
        <p:spPr>
          <a:xfrm>
            <a:off x="6424644" y="1951533"/>
            <a:ext cx="1454244" cy="346249"/>
          </a:xfrm>
          <a:prstGeom prst="rect">
            <a:avLst/>
          </a:prstGeom>
          <a:solidFill>
            <a:srgbClr val="FFC000"/>
          </a:solidFill>
          <a:ln>
            <a:solidFill>
              <a:srgbClr val="FFC000"/>
            </a:solidFill>
          </a:ln>
        </p:spPr>
        <p:txBody>
          <a:bodyPr vert="horz" wrap="none" rtlCol="0">
            <a:spAutoFit/>
          </a:bodyPr>
          <a:lstStyle/>
          <a:p>
            <a:r>
              <a:rPr lang="zh-CN" altLang="en-US" sz="1650" b="1" dirty="0">
                <a:latin typeface="微软雅黑" panose="020B0503020204020204" pitchFamily="34" charset="-122"/>
                <a:ea typeface="微软雅黑" panose="020B0503020204020204" pitchFamily="34" charset="-122"/>
              </a:rPr>
              <a:t>智能会计平台</a:t>
            </a:r>
          </a:p>
        </p:txBody>
      </p:sp>
      <p:sp>
        <p:nvSpPr>
          <p:cNvPr id="34" name="TextBox 33"/>
          <p:cNvSpPr txBox="1"/>
          <p:nvPr/>
        </p:nvSpPr>
        <p:spPr>
          <a:xfrm>
            <a:off x="8321488" y="1951533"/>
            <a:ext cx="607859"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总账</a:t>
            </a:r>
          </a:p>
        </p:txBody>
      </p:sp>
      <p:sp>
        <p:nvSpPr>
          <p:cNvPr id="35" name="TextBox 34"/>
          <p:cNvSpPr txBox="1"/>
          <p:nvPr/>
        </p:nvSpPr>
        <p:spPr>
          <a:xfrm>
            <a:off x="8221690" y="4041945"/>
            <a:ext cx="607859"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报表</a:t>
            </a:r>
          </a:p>
        </p:txBody>
      </p:sp>
      <p:sp>
        <p:nvSpPr>
          <p:cNvPr id="36" name="TextBox 35"/>
          <p:cNvSpPr txBox="1"/>
          <p:nvPr/>
        </p:nvSpPr>
        <p:spPr>
          <a:xfrm>
            <a:off x="5254852" y="1951533"/>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应收单</a:t>
            </a:r>
          </a:p>
        </p:txBody>
      </p:sp>
      <p:sp>
        <p:nvSpPr>
          <p:cNvPr id="37" name="TextBox 36"/>
          <p:cNvSpPr txBox="1"/>
          <p:nvPr/>
        </p:nvSpPr>
        <p:spPr>
          <a:xfrm>
            <a:off x="1718592"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应收明细查询</a:t>
            </a:r>
          </a:p>
        </p:txBody>
      </p:sp>
      <p:sp>
        <p:nvSpPr>
          <p:cNvPr id="38" name="TextBox 37"/>
          <p:cNvSpPr txBox="1"/>
          <p:nvPr/>
        </p:nvSpPr>
        <p:spPr>
          <a:xfrm>
            <a:off x="3338596"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应付明细查询</a:t>
            </a:r>
          </a:p>
        </p:txBody>
      </p:sp>
      <p:cxnSp>
        <p:nvCxnSpPr>
          <p:cNvPr id="6" name="直接箭头连接符 5"/>
          <p:cNvCxnSpPr>
            <a:stCxn id="24" idx="3"/>
            <a:endCxn id="25" idx="1"/>
          </p:cNvCxnSpPr>
          <p:nvPr/>
        </p:nvCxnSpPr>
        <p:spPr>
          <a:xfrm flipV="1">
            <a:off x="1377240" y="1403706"/>
            <a:ext cx="453144" cy="6155"/>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39" name="直接箭头连接符 38"/>
          <p:cNvCxnSpPr>
            <a:stCxn id="26" idx="3"/>
            <a:endCxn id="30" idx="1"/>
          </p:cNvCxnSpPr>
          <p:nvPr/>
        </p:nvCxnSpPr>
        <p:spPr>
          <a:xfrm>
            <a:off x="2815268" y="2124658"/>
            <a:ext cx="515753"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4" name="肘形连接符 43"/>
          <p:cNvCxnSpPr>
            <a:stCxn id="24" idx="2"/>
            <a:endCxn id="26" idx="1"/>
          </p:cNvCxnSpPr>
          <p:nvPr/>
        </p:nvCxnSpPr>
        <p:spPr>
          <a:xfrm rot="16200000" flipH="1">
            <a:off x="1075213" y="1369487"/>
            <a:ext cx="541673" cy="968668"/>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6" name="肘形连接符 45"/>
          <p:cNvCxnSpPr>
            <a:stCxn id="24" idx="2"/>
            <a:endCxn id="27" idx="1"/>
          </p:cNvCxnSpPr>
          <p:nvPr/>
        </p:nvCxnSpPr>
        <p:spPr>
          <a:xfrm rot="16200000" flipH="1">
            <a:off x="733781" y="1710918"/>
            <a:ext cx="1224536" cy="968669"/>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9" name="肘形连接符 48"/>
          <p:cNvCxnSpPr>
            <a:stCxn id="25" idx="3"/>
            <a:endCxn id="30" idx="1"/>
          </p:cNvCxnSpPr>
          <p:nvPr/>
        </p:nvCxnSpPr>
        <p:spPr>
          <a:xfrm>
            <a:off x="2861435" y="1403706"/>
            <a:ext cx="469586" cy="720952"/>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2" name="肘形连接符 51"/>
          <p:cNvCxnSpPr>
            <a:stCxn id="27" idx="3"/>
            <a:endCxn id="30" idx="1"/>
          </p:cNvCxnSpPr>
          <p:nvPr/>
        </p:nvCxnSpPr>
        <p:spPr>
          <a:xfrm flipV="1">
            <a:off x="2861435" y="2124658"/>
            <a:ext cx="469586" cy="682863"/>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5" name="直接箭头连接符 54"/>
          <p:cNvCxnSpPr>
            <a:stCxn id="30" idx="3"/>
            <a:endCxn id="36" idx="1"/>
          </p:cNvCxnSpPr>
          <p:nvPr/>
        </p:nvCxnSpPr>
        <p:spPr>
          <a:xfrm>
            <a:off x="4739099" y="2124658"/>
            <a:ext cx="515753"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8" name="肘形连接符 57"/>
          <p:cNvCxnSpPr>
            <a:stCxn id="36" idx="0"/>
            <a:endCxn id="28" idx="1"/>
          </p:cNvCxnSpPr>
          <p:nvPr/>
        </p:nvCxnSpPr>
        <p:spPr>
          <a:xfrm rot="5400000" flipH="1" flipV="1">
            <a:off x="5489076" y="1271617"/>
            <a:ext cx="855420" cy="504413"/>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1" name="肘形连接符 60"/>
          <p:cNvCxnSpPr>
            <a:stCxn id="29" idx="0"/>
            <a:endCxn id="33" idx="2"/>
          </p:cNvCxnSpPr>
          <p:nvPr/>
        </p:nvCxnSpPr>
        <p:spPr>
          <a:xfrm rot="5400000" flipH="1" flipV="1">
            <a:off x="6534547" y="2341957"/>
            <a:ext cx="661393" cy="573045"/>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4" name="肘形连接符 63"/>
          <p:cNvCxnSpPr>
            <a:stCxn id="28" idx="2"/>
            <a:endCxn id="33" idx="0"/>
          </p:cNvCxnSpPr>
          <p:nvPr/>
        </p:nvCxnSpPr>
        <p:spPr>
          <a:xfrm rot="16200000" flipH="1">
            <a:off x="6524095" y="1323862"/>
            <a:ext cx="682296" cy="573045"/>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7" name="直接箭头连接符 66"/>
          <p:cNvCxnSpPr>
            <a:stCxn id="36" idx="3"/>
            <a:endCxn id="33" idx="1"/>
          </p:cNvCxnSpPr>
          <p:nvPr/>
        </p:nvCxnSpPr>
        <p:spPr>
          <a:xfrm>
            <a:off x="6074307" y="2124658"/>
            <a:ext cx="350337"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70" name="直接箭头连接符 69"/>
          <p:cNvCxnSpPr>
            <a:stCxn id="33" idx="3"/>
            <a:endCxn id="34" idx="1"/>
          </p:cNvCxnSpPr>
          <p:nvPr/>
        </p:nvCxnSpPr>
        <p:spPr>
          <a:xfrm>
            <a:off x="7878888" y="2124658"/>
            <a:ext cx="442600"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40" name="矩形 39"/>
          <p:cNvSpPr/>
          <p:nvPr/>
        </p:nvSpPr>
        <p:spPr>
          <a:xfrm>
            <a:off x="1826948" y="1902000"/>
            <a:ext cx="988320" cy="46917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pic>
        <p:nvPicPr>
          <p:cNvPr id="358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188" y="922988"/>
            <a:ext cx="8536992" cy="3871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55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5842"/>
                                        </p:tgtEl>
                                        <p:attrNameLst>
                                          <p:attrName>style.visibility</p:attrName>
                                        </p:attrNameLst>
                                      </p:cBhvr>
                                      <p:to>
                                        <p:strVal val="visible"/>
                                      </p:to>
                                    </p:set>
                                    <p:anim calcmode="lin" valueType="num">
                                      <p:cBhvr additive="base">
                                        <p:cTn id="11" dur="500" fill="hold"/>
                                        <p:tgtEl>
                                          <p:spTgt spid="35842"/>
                                        </p:tgtEl>
                                        <p:attrNameLst>
                                          <p:attrName>ppt_x</p:attrName>
                                        </p:attrNameLst>
                                      </p:cBhvr>
                                      <p:tavLst>
                                        <p:tav tm="0">
                                          <p:val>
                                            <p:strVal val="#ppt_x"/>
                                          </p:val>
                                        </p:tav>
                                        <p:tav tm="100000">
                                          <p:val>
                                            <p:strVal val="#ppt_x"/>
                                          </p:val>
                                        </p:tav>
                                      </p:tavLst>
                                    </p:anim>
                                    <p:anim calcmode="lin" valueType="num">
                                      <p:cBhvr additive="base">
                                        <p:cTn id="12" dur="500" fill="hold"/>
                                        <p:tgtEl>
                                          <p:spTgt spid="358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119" y="83813"/>
            <a:ext cx="8229600" cy="530336"/>
          </a:xfrm>
        </p:spPr>
        <p:txBody>
          <a:bodyPr>
            <a:noAutofit/>
          </a:bodyPr>
          <a:lstStyle/>
          <a:p>
            <a:r>
              <a:rPr lang="zh-CN" altLang="en-US" dirty="0"/>
              <a:t>分期确认的主业务流程</a:t>
            </a:r>
            <a:endParaRPr lang="zh-CN" altLang="en-US" b="1" dirty="0"/>
          </a:p>
        </p:txBody>
      </p:sp>
      <p:sp>
        <p:nvSpPr>
          <p:cNvPr id="24" name="TextBox 23"/>
          <p:cNvSpPr txBox="1"/>
          <p:nvPr/>
        </p:nvSpPr>
        <p:spPr>
          <a:xfrm>
            <a:off x="346189" y="1236736"/>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收入收费</a:t>
            </a:r>
          </a:p>
        </p:txBody>
      </p:sp>
      <p:sp>
        <p:nvSpPr>
          <p:cNvPr id="25" name="TextBox 24"/>
          <p:cNvSpPr txBox="1"/>
          <p:nvPr/>
        </p:nvSpPr>
        <p:spPr>
          <a:xfrm>
            <a:off x="1830384" y="1230581"/>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转班收费</a:t>
            </a:r>
          </a:p>
        </p:txBody>
      </p:sp>
      <p:sp>
        <p:nvSpPr>
          <p:cNvPr id="26" name="TextBox 25"/>
          <p:cNvSpPr txBox="1"/>
          <p:nvPr/>
        </p:nvSpPr>
        <p:spPr>
          <a:xfrm>
            <a:off x="1830383" y="1951533"/>
            <a:ext cx="984885" cy="346249"/>
          </a:xfrm>
          <a:prstGeom prst="rect">
            <a:avLst/>
          </a:prstGeom>
          <a:solidFill>
            <a:srgbClr val="FFC000"/>
          </a:solidFill>
          <a:ln>
            <a:solidFill>
              <a:srgbClr val="FFC000"/>
            </a:solidFill>
          </a:ln>
        </p:spPr>
        <p:txBody>
          <a:bodyPr wrap="square" rtlCol="0">
            <a:spAutoFit/>
          </a:bodyPr>
          <a:lstStyle/>
          <a:p>
            <a:r>
              <a:rPr lang="zh-CN" altLang="en-US" sz="1650" b="1" dirty="0">
                <a:latin typeface="微软雅黑" panose="020B0503020204020204" pitchFamily="34" charset="-122"/>
                <a:ea typeface="微软雅黑" panose="020B0503020204020204" pitchFamily="34" charset="-122"/>
              </a:rPr>
              <a:t>退费单</a:t>
            </a:r>
          </a:p>
        </p:txBody>
      </p:sp>
      <p:sp>
        <p:nvSpPr>
          <p:cNvPr id="27" name="TextBox 26"/>
          <p:cNvSpPr txBox="1"/>
          <p:nvPr/>
        </p:nvSpPr>
        <p:spPr>
          <a:xfrm>
            <a:off x="1830384" y="2634396"/>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收款退款</a:t>
            </a:r>
          </a:p>
        </p:txBody>
      </p:sp>
      <p:sp>
        <p:nvSpPr>
          <p:cNvPr id="28" name="TextBox 27"/>
          <p:cNvSpPr txBox="1"/>
          <p:nvPr/>
        </p:nvSpPr>
        <p:spPr>
          <a:xfrm>
            <a:off x="6168993" y="922988"/>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收款单</a:t>
            </a:r>
          </a:p>
        </p:txBody>
      </p:sp>
      <p:sp>
        <p:nvSpPr>
          <p:cNvPr id="29" name="TextBox 28"/>
          <p:cNvSpPr txBox="1"/>
          <p:nvPr/>
        </p:nvSpPr>
        <p:spPr>
          <a:xfrm>
            <a:off x="6168993" y="2959175"/>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应付单</a:t>
            </a:r>
          </a:p>
        </p:txBody>
      </p:sp>
      <p:sp>
        <p:nvSpPr>
          <p:cNvPr id="30" name="TextBox 29"/>
          <p:cNvSpPr txBox="1"/>
          <p:nvPr/>
        </p:nvSpPr>
        <p:spPr>
          <a:xfrm>
            <a:off x="3331021" y="1951533"/>
            <a:ext cx="1408078" cy="346249"/>
          </a:xfrm>
          <a:prstGeom prst="rect">
            <a:avLst/>
          </a:prstGeom>
          <a:solidFill>
            <a:srgbClr val="FFC000"/>
          </a:solidFill>
          <a:ln>
            <a:solidFill>
              <a:srgbClr val="FFC000"/>
            </a:solidFill>
          </a:ln>
        </p:spPr>
        <p:txBody>
          <a:bodyPr wrap="square" rtlCol="0">
            <a:spAutoFit/>
          </a:bodyPr>
          <a:lstStyle/>
          <a:p>
            <a:pPr algn="ctr"/>
            <a:r>
              <a:rPr lang="zh-CN" altLang="en-US" sz="1650" b="1" dirty="0">
                <a:latin typeface="微软雅黑" panose="020B0503020204020204" pitchFamily="34" charset="-122"/>
                <a:ea typeface="微软雅黑" panose="020B0503020204020204" pitchFamily="34" charset="-122"/>
              </a:rPr>
              <a:t>分摊应收</a:t>
            </a:r>
          </a:p>
        </p:txBody>
      </p:sp>
      <p:sp>
        <p:nvSpPr>
          <p:cNvPr id="31" name="TextBox 30"/>
          <p:cNvSpPr txBox="1"/>
          <p:nvPr/>
        </p:nvSpPr>
        <p:spPr>
          <a:xfrm>
            <a:off x="4958600"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收入结费报表</a:t>
            </a:r>
          </a:p>
        </p:txBody>
      </p:sp>
      <p:sp>
        <p:nvSpPr>
          <p:cNvPr id="32" name="TextBox 31"/>
          <p:cNvSpPr txBox="1"/>
          <p:nvPr/>
        </p:nvSpPr>
        <p:spPr>
          <a:xfrm>
            <a:off x="6578604"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收入结费统计</a:t>
            </a:r>
          </a:p>
        </p:txBody>
      </p:sp>
      <p:sp>
        <p:nvSpPr>
          <p:cNvPr id="33" name="TextBox 32"/>
          <p:cNvSpPr txBox="1"/>
          <p:nvPr/>
        </p:nvSpPr>
        <p:spPr>
          <a:xfrm>
            <a:off x="6424644" y="1951533"/>
            <a:ext cx="1454244" cy="346249"/>
          </a:xfrm>
          <a:prstGeom prst="rect">
            <a:avLst/>
          </a:prstGeom>
          <a:solidFill>
            <a:srgbClr val="FFC000"/>
          </a:solidFill>
          <a:ln>
            <a:solidFill>
              <a:srgbClr val="FFC000"/>
            </a:solidFill>
          </a:ln>
        </p:spPr>
        <p:txBody>
          <a:bodyPr vert="horz" wrap="none" rtlCol="0">
            <a:spAutoFit/>
          </a:bodyPr>
          <a:lstStyle/>
          <a:p>
            <a:r>
              <a:rPr lang="zh-CN" altLang="en-US" sz="1650" b="1" dirty="0">
                <a:latin typeface="微软雅黑" panose="020B0503020204020204" pitchFamily="34" charset="-122"/>
                <a:ea typeface="微软雅黑" panose="020B0503020204020204" pitchFamily="34" charset="-122"/>
              </a:rPr>
              <a:t>智能会计平台</a:t>
            </a:r>
          </a:p>
        </p:txBody>
      </p:sp>
      <p:sp>
        <p:nvSpPr>
          <p:cNvPr id="34" name="TextBox 33"/>
          <p:cNvSpPr txBox="1"/>
          <p:nvPr/>
        </p:nvSpPr>
        <p:spPr>
          <a:xfrm>
            <a:off x="8321488" y="1951533"/>
            <a:ext cx="607859"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总账</a:t>
            </a:r>
          </a:p>
        </p:txBody>
      </p:sp>
      <p:sp>
        <p:nvSpPr>
          <p:cNvPr id="35" name="TextBox 34"/>
          <p:cNvSpPr txBox="1"/>
          <p:nvPr/>
        </p:nvSpPr>
        <p:spPr>
          <a:xfrm>
            <a:off x="8221690" y="4041945"/>
            <a:ext cx="607859"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报表</a:t>
            </a:r>
          </a:p>
        </p:txBody>
      </p:sp>
      <p:sp>
        <p:nvSpPr>
          <p:cNvPr id="36" name="TextBox 35"/>
          <p:cNvSpPr txBox="1"/>
          <p:nvPr/>
        </p:nvSpPr>
        <p:spPr>
          <a:xfrm>
            <a:off x="5254852" y="1951533"/>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应收单</a:t>
            </a:r>
          </a:p>
        </p:txBody>
      </p:sp>
      <p:sp>
        <p:nvSpPr>
          <p:cNvPr id="37" name="TextBox 36"/>
          <p:cNvSpPr txBox="1"/>
          <p:nvPr/>
        </p:nvSpPr>
        <p:spPr>
          <a:xfrm>
            <a:off x="1718592"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应收明细查询</a:t>
            </a:r>
          </a:p>
        </p:txBody>
      </p:sp>
      <p:sp>
        <p:nvSpPr>
          <p:cNvPr id="38" name="TextBox 37"/>
          <p:cNvSpPr txBox="1"/>
          <p:nvPr/>
        </p:nvSpPr>
        <p:spPr>
          <a:xfrm>
            <a:off x="3338596"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应付明细查询</a:t>
            </a:r>
          </a:p>
        </p:txBody>
      </p:sp>
      <p:cxnSp>
        <p:nvCxnSpPr>
          <p:cNvPr id="6" name="直接箭头连接符 5"/>
          <p:cNvCxnSpPr>
            <a:stCxn id="24" idx="3"/>
            <a:endCxn id="25" idx="1"/>
          </p:cNvCxnSpPr>
          <p:nvPr/>
        </p:nvCxnSpPr>
        <p:spPr>
          <a:xfrm flipV="1">
            <a:off x="1377240" y="1403706"/>
            <a:ext cx="453144" cy="6155"/>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39" name="直接箭头连接符 38"/>
          <p:cNvCxnSpPr>
            <a:stCxn id="26" idx="3"/>
            <a:endCxn id="30" idx="1"/>
          </p:cNvCxnSpPr>
          <p:nvPr/>
        </p:nvCxnSpPr>
        <p:spPr>
          <a:xfrm>
            <a:off x="2815268" y="2124658"/>
            <a:ext cx="515753"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4" name="肘形连接符 43"/>
          <p:cNvCxnSpPr>
            <a:stCxn id="24" idx="2"/>
            <a:endCxn id="26" idx="1"/>
          </p:cNvCxnSpPr>
          <p:nvPr/>
        </p:nvCxnSpPr>
        <p:spPr>
          <a:xfrm rot="16200000" flipH="1">
            <a:off x="1075213" y="1369487"/>
            <a:ext cx="541673" cy="968668"/>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6" name="肘形连接符 45"/>
          <p:cNvCxnSpPr>
            <a:stCxn id="24" idx="2"/>
            <a:endCxn id="27" idx="1"/>
          </p:cNvCxnSpPr>
          <p:nvPr/>
        </p:nvCxnSpPr>
        <p:spPr>
          <a:xfrm rot="16200000" flipH="1">
            <a:off x="733781" y="1710918"/>
            <a:ext cx="1224536" cy="968669"/>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9" name="肘形连接符 48"/>
          <p:cNvCxnSpPr>
            <a:stCxn id="25" idx="3"/>
            <a:endCxn id="30" idx="1"/>
          </p:cNvCxnSpPr>
          <p:nvPr/>
        </p:nvCxnSpPr>
        <p:spPr>
          <a:xfrm>
            <a:off x="2861435" y="1403706"/>
            <a:ext cx="469586" cy="720952"/>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2" name="肘形连接符 51"/>
          <p:cNvCxnSpPr>
            <a:stCxn id="27" idx="3"/>
            <a:endCxn id="30" idx="1"/>
          </p:cNvCxnSpPr>
          <p:nvPr/>
        </p:nvCxnSpPr>
        <p:spPr>
          <a:xfrm flipV="1">
            <a:off x="2861435" y="2124658"/>
            <a:ext cx="469586" cy="682863"/>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5" name="直接箭头连接符 54"/>
          <p:cNvCxnSpPr>
            <a:stCxn id="30" idx="3"/>
            <a:endCxn id="36" idx="1"/>
          </p:cNvCxnSpPr>
          <p:nvPr/>
        </p:nvCxnSpPr>
        <p:spPr>
          <a:xfrm>
            <a:off x="4739099" y="2124658"/>
            <a:ext cx="515753"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8" name="肘形连接符 57"/>
          <p:cNvCxnSpPr>
            <a:stCxn id="36" idx="0"/>
            <a:endCxn id="28" idx="1"/>
          </p:cNvCxnSpPr>
          <p:nvPr/>
        </p:nvCxnSpPr>
        <p:spPr>
          <a:xfrm rot="5400000" flipH="1" flipV="1">
            <a:off x="5489076" y="1271617"/>
            <a:ext cx="855420" cy="504413"/>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1" name="肘形连接符 60"/>
          <p:cNvCxnSpPr>
            <a:stCxn id="29" idx="0"/>
            <a:endCxn id="33" idx="2"/>
          </p:cNvCxnSpPr>
          <p:nvPr/>
        </p:nvCxnSpPr>
        <p:spPr>
          <a:xfrm rot="5400000" flipH="1" flipV="1">
            <a:off x="6534547" y="2341957"/>
            <a:ext cx="661393" cy="573045"/>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4" name="肘形连接符 63"/>
          <p:cNvCxnSpPr>
            <a:stCxn id="28" idx="2"/>
            <a:endCxn id="33" idx="0"/>
          </p:cNvCxnSpPr>
          <p:nvPr/>
        </p:nvCxnSpPr>
        <p:spPr>
          <a:xfrm rot="16200000" flipH="1">
            <a:off x="6524095" y="1323862"/>
            <a:ext cx="682296" cy="573045"/>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7" name="直接箭头连接符 66"/>
          <p:cNvCxnSpPr>
            <a:stCxn id="36" idx="3"/>
            <a:endCxn id="33" idx="1"/>
          </p:cNvCxnSpPr>
          <p:nvPr/>
        </p:nvCxnSpPr>
        <p:spPr>
          <a:xfrm>
            <a:off x="6074307" y="2124658"/>
            <a:ext cx="350337"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70" name="直接箭头连接符 69"/>
          <p:cNvCxnSpPr>
            <a:stCxn id="33" idx="3"/>
            <a:endCxn id="34" idx="1"/>
          </p:cNvCxnSpPr>
          <p:nvPr/>
        </p:nvCxnSpPr>
        <p:spPr>
          <a:xfrm>
            <a:off x="7878888" y="2124658"/>
            <a:ext cx="442600"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40" name="矩形 39"/>
          <p:cNvSpPr/>
          <p:nvPr/>
        </p:nvSpPr>
        <p:spPr>
          <a:xfrm>
            <a:off x="1826948" y="1168904"/>
            <a:ext cx="988320" cy="46917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pic>
        <p:nvPicPr>
          <p:cNvPr id="348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882" y="743489"/>
            <a:ext cx="8713298" cy="4104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366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4818"/>
                                        </p:tgtEl>
                                        <p:attrNameLst>
                                          <p:attrName>style.visibility</p:attrName>
                                        </p:attrNameLst>
                                      </p:cBhvr>
                                      <p:to>
                                        <p:strVal val="visible"/>
                                      </p:to>
                                    </p:set>
                                    <p:anim calcmode="lin" valueType="num">
                                      <p:cBhvr additive="base">
                                        <p:cTn id="11" dur="500" fill="hold"/>
                                        <p:tgtEl>
                                          <p:spTgt spid="34818"/>
                                        </p:tgtEl>
                                        <p:attrNameLst>
                                          <p:attrName>ppt_x</p:attrName>
                                        </p:attrNameLst>
                                      </p:cBhvr>
                                      <p:tavLst>
                                        <p:tav tm="0">
                                          <p:val>
                                            <p:strVal val="#ppt_x"/>
                                          </p:val>
                                        </p:tav>
                                        <p:tav tm="100000">
                                          <p:val>
                                            <p:strVal val="#ppt_x"/>
                                          </p:val>
                                        </p:tav>
                                      </p:tavLst>
                                    </p:anim>
                                    <p:anim calcmode="lin" valueType="num">
                                      <p:cBhvr additive="base">
                                        <p:cTn id="12" dur="500" fill="hold"/>
                                        <p:tgtEl>
                                          <p:spTgt spid="348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119" y="83813"/>
            <a:ext cx="8229600" cy="530336"/>
          </a:xfrm>
        </p:spPr>
        <p:txBody>
          <a:bodyPr>
            <a:noAutofit/>
          </a:bodyPr>
          <a:lstStyle/>
          <a:p>
            <a:r>
              <a:rPr lang="zh-CN" altLang="en-US" dirty="0"/>
              <a:t>分期确认的主业务流程</a:t>
            </a:r>
            <a:endParaRPr lang="zh-CN" altLang="en-US" b="1" dirty="0"/>
          </a:p>
        </p:txBody>
      </p:sp>
      <p:sp>
        <p:nvSpPr>
          <p:cNvPr id="24" name="TextBox 23"/>
          <p:cNvSpPr txBox="1"/>
          <p:nvPr/>
        </p:nvSpPr>
        <p:spPr>
          <a:xfrm>
            <a:off x="346189" y="1236736"/>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收入收费</a:t>
            </a:r>
          </a:p>
        </p:txBody>
      </p:sp>
      <p:sp>
        <p:nvSpPr>
          <p:cNvPr id="25" name="TextBox 24"/>
          <p:cNvSpPr txBox="1"/>
          <p:nvPr/>
        </p:nvSpPr>
        <p:spPr>
          <a:xfrm>
            <a:off x="1830384" y="1230581"/>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转班收费</a:t>
            </a:r>
          </a:p>
        </p:txBody>
      </p:sp>
      <p:sp>
        <p:nvSpPr>
          <p:cNvPr id="26" name="TextBox 25"/>
          <p:cNvSpPr txBox="1"/>
          <p:nvPr/>
        </p:nvSpPr>
        <p:spPr>
          <a:xfrm>
            <a:off x="1830383" y="1951533"/>
            <a:ext cx="984885" cy="346249"/>
          </a:xfrm>
          <a:prstGeom prst="rect">
            <a:avLst/>
          </a:prstGeom>
          <a:solidFill>
            <a:srgbClr val="FFC000"/>
          </a:solidFill>
          <a:ln>
            <a:solidFill>
              <a:srgbClr val="FFC000"/>
            </a:solidFill>
          </a:ln>
        </p:spPr>
        <p:txBody>
          <a:bodyPr wrap="square" rtlCol="0">
            <a:spAutoFit/>
          </a:bodyPr>
          <a:lstStyle/>
          <a:p>
            <a:r>
              <a:rPr lang="zh-CN" altLang="en-US" sz="1650" b="1" dirty="0">
                <a:latin typeface="微软雅黑" panose="020B0503020204020204" pitchFamily="34" charset="-122"/>
                <a:ea typeface="微软雅黑" panose="020B0503020204020204" pitchFamily="34" charset="-122"/>
              </a:rPr>
              <a:t>退费单</a:t>
            </a:r>
          </a:p>
        </p:txBody>
      </p:sp>
      <p:sp>
        <p:nvSpPr>
          <p:cNvPr id="27" name="TextBox 26"/>
          <p:cNvSpPr txBox="1"/>
          <p:nvPr/>
        </p:nvSpPr>
        <p:spPr>
          <a:xfrm>
            <a:off x="1830384" y="2634396"/>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收款退款</a:t>
            </a:r>
          </a:p>
        </p:txBody>
      </p:sp>
      <p:sp>
        <p:nvSpPr>
          <p:cNvPr id="28" name="TextBox 27"/>
          <p:cNvSpPr txBox="1"/>
          <p:nvPr/>
        </p:nvSpPr>
        <p:spPr>
          <a:xfrm>
            <a:off x="6168993" y="922988"/>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收款单</a:t>
            </a:r>
          </a:p>
        </p:txBody>
      </p:sp>
      <p:sp>
        <p:nvSpPr>
          <p:cNvPr id="29" name="TextBox 28"/>
          <p:cNvSpPr txBox="1"/>
          <p:nvPr/>
        </p:nvSpPr>
        <p:spPr>
          <a:xfrm>
            <a:off x="6168993" y="2959175"/>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应付单</a:t>
            </a:r>
          </a:p>
        </p:txBody>
      </p:sp>
      <p:sp>
        <p:nvSpPr>
          <p:cNvPr id="30" name="TextBox 29"/>
          <p:cNvSpPr txBox="1"/>
          <p:nvPr/>
        </p:nvSpPr>
        <p:spPr>
          <a:xfrm>
            <a:off x="3331021" y="1951533"/>
            <a:ext cx="1408078" cy="346249"/>
          </a:xfrm>
          <a:prstGeom prst="rect">
            <a:avLst/>
          </a:prstGeom>
          <a:solidFill>
            <a:srgbClr val="FFC000"/>
          </a:solidFill>
          <a:ln>
            <a:solidFill>
              <a:srgbClr val="FFC000"/>
            </a:solidFill>
          </a:ln>
        </p:spPr>
        <p:txBody>
          <a:bodyPr wrap="square" rtlCol="0">
            <a:spAutoFit/>
          </a:bodyPr>
          <a:lstStyle/>
          <a:p>
            <a:pPr algn="ctr"/>
            <a:r>
              <a:rPr lang="zh-CN" altLang="en-US" sz="1650" b="1" dirty="0">
                <a:latin typeface="微软雅黑" panose="020B0503020204020204" pitchFamily="34" charset="-122"/>
                <a:ea typeface="微软雅黑" panose="020B0503020204020204" pitchFamily="34" charset="-122"/>
              </a:rPr>
              <a:t>分摊应收</a:t>
            </a:r>
          </a:p>
        </p:txBody>
      </p:sp>
      <p:sp>
        <p:nvSpPr>
          <p:cNvPr id="31" name="TextBox 30"/>
          <p:cNvSpPr txBox="1"/>
          <p:nvPr/>
        </p:nvSpPr>
        <p:spPr>
          <a:xfrm>
            <a:off x="4958600"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收入结费报表</a:t>
            </a:r>
          </a:p>
        </p:txBody>
      </p:sp>
      <p:sp>
        <p:nvSpPr>
          <p:cNvPr id="32" name="TextBox 31"/>
          <p:cNvSpPr txBox="1"/>
          <p:nvPr/>
        </p:nvSpPr>
        <p:spPr>
          <a:xfrm>
            <a:off x="6578604"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收入结费统计</a:t>
            </a:r>
          </a:p>
        </p:txBody>
      </p:sp>
      <p:sp>
        <p:nvSpPr>
          <p:cNvPr id="33" name="TextBox 32"/>
          <p:cNvSpPr txBox="1"/>
          <p:nvPr/>
        </p:nvSpPr>
        <p:spPr>
          <a:xfrm>
            <a:off x="6424644" y="1951533"/>
            <a:ext cx="1454244" cy="346249"/>
          </a:xfrm>
          <a:prstGeom prst="rect">
            <a:avLst/>
          </a:prstGeom>
          <a:solidFill>
            <a:srgbClr val="FFC000"/>
          </a:solidFill>
          <a:ln>
            <a:solidFill>
              <a:srgbClr val="FFC000"/>
            </a:solidFill>
          </a:ln>
        </p:spPr>
        <p:txBody>
          <a:bodyPr vert="horz" wrap="none" rtlCol="0">
            <a:spAutoFit/>
          </a:bodyPr>
          <a:lstStyle/>
          <a:p>
            <a:r>
              <a:rPr lang="zh-CN" altLang="en-US" sz="1650" b="1" dirty="0">
                <a:latin typeface="微软雅黑" panose="020B0503020204020204" pitchFamily="34" charset="-122"/>
                <a:ea typeface="微软雅黑" panose="020B0503020204020204" pitchFamily="34" charset="-122"/>
              </a:rPr>
              <a:t>智能会计平台</a:t>
            </a:r>
          </a:p>
        </p:txBody>
      </p:sp>
      <p:sp>
        <p:nvSpPr>
          <p:cNvPr id="34" name="TextBox 33"/>
          <p:cNvSpPr txBox="1"/>
          <p:nvPr/>
        </p:nvSpPr>
        <p:spPr>
          <a:xfrm>
            <a:off x="8321488" y="1951533"/>
            <a:ext cx="607859"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总账</a:t>
            </a:r>
          </a:p>
        </p:txBody>
      </p:sp>
      <p:sp>
        <p:nvSpPr>
          <p:cNvPr id="35" name="TextBox 34"/>
          <p:cNvSpPr txBox="1"/>
          <p:nvPr/>
        </p:nvSpPr>
        <p:spPr>
          <a:xfrm>
            <a:off x="8221690" y="4041945"/>
            <a:ext cx="607859"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报表</a:t>
            </a:r>
          </a:p>
        </p:txBody>
      </p:sp>
      <p:sp>
        <p:nvSpPr>
          <p:cNvPr id="36" name="TextBox 35"/>
          <p:cNvSpPr txBox="1"/>
          <p:nvPr/>
        </p:nvSpPr>
        <p:spPr>
          <a:xfrm>
            <a:off x="5254852" y="1951533"/>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应收单</a:t>
            </a:r>
          </a:p>
        </p:txBody>
      </p:sp>
      <p:sp>
        <p:nvSpPr>
          <p:cNvPr id="37" name="TextBox 36"/>
          <p:cNvSpPr txBox="1"/>
          <p:nvPr/>
        </p:nvSpPr>
        <p:spPr>
          <a:xfrm>
            <a:off x="1718592"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应收明细查询</a:t>
            </a:r>
          </a:p>
        </p:txBody>
      </p:sp>
      <p:sp>
        <p:nvSpPr>
          <p:cNvPr id="38" name="TextBox 37"/>
          <p:cNvSpPr txBox="1"/>
          <p:nvPr/>
        </p:nvSpPr>
        <p:spPr>
          <a:xfrm>
            <a:off x="3338596"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应付明细查询</a:t>
            </a:r>
          </a:p>
        </p:txBody>
      </p:sp>
      <p:cxnSp>
        <p:nvCxnSpPr>
          <p:cNvPr id="6" name="直接箭头连接符 5"/>
          <p:cNvCxnSpPr>
            <a:stCxn id="24" idx="3"/>
            <a:endCxn id="25" idx="1"/>
          </p:cNvCxnSpPr>
          <p:nvPr/>
        </p:nvCxnSpPr>
        <p:spPr>
          <a:xfrm flipV="1">
            <a:off x="1377240" y="1403706"/>
            <a:ext cx="453144" cy="6155"/>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39" name="直接箭头连接符 38"/>
          <p:cNvCxnSpPr>
            <a:stCxn id="26" idx="3"/>
            <a:endCxn id="30" idx="1"/>
          </p:cNvCxnSpPr>
          <p:nvPr/>
        </p:nvCxnSpPr>
        <p:spPr>
          <a:xfrm>
            <a:off x="2815268" y="2124658"/>
            <a:ext cx="515753"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4" name="肘形连接符 43"/>
          <p:cNvCxnSpPr>
            <a:stCxn id="24" idx="2"/>
            <a:endCxn id="26" idx="1"/>
          </p:cNvCxnSpPr>
          <p:nvPr/>
        </p:nvCxnSpPr>
        <p:spPr>
          <a:xfrm rot="16200000" flipH="1">
            <a:off x="1075213" y="1369487"/>
            <a:ext cx="541673" cy="968668"/>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6" name="肘形连接符 45"/>
          <p:cNvCxnSpPr>
            <a:stCxn id="24" idx="2"/>
            <a:endCxn id="27" idx="1"/>
          </p:cNvCxnSpPr>
          <p:nvPr/>
        </p:nvCxnSpPr>
        <p:spPr>
          <a:xfrm rot="16200000" flipH="1">
            <a:off x="733781" y="1710918"/>
            <a:ext cx="1224536" cy="968669"/>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9" name="肘形连接符 48"/>
          <p:cNvCxnSpPr>
            <a:stCxn id="25" idx="3"/>
            <a:endCxn id="30" idx="1"/>
          </p:cNvCxnSpPr>
          <p:nvPr/>
        </p:nvCxnSpPr>
        <p:spPr>
          <a:xfrm>
            <a:off x="2861435" y="1403706"/>
            <a:ext cx="469586" cy="720952"/>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2" name="肘形连接符 51"/>
          <p:cNvCxnSpPr>
            <a:stCxn id="27" idx="3"/>
            <a:endCxn id="30" idx="1"/>
          </p:cNvCxnSpPr>
          <p:nvPr/>
        </p:nvCxnSpPr>
        <p:spPr>
          <a:xfrm flipV="1">
            <a:off x="2861435" y="2124658"/>
            <a:ext cx="469586" cy="682863"/>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5" name="直接箭头连接符 54"/>
          <p:cNvCxnSpPr>
            <a:stCxn id="30" idx="3"/>
            <a:endCxn id="36" idx="1"/>
          </p:cNvCxnSpPr>
          <p:nvPr/>
        </p:nvCxnSpPr>
        <p:spPr>
          <a:xfrm>
            <a:off x="4739099" y="2124658"/>
            <a:ext cx="515753"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8" name="肘形连接符 57"/>
          <p:cNvCxnSpPr>
            <a:stCxn id="36" idx="0"/>
            <a:endCxn id="28" idx="1"/>
          </p:cNvCxnSpPr>
          <p:nvPr/>
        </p:nvCxnSpPr>
        <p:spPr>
          <a:xfrm rot="5400000" flipH="1" flipV="1">
            <a:off x="5489076" y="1271617"/>
            <a:ext cx="855420" cy="504413"/>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1" name="肘形连接符 60"/>
          <p:cNvCxnSpPr>
            <a:stCxn id="29" idx="0"/>
            <a:endCxn id="33" idx="2"/>
          </p:cNvCxnSpPr>
          <p:nvPr/>
        </p:nvCxnSpPr>
        <p:spPr>
          <a:xfrm rot="5400000" flipH="1" flipV="1">
            <a:off x="6534547" y="2341957"/>
            <a:ext cx="661393" cy="573045"/>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4" name="肘形连接符 63"/>
          <p:cNvCxnSpPr>
            <a:stCxn id="28" idx="2"/>
            <a:endCxn id="33" idx="0"/>
          </p:cNvCxnSpPr>
          <p:nvPr/>
        </p:nvCxnSpPr>
        <p:spPr>
          <a:xfrm rot="16200000" flipH="1">
            <a:off x="6524095" y="1323862"/>
            <a:ext cx="682296" cy="573045"/>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7" name="直接箭头连接符 66"/>
          <p:cNvCxnSpPr>
            <a:stCxn id="36" idx="3"/>
            <a:endCxn id="33" idx="1"/>
          </p:cNvCxnSpPr>
          <p:nvPr/>
        </p:nvCxnSpPr>
        <p:spPr>
          <a:xfrm>
            <a:off x="6074307" y="2124658"/>
            <a:ext cx="350337"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70" name="直接箭头连接符 69"/>
          <p:cNvCxnSpPr>
            <a:stCxn id="33" idx="3"/>
            <a:endCxn id="34" idx="1"/>
          </p:cNvCxnSpPr>
          <p:nvPr/>
        </p:nvCxnSpPr>
        <p:spPr>
          <a:xfrm>
            <a:off x="7878888" y="2124658"/>
            <a:ext cx="442600"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40" name="矩形 39"/>
          <p:cNvSpPr/>
          <p:nvPr/>
        </p:nvSpPr>
        <p:spPr>
          <a:xfrm>
            <a:off x="5121058" y="1878527"/>
            <a:ext cx="988320" cy="46917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14" y="698735"/>
            <a:ext cx="8741926" cy="4179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432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119" y="83813"/>
            <a:ext cx="8229600" cy="530336"/>
          </a:xfrm>
        </p:spPr>
        <p:txBody>
          <a:bodyPr>
            <a:noAutofit/>
          </a:bodyPr>
          <a:lstStyle/>
          <a:p>
            <a:r>
              <a:rPr lang="zh-CN" altLang="en-US" dirty="0"/>
              <a:t>分期确认的主业务流程</a:t>
            </a:r>
            <a:endParaRPr lang="zh-CN" altLang="en-US" b="1" dirty="0"/>
          </a:p>
        </p:txBody>
      </p:sp>
      <p:sp>
        <p:nvSpPr>
          <p:cNvPr id="24" name="TextBox 23"/>
          <p:cNvSpPr txBox="1"/>
          <p:nvPr/>
        </p:nvSpPr>
        <p:spPr>
          <a:xfrm>
            <a:off x="346189" y="1236736"/>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收入收费</a:t>
            </a:r>
          </a:p>
        </p:txBody>
      </p:sp>
      <p:sp>
        <p:nvSpPr>
          <p:cNvPr id="25" name="TextBox 24"/>
          <p:cNvSpPr txBox="1"/>
          <p:nvPr/>
        </p:nvSpPr>
        <p:spPr>
          <a:xfrm>
            <a:off x="1830384" y="1230581"/>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转班收费</a:t>
            </a:r>
          </a:p>
        </p:txBody>
      </p:sp>
      <p:sp>
        <p:nvSpPr>
          <p:cNvPr id="26" name="TextBox 25"/>
          <p:cNvSpPr txBox="1"/>
          <p:nvPr/>
        </p:nvSpPr>
        <p:spPr>
          <a:xfrm>
            <a:off x="1830383" y="1951533"/>
            <a:ext cx="984885" cy="346249"/>
          </a:xfrm>
          <a:prstGeom prst="rect">
            <a:avLst/>
          </a:prstGeom>
          <a:solidFill>
            <a:srgbClr val="FFC000"/>
          </a:solidFill>
          <a:ln>
            <a:solidFill>
              <a:srgbClr val="FFC000"/>
            </a:solidFill>
          </a:ln>
        </p:spPr>
        <p:txBody>
          <a:bodyPr wrap="square" rtlCol="0">
            <a:spAutoFit/>
          </a:bodyPr>
          <a:lstStyle/>
          <a:p>
            <a:r>
              <a:rPr lang="zh-CN" altLang="en-US" sz="1650" b="1" dirty="0">
                <a:latin typeface="微软雅黑" panose="020B0503020204020204" pitchFamily="34" charset="-122"/>
                <a:ea typeface="微软雅黑" panose="020B0503020204020204" pitchFamily="34" charset="-122"/>
              </a:rPr>
              <a:t>退费单</a:t>
            </a:r>
          </a:p>
        </p:txBody>
      </p:sp>
      <p:sp>
        <p:nvSpPr>
          <p:cNvPr id="27" name="TextBox 26"/>
          <p:cNvSpPr txBox="1"/>
          <p:nvPr/>
        </p:nvSpPr>
        <p:spPr>
          <a:xfrm>
            <a:off x="1830384" y="2634396"/>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收款退款</a:t>
            </a:r>
          </a:p>
        </p:txBody>
      </p:sp>
      <p:sp>
        <p:nvSpPr>
          <p:cNvPr id="28" name="TextBox 27"/>
          <p:cNvSpPr txBox="1"/>
          <p:nvPr/>
        </p:nvSpPr>
        <p:spPr>
          <a:xfrm>
            <a:off x="6168993" y="922988"/>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收款单</a:t>
            </a:r>
          </a:p>
        </p:txBody>
      </p:sp>
      <p:sp>
        <p:nvSpPr>
          <p:cNvPr id="29" name="TextBox 28"/>
          <p:cNvSpPr txBox="1"/>
          <p:nvPr/>
        </p:nvSpPr>
        <p:spPr>
          <a:xfrm>
            <a:off x="6168993" y="2959175"/>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应付单</a:t>
            </a:r>
          </a:p>
        </p:txBody>
      </p:sp>
      <p:sp>
        <p:nvSpPr>
          <p:cNvPr id="30" name="TextBox 29"/>
          <p:cNvSpPr txBox="1"/>
          <p:nvPr/>
        </p:nvSpPr>
        <p:spPr>
          <a:xfrm>
            <a:off x="3331021" y="1951533"/>
            <a:ext cx="1408078" cy="346249"/>
          </a:xfrm>
          <a:prstGeom prst="rect">
            <a:avLst/>
          </a:prstGeom>
          <a:solidFill>
            <a:srgbClr val="FFC000"/>
          </a:solidFill>
          <a:ln>
            <a:solidFill>
              <a:srgbClr val="FFC000"/>
            </a:solidFill>
          </a:ln>
        </p:spPr>
        <p:txBody>
          <a:bodyPr wrap="square" rtlCol="0">
            <a:spAutoFit/>
          </a:bodyPr>
          <a:lstStyle/>
          <a:p>
            <a:pPr algn="ctr"/>
            <a:r>
              <a:rPr lang="zh-CN" altLang="en-US" sz="1650" b="1" dirty="0">
                <a:latin typeface="微软雅黑" panose="020B0503020204020204" pitchFamily="34" charset="-122"/>
                <a:ea typeface="微软雅黑" panose="020B0503020204020204" pitchFamily="34" charset="-122"/>
              </a:rPr>
              <a:t>分摊应收</a:t>
            </a:r>
          </a:p>
        </p:txBody>
      </p:sp>
      <p:sp>
        <p:nvSpPr>
          <p:cNvPr id="31" name="TextBox 30"/>
          <p:cNvSpPr txBox="1"/>
          <p:nvPr/>
        </p:nvSpPr>
        <p:spPr>
          <a:xfrm>
            <a:off x="4958600"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收入结费报表</a:t>
            </a:r>
          </a:p>
        </p:txBody>
      </p:sp>
      <p:sp>
        <p:nvSpPr>
          <p:cNvPr id="32" name="TextBox 31"/>
          <p:cNvSpPr txBox="1"/>
          <p:nvPr/>
        </p:nvSpPr>
        <p:spPr>
          <a:xfrm>
            <a:off x="6578604"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收入结费统计</a:t>
            </a:r>
          </a:p>
        </p:txBody>
      </p:sp>
      <p:sp>
        <p:nvSpPr>
          <p:cNvPr id="33" name="TextBox 32"/>
          <p:cNvSpPr txBox="1"/>
          <p:nvPr/>
        </p:nvSpPr>
        <p:spPr>
          <a:xfrm>
            <a:off x="6424644" y="1951533"/>
            <a:ext cx="1454244" cy="346249"/>
          </a:xfrm>
          <a:prstGeom prst="rect">
            <a:avLst/>
          </a:prstGeom>
          <a:solidFill>
            <a:srgbClr val="FFC000"/>
          </a:solidFill>
          <a:ln>
            <a:solidFill>
              <a:srgbClr val="FFC000"/>
            </a:solidFill>
          </a:ln>
        </p:spPr>
        <p:txBody>
          <a:bodyPr vert="horz" wrap="none" rtlCol="0">
            <a:spAutoFit/>
          </a:bodyPr>
          <a:lstStyle/>
          <a:p>
            <a:r>
              <a:rPr lang="zh-CN" altLang="en-US" sz="1650" b="1" dirty="0">
                <a:latin typeface="微软雅黑" panose="020B0503020204020204" pitchFamily="34" charset="-122"/>
                <a:ea typeface="微软雅黑" panose="020B0503020204020204" pitchFamily="34" charset="-122"/>
              </a:rPr>
              <a:t>智能会计平台</a:t>
            </a:r>
          </a:p>
        </p:txBody>
      </p:sp>
      <p:sp>
        <p:nvSpPr>
          <p:cNvPr id="34" name="TextBox 33"/>
          <p:cNvSpPr txBox="1"/>
          <p:nvPr/>
        </p:nvSpPr>
        <p:spPr>
          <a:xfrm>
            <a:off x="8321488" y="1951533"/>
            <a:ext cx="607859"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总账</a:t>
            </a:r>
          </a:p>
        </p:txBody>
      </p:sp>
      <p:sp>
        <p:nvSpPr>
          <p:cNvPr id="35" name="TextBox 34"/>
          <p:cNvSpPr txBox="1"/>
          <p:nvPr/>
        </p:nvSpPr>
        <p:spPr>
          <a:xfrm>
            <a:off x="8221690" y="4041945"/>
            <a:ext cx="607859"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报表</a:t>
            </a:r>
          </a:p>
        </p:txBody>
      </p:sp>
      <p:sp>
        <p:nvSpPr>
          <p:cNvPr id="36" name="TextBox 35"/>
          <p:cNvSpPr txBox="1"/>
          <p:nvPr/>
        </p:nvSpPr>
        <p:spPr>
          <a:xfrm>
            <a:off x="5254852" y="1951533"/>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应收单</a:t>
            </a:r>
          </a:p>
        </p:txBody>
      </p:sp>
      <p:sp>
        <p:nvSpPr>
          <p:cNvPr id="37" name="TextBox 36"/>
          <p:cNvSpPr txBox="1"/>
          <p:nvPr/>
        </p:nvSpPr>
        <p:spPr>
          <a:xfrm>
            <a:off x="1718592"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应收明细查询</a:t>
            </a:r>
          </a:p>
        </p:txBody>
      </p:sp>
      <p:sp>
        <p:nvSpPr>
          <p:cNvPr id="38" name="TextBox 37"/>
          <p:cNvSpPr txBox="1"/>
          <p:nvPr/>
        </p:nvSpPr>
        <p:spPr>
          <a:xfrm>
            <a:off x="3338596"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应付明细查询</a:t>
            </a:r>
          </a:p>
        </p:txBody>
      </p:sp>
      <p:cxnSp>
        <p:nvCxnSpPr>
          <p:cNvPr id="6" name="直接箭头连接符 5"/>
          <p:cNvCxnSpPr>
            <a:stCxn id="24" idx="3"/>
            <a:endCxn id="25" idx="1"/>
          </p:cNvCxnSpPr>
          <p:nvPr/>
        </p:nvCxnSpPr>
        <p:spPr>
          <a:xfrm flipV="1">
            <a:off x="1377240" y="1403706"/>
            <a:ext cx="453144" cy="6155"/>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39" name="直接箭头连接符 38"/>
          <p:cNvCxnSpPr>
            <a:stCxn id="26" idx="3"/>
            <a:endCxn id="30" idx="1"/>
          </p:cNvCxnSpPr>
          <p:nvPr/>
        </p:nvCxnSpPr>
        <p:spPr>
          <a:xfrm>
            <a:off x="2815268" y="2124658"/>
            <a:ext cx="515753"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4" name="肘形连接符 43"/>
          <p:cNvCxnSpPr>
            <a:stCxn id="24" idx="2"/>
            <a:endCxn id="26" idx="1"/>
          </p:cNvCxnSpPr>
          <p:nvPr/>
        </p:nvCxnSpPr>
        <p:spPr>
          <a:xfrm rot="16200000" flipH="1">
            <a:off x="1075213" y="1369487"/>
            <a:ext cx="541673" cy="968668"/>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6" name="肘形连接符 45"/>
          <p:cNvCxnSpPr>
            <a:stCxn id="24" idx="2"/>
            <a:endCxn id="27" idx="1"/>
          </p:cNvCxnSpPr>
          <p:nvPr/>
        </p:nvCxnSpPr>
        <p:spPr>
          <a:xfrm rot="16200000" flipH="1">
            <a:off x="733781" y="1710918"/>
            <a:ext cx="1224536" cy="968669"/>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9" name="肘形连接符 48"/>
          <p:cNvCxnSpPr>
            <a:stCxn id="25" idx="3"/>
            <a:endCxn id="30" idx="1"/>
          </p:cNvCxnSpPr>
          <p:nvPr/>
        </p:nvCxnSpPr>
        <p:spPr>
          <a:xfrm>
            <a:off x="2861435" y="1403706"/>
            <a:ext cx="469586" cy="720952"/>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2" name="肘形连接符 51"/>
          <p:cNvCxnSpPr>
            <a:stCxn id="27" idx="3"/>
            <a:endCxn id="30" idx="1"/>
          </p:cNvCxnSpPr>
          <p:nvPr/>
        </p:nvCxnSpPr>
        <p:spPr>
          <a:xfrm flipV="1">
            <a:off x="2861435" y="2124658"/>
            <a:ext cx="469586" cy="682863"/>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5" name="直接箭头连接符 54"/>
          <p:cNvCxnSpPr>
            <a:stCxn id="30" idx="3"/>
            <a:endCxn id="36" idx="1"/>
          </p:cNvCxnSpPr>
          <p:nvPr/>
        </p:nvCxnSpPr>
        <p:spPr>
          <a:xfrm>
            <a:off x="4739099" y="2124658"/>
            <a:ext cx="515753"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8" name="肘形连接符 57"/>
          <p:cNvCxnSpPr>
            <a:stCxn id="36" idx="0"/>
            <a:endCxn id="28" idx="1"/>
          </p:cNvCxnSpPr>
          <p:nvPr/>
        </p:nvCxnSpPr>
        <p:spPr>
          <a:xfrm rot="5400000" flipH="1" flipV="1">
            <a:off x="5489076" y="1271617"/>
            <a:ext cx="855420" cy="504413"/>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1" name="肘形连接符 60"/>
          <p:cNvCxnSpPr>
            <a:stCxn id="29" idx="0"/>
            <a:endCxn id="33" idx="2"/>
          </p:cNvCxnSpPr>
          <p:nvPr/>
        </p:nvCxnSpPr>
        <p:spPr>
          <a:xfrm rot="5400000" flipH="1" flipV="1">
            <a:off x="6534547" y="2341957"/>
            <a:ext cx="661393" cy="573045"/>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4" name="肘形连接符 63"/>
          <p:cNvCxnSpPr>
            <a:stCxn id="28" idx="2"/>
            <a:endCxn id="33" idx="0"/>
          </p:cNvCxnSpPr>
          <p:nvPr/>
        </p:nvCxnSpPr>
        <p:spPr>
          <a:xfrm rot="16200000" flipH="1">
            <a:off x="6524095" y="1323862"/>
            <a:ext cx="682296" cy="573045"/>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7" name="直接箭头连接符 66"/>
          <p:cNvCxnSpPr>
            <a:stCxn id="36" idx="3"/>
            <a:endCxn id="33" idx="1"/>
          </p:cNvCxnSpPr>
          <p:nvPr/>
        </p:nvCxnSpPr>
        <p:spPr>
          <a:xfrm>
            <a:off x="6074307" y="2124658"/>
            <a:ext cx="350337"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70" name="直接箭头连接符 69"/>
          <p:cNvCxnSpPr>
            <a:stCxn id="33" idx="3"/>
            <a:endCxn id="34" idx="1"/>
          </p:cNvCxnSpPr>
          <p:nvPr/>
        </p:nvCxnSpPr>
        <p:spPr>
          <a:xfrm>
            <a:off x="7878888" y="2124658"/>
            <a:ext cx="442600"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40" name="矩形 39"/>
          <p:cNvSpPr/>
          <p:nvPr/>
        </p:nvSpPr>
        <p:spPr>
          <a:xfrm>
            <a:off x="6061477" y="2870459"/>
            <a:ext cx="988320" cy="46917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6" y="685988"/>
            <a:ext cx="8724164" cy="4227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875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9938"/>
                                        </p:tgtEl>
                                        <p:attrNameLst>
                                          <p:attrName>style.visibility</p:attrName>
                                        </p:attrNameLst>
                                      </p:cBhvr>
                                      <p:to>
                                        <p:strVal val="visible"/>
                                      </p:to>
                                    </p:set>
                                    <p:anim calcmode="lin" valueType="num">
                                      <p:cBhvr additive="base">
                                        <p:cTn id="11" dur="500" fill="hold"/>
                                        <p:tgtEl>
                                          <p:spTgt spid="39938"/>
                                        </p:tgtEl>
                                        <p:attrNameLst>
                                          <p:attrName>ppt_x</p:attrName>
                                        </p:attrNameLst>
                                      </p:cBhvr>
                                      <p:tavLst>
                                        <p:tav tm="0">
                                          <p:val>
                                            <p:strVal val="#ppt_x"/>
                                          </p:val>
                                        </p:tav>
                                        <p:tav tm="100000">
                                          <p:val>
                                            <p:strVal val="#ppt_x"/>
                                          </p:val>
                                        </p:tav>
                                      </p:tavLst>
                                    </p:anim>
                                    <p:anim calcmode="lin" valueType="num">
                                      <p:cBhvr additive="base">
                                        <p:cTn id="12" dur="500" fill="hold"/>
                                        <p:tgtEl>
                                          <p:spTgt spid="399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119" y="83813"/>
            <a:ext cx="8229600" cy="530336"/>
          </a:xfrm>
        </p:spPr>
        <p:txBody>
          <a:bodyPr>
            <a:noAutofit/>
          </a:bodyPr>
          <a:lstStyle/>
          <a:p>
            <a:r>
              <a:rPr lang="zh-CN" altLang="en-US" dirty="0"/>
              <a:t>分期确认的主业务流程</a:t>
            </a:r>
            <a:endParaRPr lang="zh-CN" altLang="en-US" b="1" dirty="0"/>
          </a:p>
        </p:txBody>
      </p:sp>
      <p:sp>
        <p:nvSpPr>
          <p:cNvPr id="24" name="TextBox 23"/>
          <p:cNvSpPr txBox="1"/>
          <p:nvPr/>
        </p:nvSpPr>
        <p:spPr>
          <a:xfrm>
            <a:off x="346189" y="1236736"/>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收入收费</a:t>
            </a:r>
          </a:p>
        </p:txBody>
      </p:sp>
      <p:sp>
        <p:nvSpPr>
          <p:cNvPr id="25" name="TextBox 24"/>
          <p:cNvSpPr txBox="1"/>
          <p:nvPr/>
        </p:nvSpPr>
        <p:spPr>
          <a:xfrm>
            <a:off x="1830384" y="1230581"/>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转班收费</a:t>
            </a:r>
          </a:p>
        </p:txBody>
      </p:sp>
      <p:sp>
        <p:nvSpPr>
          <p:cNvPr id="26" name="TextBox 25"/>
          <p:cNvSpPr txBox="1"/>
          <p:nvPr/>
        </p:nvSpPr>
        <p:spPr>
          <a:xfrm>
            <a:off x="1830383" y="1951533"/>
            <a:ext cx="984885" cy="346249"/>
          </a:xfrm>
          <a:prstGeom prst="rect">
            <a:avLst/>
          </a:prstGeom>
          <a:solidFill>
            <a:srgbClr val="FFC000"/>
          </a:solidFill>
          <a:ln>
            <a:solidFill>
              <a:srgbClr val="FFC000"/>
            </a:solidFill>
          </a:ln>
        </p:spPr>
        <p:txBody>
          <a:bodyPr wrap="square" rtlCol="0">
            <a:spAutoFit/>
          </a:bodyPr>
          <a:lstStyle/>
          <a:p>
            <a:r>
              <a:rPr lang="zh-CN" altLang="en-US" sz="1650" b="1" dirty="0">
                <a:latin typeface="微软雅黑" panose="020B0503020204020204" pitchFamily="34" charset="-122"/>
                <a:ea typeface="微软雅黑" panose="020B0503020204020204" pitchFamily="34" charset="-122"/>
              </a:rPr>
              <a:t>退费单</a:t>
            </a:r>
          </a:p>
        </p:txBody>
      </p:sp>
      <p:sp>
        <p:nvSpPr>
          <p:cNvPr id="27" name="TextBox 26"/>
          <p:cNvSpPr txBox="1"/>
          <p:nvPr/>
        </p:nvSpPr>
        <p:spPr>
          <a:xfrm>
            <a:off x="1830384" y="2634396"/>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收款退款</a:t>
            </a:r>
          </a:p>
        </p:txBody>
      </p:sp>
      <p:sp>
        <p:nvSpPr>
          <p:cNvPr id="28" name="TextBox 27"/>
          <p:cNvSpPr txBox="1"/>
          <p:nvPr/>
        </p:nvSpPr>
        <p:spPr>
          <a:xfrm>
            <a:off x="6168993" y="922988"/>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收款单</a:t>
            </a:r>
          </a:p>
        </p:txBody>
      </p:sp>
      <p:sp>
        <p:nvSpPr>
          <p:cNvPr id="29" name="TextBox 28"/>
          <p:cNvSpPr txBox="1"/>
          <p:nvPr/>
        </p:nvSpPr>
        <p:spPr>
          <a:xfrm>
            <a:off x="6168993" y="2959175"/>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应付单</a:t>
            </a:r>
          </a:p>
        </p:txBody>
      </p:sp>
      <p:sp>
        <p:nvSpPr>
          <p:cNvPr id="30" name="TextBox 29"/>
          <p:cNvSpPr txBox="1"/>
          <p:nvPr/>
        </p:nvSpPr>
        <p:spPr>
          <a:xfrm>
            <a:off x="3331021" y="1951533"/>
            <a:ext cx="1408078" cy="346249"/>
          </a:xfrm>
          <a:prstGeom prst="rect">
            <a:avLst/>
          </a:prstGeom>
          <a:solidFill>
            <a:srgbClr val="FFC000"/>
          </a:solidFill>
          <a:ln>
            <a:solidFill>
              <a:srgbClr val="FFC000"/>
            </a:solidFill>
          </a:ln>
        </p:spPr>
        <p:txBody>
          <a:bodyPr wrap="square" rtlCol="0">
            <a:spAutoFit/>
          </a:bodyPr>
          <a:lstStyle/>
          <a:p>
            <a:pPr algn="ctr"/>
            <a:r>
              <a:rPr lang="zh-CN" altLang="en-US" sz="1650" b="1" dirty="0">
                <a:latin typeface="微软雅黑" panose="020B0503020204020204" pitchFamily="34" charset="-122"/>
                <a:ea typeface="微软雅黑" panose="020B0503020204020204" pitchFamily="34" charset="-122"/>
              </a:rPr>
              <a:t>分摊应收</a:t>
            </a:r>
          </a:p>
        </p:txBody>
      </p:sp>
      <p:sp>
        <p:nvSpPr>
          <p:cNvPr id="31" name="TextBox 30"/>
          <p:cNvSpPr txBox="1"/>
          <p:nvPr/>
        </p:nvSpPr>
        <p:spPr>
          <a:xfrm>
            <a:off x="4958600"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收入结费报表</a:t>
            </a:r>
          </a:p>
        </p:txBody>
      </p:sp>
      <p:sp>
        <p:nvSpPr>
          <p:cNvPr id="32" name="TextBox 31"/>
          <p:cNvSpPr txBox="1"/>
          <p:nvPr/>
        </p:nvSpPr>
        <p:spPr>
          <a:xfrm>
            <a:off x="6578604"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收入结费统计</a:t>
            </a:r>
          </a:p>
        </p:txBody>
      </p:sp>
      <p:sp>
        <p:nvSpPr>
          <p:cNvPr id="33" name="TextBox 32"/>
          <p:cNvSpPr txBox="1"/>
          <p:nvPr/>
        </p:nvSpPr>
        <p:spPr>
          <a:xfrm>
            <a:off x="6424644" y="1951533"/>
            <a:ext cx="1454244" cy="346249"/>
          </a:xfrm>
          <a:prstGeom prst="rect">
            <a:avLst/>
          </a:prstGeom>
          <a:solidFill>
            <a:srgbClr val="FFC000"/>
          </a:solidFill>
          <a:ln>
            <a:solidFill>
              <a:srgbClr val="FFC000"/>
            </a:solidFill>
          </a:ln>
        </p:spPr>
        <p:txBody>
          <a:bodyPr vert="horz" wrap="none" rtlCol="0">
            <a:spAutoFit/>
          </a:bodyPr>
          <a:lstStyle/>
          <a:p>
            <a:r>
              <a:rPr lang="zh-CN" altLang="en-US" sz="1650" b="1" dirty="0">
                <a:latin typeface="微软雅黑" panose="020B0503020204020204" pitchFamily="34" charset="-122"/>
                <a:ea typeface="微软雅黑" panose="020B0503020204020204" pitchFamily="34" charset="-122"/>
              </a:rPr>
              <a:t>智能会计平台</a:t>
            </a:r>
          </a:p>
        </p:txBody>
      </p:sp>
      <p:sp>
        <p:nvSpPr>
          <p:cNvPr id="34" name="TextBox 33"/>
          <p:cNvSpPr txBox="1"/>
          <p:nvPr/>
        </p:nvSpPr>
        <p:spPr>
          <a:xfrm>
            <a:off x="8321488" y="1951533"/>
            <a:ext cx="607859"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总账</a:t>
            </a:r>
          </a:p>
        </p:txBody>
      </p:sp>
      <p:sp>
        <p:nvSpPr>
          <p:cNvPr id="35" name="TextBox 34"/>
          <p:cNvSpPr txBox="1"/>
          <p:nvPr/>
        </p:nvSpPr>
        <p:spPr>
          <a:xfrm>
            <a:off x="8221690" y="4041945"/>
            <a:ext cx="607859"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报表</a:t>
            </a:r>
          </a:p>
        </p:txBody>
      </p:sp>
      <p:sp>
        <p:nvSpPr>
          <p:cNvPr id="36" name="TextBox 35"/>
          <p:cNvSpPr txBox="1"/>
          <p:nvPr/>
        </p:nvSpPr>
        <p:spPr>
          <a:xfrm>
            <a:off x="5254852" y="1951533"/>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应收单</a:t>
            </a:r>
          </a:p>
        </p:txBody>
      </p:sp>
      <p:sp>
        <p:nvSpPr>
          <p:cNvPr id="37" name="TextBox 36"/>
          <p:cNvSpPr txBox="1"/>
          <p:nvPr/>
        </p:nvSpPr>
        <p:spPr>
          <a:xfrm>
            <a:off x="1718592"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应收明细查询</a:t>
            </a:r>
          </a:p>
        </p:txBody>
      </p:sp>
      <p:sp>
        <p:nvSpPr>
          <p:cNvPr id="38" name="TextBox 37"/>
          <p:cNvSpPr txBox="1"/>
          <p:nvPr/>
        </p:nvSpPr>
        <p:spPr>
          <a:xfrm>
            <a:off x="3338596"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应付明细查询</a:t>
            </a:r>
          </a:p>
        </p:txBody>
      </p:sp>
      <p:cxnSp>
        <p:nvCxnSpPr>
          <p:cNvPr id="6" name="直接箭头连接符 5"/>
          <p:cNvCxnSpPr>
            <a:stCxn id="24" idx="3"/>
            <a:endCxn id="25" idx="1"/>
          </p:cNvCxnSpPr>
          <p:nvPr/>
        </p:nvCxnSpPr>
        <p:spPr>
          <a:xfrm flipV="1">
            <a:off x="1377240" y="1403706"/>
            <a:ext cx="453144" cy="6155"/>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39" name="直接箭头连接符 38"/>
          <p:cNvCxnSpPr>
            <a:stCxn id="26" idx="3"/>
            <a:endCxn id="30" idx="1"/>
          </p:cNvCxnSpPr>
          <p:nvPr/>
        </p:nvCxnSpPr>
        <p:spPr>
          <a:xfrm>
            <a:off x="2815268" y="2124658"/>
            <a:ext cx="515753"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4" name="肘形连接符 43"/>
          <p:cNvCxnSpPr>
            <a:stCxn id="24" idx="2"/>
            <a:endCxn id="26" idx="1"/>
          </p:cNvCxnSpPr>
          <p:nvPr/>
        </p:nvCxnSpPr>
        <p:spPr>
          <a:xfrm rot="16200000" flipH="1">
            <a:off x="1075213" y="1369487"/>
            <a:ext cx="541673" cy="968668"/>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6" name="肘形连接符 45"/>
          <p:cNvCxnSpPr>
            <a:stCxn id="24" idx="2"/>
            <a:endCxn id="27" idx="1"/>
          </p:cNvCxnSpPr>
          <p:nvPr/>
        </p:nvCxnSpPr>
        <p:spPr>
          <a:xfrm rot="16200000" flipH="1">
            <a:off x="733781" y="1710918"/>
            <a:ext cx="1224536" cy="968669"/>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9" name="肘形连接符 48"/>
          <p:cNvCxnSpPr>
            <a:stCxn id="25" idx="3"/>
            <a:endCxn id="30" idx="1"/>
          </p:cNvCxnSpPr>
          <p:nvPr/>
        </p:nvCxnSpPr>
        <p:spPr>
          <a:xfrm>
            <a:off x="2861435" y="1403706"/>
            <a:ext cx="469586" cy="720952"/>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2" name="肘形连接符 51"/>
          <p:cNvCxnSpPr>
            <a:stCxn id="27" idx="3"/>
            <a:endCxn id="30" idx="1"/>
          </p:cNvCxnSpPr>
          <p:nvPr/>
        </p:nvCxnSpPr>
        <p:spPr>
          <a:xfrm flipV="1">
            <a:off x="2861435" y="2124658"/>
            <a:ext cx="469586" cy="682863"/>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5" name="直接箭头连接符 54"/>
          <p:cNvCxnSpPr>
            <a:stCxn id="30" idx="3"/>
            <a:endCxn id="36" idx="1"/>
          </p:cNvCxnSpPr>
          <p:nvPr/>
        </p:nvCxnSpPr>
        <p:spPr>
          <a:xfrm>
            <a:off x="4739099" y="2124658"/>
            <a:ext cx="515753"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8" name="肘形连接符 57"/>
          <p:cNvCxnSpPr>
            <a:stCxn id="36" idx="0"/>
            <a:endCxn id="28" idx="1"/>
          </p:cNvCxnSpPr>
          <p:nvPr/>
        </p:nvCxnSpPr>
        <p:spPr>
          <a:xfrm rot="5400000" flipH="1" flipV="1">
            <a:off x="5489076" y="1271617"/>
            <a:ext cx="855420" cy="504413"/>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1" name="肘形连接符 60"/>
          <p:cNvCxnSpPr>
            <a:stCxn id="29" idx="0"/>
            <a:endCxn id="33" idx="2"/>
          </p:cNvCxnSpPr>
          <p:nvPr/>
        </p:nvCxnSpPr>
        <p:spPr>
          <a:xfrm rot="5400000" flipH="1" flipV="1">
            <a:off x="6534547" y="2341957"/>
            <a:ext cx="661393" cy="573045"/>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4" name="肘形连接符 63"/>
          <p:cNvCxnSpPr>
            <a:stCxn id="28" idx="2"/>
            <a:endCxn id="33" idx="0"/>
          </p:cNvCxnSpPr>
          <p:nvPr/>
        </p:nvCxnSpPr>
        <p:spPr>
          <a:xfrm rot="16200000" flipH="1">
            <a:off x="6524095" y="1323862"/>
            <a:ext cx="682296" cy="573045"/>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7" name="直接箭头连接符 66"/>
          <p:cNvCxnSpPr>
            <a:stCxn id="36" idx="3"/>
            <a:endCxn id="33" idx="1"/>
          </p:cNvCxnSpPr>
          <p:nvPr/>
        </p:nvCxnSpPr>
        <p:spPr>
          <a:xfrm>
            <a:off x="6074307" y="2124658"/>
            <a:ext cx="350337"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70" name="直接箭头连接符 69"/>
          <p:cNvCxnSpPr>
            <a:stCxn id="33" idx="3"/>
            <a:endCxn id="34" idx="1"/>
          </p:cNvCxnSpPr>
          <p:nvPr/>
        </p:nvCxnSpPr>
        <p:spPr>
          <a:xfrm>
            <a:off x="7878888" y="2124658"/>
            <a:ext cx="442600"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40" name="矩形 39"/>
          <p:cNvSpPr/>
          <p:nvPr/>
        </p:nvSpPr>
        <p:spPr>
          <a:xfrm>
            <a:off x="3330226" y="1931870"/>
            <a:ext cx="1361957" cy="46917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pic>
        <p:nvPicPr>
          <p:cNvPr id="378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673" y="967323"/>
            <a:ext cx="8587709" cy="3657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561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7890"/>
                                        </p:tgtEl>
                                        <p:attrNameLst>
                                          <p:attrName>style.visibility</p:attrName>
                                        </p:attrNameLst>
                                      </p:cBhvr>
                                      <p:to>
                                        <p:strVal val="visible"/>
                                      </p:to>
                                    </p:set>
                                    <p:anim calcmode="lin" valueType="num">
                                      <p:cBhvr additive="base">
                                        <p:cTn id="11" dur="500" fill="hold"/>
                                        <p:tgtEl>
                                          <p:spTgt spid="37890"/>
                                        </p:tgtEl>
                                        <p:attrNameLst>
                                          <p:attrName>ppt_x</p:attrName>
                                        </p:attrNameLst>
                                      </p:cBhvr>
                                      <p:tavLst>
                                        <p:tav tm="0">
                                          <p:val>
                                            <p:strVal val="#ppt_x"/>
                                          </p:val>
                                        </p:tav>
                                        <p:tav tm="100000">
                                          <p:val>
                                            <p:strVal val="#ppt_x"/>
                                          </p:val>
                                        </p:tav>
                                      </p:tavLst>
                                    </p:anim>
                                    <p:anim calcmode="lin" valueType="num">
                                      <p:cBhvr additive="base">
                                        <p:cTn id="12" dur="500" fill="hold"/>
                                        <p:tgtEl>
                                          <p:spTgt spid="378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119" y="83813"/>
            <a:ext cx="8229600" cy="530336"/>
          </a:xfrm>
        </p:spPr>
        <p:txBody>
          <a:bodyPr>
            <a:noAutofit/>
          </a:bodyPr>
          <a:lstStyle/>
          <a:p>
            <a:r>
              <a:rPr lang="zh-CN" altLang="en-US" dirty="0"/>
              <a:t>分期确认的主业务流程</a:t>
            </a:r>
            <a:endParaRPr lang="zh-CN" altLang="en-US" b="1" dirty="0"/>
          </a:p>
        </p:txBody>
      </p:sp>
      <p:sp>
        <p:nvSpPr>
          <p:cNvPr id="24" name="TextBox 23"/>
          <p:cNvSpPr txBox="1"/>
          <p:nvPr/>
        </p:nvSpPr>
        <p:spPr>
          <a:xfrm>
            <a:off x="346189" y="1236736"/>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收入收费</a:t>
            </a:r>
          </a:p>
        </p:txBody>
      </p:sp>
      <p:sp>
        <p:nvSpPr>
          <p:cNvPr id="25" name="TextBox 24"/>
          <p:cNvSpPr txBox="1"/>
          <p:nvPr/>
        </p:nvSpPr>
        <p:spPr>
          <a:xfrm>
            <a:off x="1830384" y="1230581"/>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转班收费</a:t>
            </a:r>
          </a:p>
        </p:txBody>
      </p:sp>
      <p:sp>
        <p:nvSpPr>
          <p:cNvPr id="26" name="TextBox 25"/>
          <p:cNvSpPr txBox="1"/>
          <p:nvPr/>
        </p:nvSpPr>
        <p:spPr>
          <a:xfrm>
            <a:off x="1830383" y="1951533"/>
            <a:ext cx="984885" cy="346249"/>
          </a:xfrm>
          <a:prstGeom prst="rect">
            <a:avLst/>
          </a:prstGeom>
          <a:solidFill>
            <a:srgbClr val="FFC000"/>
          </a:solidFill>
          <a:ln>
            <a:solidFill>
              <a:srgbClr val="FFC000"/>
            </a:solidFill>
          </a:ln>
        </p:spPr>
        <p:txBody>
          <a:bodyPr wrap="square" rtlCol="0">
            <a:spAutoFit/>
          </a:bodyPr>
          <a:lstStyle/>
          <a:p>
            <a:r>
              <a:rPr lang="zh-CN" altLang="en-US" sz="1650" b="1" dirty="0">
                <a:latin typeface="微软雅黑" panose="020B0503020204020204" pitchFamily="34" charset="-122"/>
                <a:ea typeface="微软雅黑" panose="020B0503020204020204" pitchFamily="34" charset="-122"/>
              </a:rPr>
              <a:t>退费单</a:t>
            </a:r>
          </a:p>
        </p:txBody>
      </p:sp>
      <p:sp>
        <p:nvSpPr>
          <p:cNvPr id="27" name="TextBox 26"/>
          <p:cNvSpPr txBox="1"/>
          <p:nvPr/>
        </p:nvSpPr>
        <p:spPr>
          <a:xfrm>
            <a:off x="1830384" y="2634396"/>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收款退款</a:t>
            </a:r>
          </a:p>
        </p:txBody>
      </p:sp>
      <p:sp>
        <p:nvSpPr>
          <p:cNvPr id="28" name="TextBox 27"/>
          <p:cNvSpPr txBox="1"/>
          <p:nvPr/>
        </p:nvSpPr>
        <p:spPr>
          <a:xfrm>
            <a:off x="6168993" y="922988"/>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收款单</a:t>
            </a:r>
          </a:p>
        </p:txBody>
      </p:sp>
      <p:sp>
        <p:nvSpPr>
          <p:cNvPr id="29" name="TextBox 28"/>
          <p:cNvSpPr txBox="1"/>
          <p:nvPr/>
        </p:nvSpPr>
        <p:spPr>
          <a:xfrm>
            <a:off x="6168993" y="2959175"/>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应付单</a:t>
            </a:r>
          </a:p>
        </p:txBody>
      </p:sp>
      <p:sp>
        <p:nvSpPr>
          <p:cNvPr id="30" name="TextBox 29"/>
          <p:cNvSpPr txBox="1"/>
          <p:nvPr/>
        </p:nvSpPr>
        <p:spPr>
          <a:xfrm>
            <a:off x="3331021" y="1951533"/>
            <a:ext cx="1408078" cy="346249"/>
          </a:xfrm>
          <a:prstGeom prst="rect">
            <a:avLst/>
          </a:prstGeom>
          <a:solidFill>
            <a:srgbClr val="FFC000"/>
          </a:solidFill>
          <a:ln>
            <a:solidFill>
              <a:srgbClr val="FFC000"/>
            </a:solidFill>
          </a:ln>
        </p:spPr>
        <p:txBody>
          <a:bodyPr wrap="square" rtlCol="0">
            <a:spAutoFit/>
          </a:bodyPr>
          <a:lstStyle/>
          <a:p>
            <a:pPr algn="ctr"/>
            <a:r>
              <a:rPr lang="zh-CN" altLang="en-US" sz="1650" b="1" dirty="0">
                <a:latin typeface="微软雅黑" panose="020B0503020204020204" pitchFamily="34" charset="-122"/>
                <a:ea typeface="微软雅黑" panose="020B0503020204020204" pitchFamily="34" charset="-122"/>
              </a:rPr>
              <a:t>分摊应收</a:t>
            </a:r>
          </a:p>
        </p:txBody>
      </p:sp>
      <p:sp>
        <p:nvSpPr>
          <p:cNvPr id="31" name="TextBox 30"/>
          <p:cNvSpPr txBox="1"/>
          <p:nvPr/>
        </p:nvSpPr>
        <p:spPr>
          <a:xfrm>
            <a:off x="4958600"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收入结费报表</a:t>
            </a:r>
          </a:p>
        </p:txBody>
      </p:sp>
      <p:sp>
        <p:nvSpPr>
          <p:cNvPr id="32" name="TextBox 31"/>
          <p:cNvSpPr txBox="1"/>
          <p:nvPr/>
        </p:nvSpPr>
        <p:spPr>
          <a:xfrm>
            <a:off x="6578604"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收入结费统计</a:t>
            </a:r>
          </a:p>
        </p:txBody>
      </p:sp>
      <p:sp>
        <p:nvSpPr>
          <p:cNvPr id="33" name="TextBox 32"/>
          <p:cNvSpPr txBox="1"/>
          <p:nvPr/>
        </p:nvSpPr>
        <p:spPr>
          <a:xfrm>
            <a:off x="6424644" y="1951533"/>
            <a:ext cx="1454244" cy="346249"/>
          </a:xfrm>
          <a:prstGeom prst="rect">
            <a:avLst/>
          </a:prstGeom>
          <a:solidFill>
            <a:srgbClr val="FFC000"/>
          </a:solidFill>
          <a:ln>
            <a:solidFill>
              <a:srgbClr val="FFC000"/>
            </a:solidFill>
          </a:ln>
        </p:spPr>
        <p:txBody>
          <a:bodyPr vert="horz" wrap="none" rtlCol="0">
            <a:spAutoFit/>
          </a:bodyPr>
          <a:lstStyle/>
          <a:p>
            <a:r>
              <a:rPr lang="zh-CN" altLang="en-US" sz="1650" b="1" dirty="0">
                <a:latin typeface="微软雅黑" panose="020B0503020204020204" pitchFamily="34" charset="-122"/>
                <a:ea typeface="微软雅黑" panose="020B0503020204020204" pitchFamily="34" charset="-122"/>
              </a:rPr>
              <a:t>智能会计平台</a:t>
            </a:r>
          </a:p>
        </p:txBody>
      </p:sp>
      <p:sp>
        <p:nvSpPr>
          <p:cNvPr id="34" name="TextBox 33"/>
          <p:cNvSpPr txBox="1"/>
          <p:nvPr/>
        </p:nvSpPr>
        <p:spPr>
          <a:xfrm>
            <a:off x="8321488" y="1951533"/>
            <a:ext cx="607859"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总账</a:t>
            </a:r>
          </a:p>
        </p:txBody>
      </p:sp>
      <p:sp>
        <p:nvSpPr>
          <p:cNvPr id="35" name="TextBox 34"/>
          <p:cNvSpPr txBox="1"/>
          <p:nvPr/>
        </p:nvSpPr>
        <p:spPr>
          <a:xfrm>
            <a:off x="8221690" y="4041945"/>
            <a:ext cx="607859"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报表</a:t>
            </a:r>
          </a:p>
        </p:txBody>
      </p:sp>
      <p:sp>
        <p:nvSpPr>
          <p:cNvPr id="36" name="TextBox 35"/>
          <p:cNvSpPr txBox="1"/>
          <p:nvPr/>
        </p:nvSpPr>
        <p:spPr>
          <a:xfrm>
            <a:off x="5254852" y="1951533"/>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应收单</a:t>
            </a:r>
          </a:p>
        </p:txBody>
      </p:sp>
      <p:sp>
        <p:nvSpPr>
          <p:cNvPr id="37" name="TextBox 36"/>
          <p:cNvSpPr txBox="1"/>
          <p:nvPr/>
        </p:nvSpPr>
        <p:spPr>
          <a:xfrm>
            <a:off x="1718592"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应收明细查询</a:t>
            </a:r>
          </a:p>
        </p:txBody>
      </p:sp>
      <p:sp>
        <p:nvSpPr>
          <p:cNvPr id="38" name="TextBox 37"/>
          <p:cNvSpPr txBox="1"/>
          <p:nvPr/>
        </p:nvSpPr>
        <p:spPr>
          <a:xfrm>
            <a:off x="3338596"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应付明细查询</a:t>
            </a:r>
          </a:p>
        </p:txBody>
      </p:sp>
      <p:cxnSp>
        <p:nvCxnSpPr>
          <p:cNvPr id="6" name="直接箭头连接符 5"/>
          <p:cNvCxnSpPr>
            <a:stCxn id="24" idx="3"/>
            <a:endCxn id="25" idx="1"/>
          </p:cNvCxnSpPr>
          <p:nvPr/>
        </p:nvCxnSpPr>
        <p:spPr>
          <a:xfrm flipV="1">
            <a:off x="1377240" y="1403706"/>
            <a:ext cx="453144" cy="6155"/>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39" name="直接箭头连接符 38"/>
          <p:cNvCxnSpPr>
            <a:stCxn id="26" idx="3"/>
            <a:endCxn id="30" idx="1"/>
          </p:cNvCxnSpPr>
          <p:nvPr/>
        </p:nvCxnSpPr>
        <p:spPr>
          <a:xfrm>
            <a:off x="2815268" y="2124658"/>
            <a:ext cx="515753"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4" name="肘形连接符 43"/>
          <p:cNvCxnSpPr>
            <a:stCxn id="24" idx="2"/>
            <a:endCxn id="26" idx="1"/>
          </p:cNvCxnSpPr>
          <p:nvPr/>
        </p:nvCxnSpPr>
        <p:spPr>
          <a:xfrm rot="16200000" flipH="1">
            <a:off x="1075213" y="1369487"/>
            <a:ext cx="541673" cy="968668"/>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6" name="肘形连接符 45"/>
          <p:cNvCxnSpPr>
            <a:stCxn id="24" idx="2"/>
            <a:endCxn id="27" idx="1"/>
          </p:cNvCxnSpPr>
          <p:nvPr/>
        </p:nvCxnSpPr>
        <p:spPr>
          <a:xfrm rot="16200000" flipH="1">
            <a:off x="733781" y="1710918"/>
            <a:ext cx="1224536" cy="968669"/>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9" name="肘形连接符 48"/>
          <p:cNvCxnSpPr>
            <a:stCxn id="25" idx="3"/>
            <a:endCxn id="30" idx="1"/>
          </p:cNvCxnSpPr>
          <p:nvPr/>
        </p:nvCxnSpPr>
        <p:spPr>
          <a:xfrm>
            <a:off x="2861435" y="1403706"/>
            <a:ext cx="469586" cy="720952"/>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2" name="肘形连接符 51"/>
          <p:cNvCxnSpPr>
            <a:stCxn id="27" idx="3"/>
            <a:endCxn id="30" idx="1"/>
          </p:cNvCxnSpPr>
          <p:nvPr/>
        </p:nvCxnSpPr>
        <p:spPr>
          <a:xfrm flipV="1">
            <a:off x="2861435" y="2124658"/>
            <a:ext cx="469586" cy="682863"/>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5" name="直接箭头连接符 54"/>
          <p:cNvCxnSpPr>
            <a:stCxn id="30" idx="3"/>
            <a:endCxn id="36" idx="1"/>
          </p:cNvCxnSpPr>
          <p:nvPr/>
        </p:nvCxnSpPr>
        <p:spPr>
          <a:xfrm>
            <a:off x="4739099" y="2124658"/>
            <a:ext cx="515753"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8" name="肘形连接符 57"/>
          <p:cNvCxnSpPr>
            <a:stCxn id="36" idx="0"/>
            <a:endCxn id="28" idx="1"/>
          </p:cNvCxnSpPr>
          <p:nvPr/>
        </p:nvCxnSpPr>
        <p:spPr>
          <a:xfrm rot="5400000" flipH="1" flipV="1">
            <a:off x="5489076" y="1271617"/>
            <a:ext cx="855420" cy="504413"/>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1" name="肘形连接符 60"/>
          <p:cNvCxnSpPr>
            <a:stCxn id="29" idx="0"/>
            <a:endCxn id="33" idx="2"/>
          </p:cNvCxnSpPr>
          <p:nvPr/>
        </p:nvCxnSpPr>
        <p:spPr>
          <a:xfrm rot="5400000" flipH="1" flipV="1">
            <a:off x="6534547" y="2341957"/>
            <a:ext cx="661393" cy="573045"/>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4" name="肘形连接符 63"/>
          <p:cNvCxnSpPr>
            <a:stCxn id="28" idx="2"/>
            <a:endCxn id="33" idx="0"/>
          </p:cNvCxnSpPr>
          <p:nvPr/>
        </p:nvCxnSpPr>
        <p:spPr>
          <a:xfrm rot="16200000" flipH="1">
            <a:off x="6524095" y="1323862"/>
            <a:ext cx="682296" cy="573045"/>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7" name="直接箭头连接符 66"/>
          <p:cNvCxnSpPr>
            <a:stCxn id="36" idx="3"/>
            <a:endCxn id="33" idx="1"/>
          </p:cNvCxnSpPr>
          <p:nvPr/>
        </p:nvCxnSpPr>
        <p:spPr>
          <a:xfrm>
            <a:off x="6074307" y="2124658"/>
            <a:ext cx="350337"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70" name="直接箭头连接符 69"/>
          <p:cNvCxnSpPr>
            <a:stCxn id="33" idx="3"/>
            <a:endCxn id="34" idx="1"/>
          </p:cNvCxnSpPr>
          <p:nvPr/>
        </p:nvCxnSpPr>
        <p:spPr>
          <a:xfrm>
            <a:off x="7878888" y="2124658"/>
            <a:ext cx="442600"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40" name="矩形 39"/>
          <p:cNvSpPr/>
          <p:nvPr/>
        </p:nvSpPr>
        <p:spPr>
          <a:xfrm>
            <a:off x="6061477" y="813061"/>
            <a:ext cx="988320" cy="46917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pic>
        <p:nvPicPr>
          <p:cNvPr id="368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917" y="795031"/>
            <a:ext cx="8660135" cy="3907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744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6867"/>
                                        </p:tgtEl>
                                        <p:attrNameLst>
                                          <p:attrName>style.visibility</p:attrName>
                                        </p:attrNameLst>
                                      </p:cBhvr>
                                      <p:to>
                                        <p:strVal val="visible"/>
                                      </p:to>
                                    </p:set>
                                    <p:anim calcmode="lin" valueType="num">
                                      <p:cBhvr additive="base">
                                        <p:cTn id="11" dur="500" fill="hold"/>
                                        <p:tgtEl>
                                          <p:spTgt spid="36867"/>
                                        </p:tgtEl>
                                        <p:attrNameLst>
                                          <p:attrName>ppt_x</p:attrName>
                                        </p:attrNameLst>
                                      </p:cBhvr>
                                      <p:tavLst>
                                        <p:tav tm="0">
                                          <p:val>
                                            <p:strVal val="#ppt_x"/>
                                          </p:val>
                                        </p:tav>
                                        <p:tav tm="100000">
                                          <p:val>
                                            <p:strVal val="#ppt_x"/>
                                          </p:val>
                                        </p:tav>
                                      </p:tavLst>
                                    </p:anim>
                                    <p:anim calcmode="lin" valueType="num">
                                      <p:cBhvr additive="base">
                                        <p:cTn id="12" dur="500" fill="hold"/>
                                        <p:tgtEl>
                                          <p:spTgt spid="368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119" y="83813"/>
            <a:ext cx="8229600" cy="530336"/>
          </a:xfrm>
        </p:spPr>
        <p:txBody>
          <a:bodyPr>
            <a:noAutofit/>
          </a:bodyPr>
          <a:lstStyle/>
          <a:p>
            <a:r>
              <a:rPr lang="zh-CN" altLang="en-US" dirty="0"/>
              <a:t>分期确认的主业务流程</a:t>
            </a:r>
            <a:endParaRPr lang="zh-CN" altLang="en-US" b="1" dirty="0"/>
          </a:p>
        </p:txBody>
      </p:sp>
      <p:sp>
        <p:nvSpPr>
          <p:cNvPr id="24" name="TextBox 23"/>
          <p:cNvSpPr txBox="1"/>
          <p:nvPr/>
        </p:nvSpPr>
        <p:spPr>
          <a:xfrm>
            <a:off x="346189" y="1236736"/>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收入收费</a:t>
            </a:r>
          </a:p>
        </p:txBody>
      </p:sp>
      <p:sp>
        <p:nvSpPr>
          <p:cNvPr id="25" name="TextBox 24"/>
          <p:cNvSpPr txBox="1"/>
          <p:nvPr/>
        </p:nvSpPr>
        <p:spPr>
          <a:xfrm>
            <a:off x="1830384" y="1230581"/>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转班收费</a:t>
            </a:r>
          </a:p>
        </p:txBody>
      </p:sp>
      <p:sp>
        <p:nvSpPr>
          <p:cNvPr id="26" name="TextBox 25"/>
          <p:cNvSpPr txBox="1"/>
          <p:nvPr/>
        </p:nvSpPr>
        <p:spPr>
          <a:xfrm>
            <a:off x="1830383" y="1951533"/>
            <a:ext cx="984885" cy="346249"/>
          </a:xfrm>
          <a:prstGeom prst="rect">
            <a:avLst/>
          </a:prstGeom>
          <a:solidFill>
            <a:srgbClr val="FFC000"/>
          </a:solidFill>
          <a:ln>
            <a:solidFill>
              <a:srgbClr val="FFC000"/>
            </a:solidFill>
          </a:ln>
        </p:spPr>
        <p:txBody>
          <a:bodyPr wrap="square" rtlCol="0">
            <a:spAutoFit/>
          </a:bodyPr>
          <a:lstStyle/>
          <a:p>
            <a:r>
              <a:rPr lang="zh-CN" altLang="en-US" sz="1650" b="1" dirty="0">
                <a:latin typeface="微软雅黑" panose="020B0503020204020204" pitchFamily="34" charset="-122"/>
                <a:ea typeface="微软雅黑" panose="020B0503020204020204" pitchFamily="34" charset="-122"/>
              </a:rPr>
              <a:t>退费单</a:t>
            </a:r>
          </a:p>
        </p:txBody>
      </p:sp>
      <p:sp>
        <p:nvSpPr>
          <p:cNvPr id="27" name="TextBox 26"/>
          <p:cNvSpPr txBox="1"/>
          <p:nvPr/>
        </p:nvSpPr>
        <p:spPr>
          <a:xfrm>
            <a:off x="1830384" y="2634396"/>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收款退款</a:t>
            </a:r>
          </a:p>
        </p:txBody>
      </p:sp>
      <p:sp>
        <p:nvSpPr>
          <p:cNvPr id="28" name="TextBox 27"/>
          <p:cNvSpPr txBox="1"/>
          <p:nvPr/>
        </p:nvSpPr>
        <p:spPr>
          <a:xfrm>
            <a:off x="6168993" y="922988"/>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收款单</a:t>
            </a:r>
          </a:p>
        </p:txBody>
      </p:sp>
      <p:sp>
        <p:nvSpPr>
          <p:cNvPr id="29" name="TextBox 28"/>
          <p:cNvSpPr txBox="1"/>
          <p:nvPr/>
        </p:nvSpPr>
        <p:spPr>
          <a:xfrm>
            <a:off x="6168993" y="2959175"/>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应付单</a:t>
            </a:r>
          </a:p>
        </p:txBody>
      </p:sp>
      <p:sp>
        <p:nvSpPr>
          <p:cNvPr id="30" name="TextBox 29"/>
          <p:cNvSpPr txBox="1"/>
          <p:nvPr/>
        </p:nvSpPr>
        <p:spPr>
          <a:xfrm>
            <a:off x="3331021" y="1951533"/>
            <a:ext cx="1408078" cy="346249"/>
          </a:xfrm>
          <a:prstGeom prst="rect">
            <a:avLst/>
          </a:prstGeom>
          <a:solidFill>
            <a:srgbClr val="FFC000"/>
          </a:solidFill>
          <a:ln>
            <a:solidFill>
              <a:srgbClr val="FFC000"/>
            </a:solidFill>
          </a:ln>
        </p:spPr>
        <p:txBody>
          <a:bodyPr wrap="square" rtlCol="0">
            <a:spAutoFit/>
          </a:bodyPr>
          <a:lstStyle/>
          <a:p>
            <a:pPr algn="ctr"/>
            <a:r>
              <a:rPr lang="zh-CN" altLang="en-US" sz="1650" b="1" dirty="0">
                <a:latin typeface="微软雅黑" panose="020B0503020204020204" pitchFamily="34" charset="-122"/>
                <a:ea typeface="微软雅黑" panose="020B0503020204020204" pitchFamily="34" charset="-122"/>
              </a:rPr>
              <a:t>分摊应收</a:t>
            </a:r>
          </a:p>
        </p:txBody>
      </p:sp>
      <p:sp>
        <p:nvSpPr>
          <p:cNvPr id="31" name="TextBox 30"/>
          <p:cNvSpPr txBox="1"/>
          <p:nvPr/>
        </p:nvSpPr>
        <p:spPr>
          <a:xfrm>
            <a:off x="4958600"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收入结费报表</a:t>
            </a:r>
          </a:p>
        </p:txBody>
      </p:sp>
      <p:sp>
        <p:nvSpPr>
          <p:cNvPr id="32" name="TextBox 31"/>
          <p:cNvSpPr txBox="1"/>
          <p:nvPr/>
        </p:nvSpPr>
        <p:spPr>
          <a:xfrm>
            <a:off x="6578604"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收入结费统计</a:t>
            </a:r>
          </a:p>
        </p:txBody>
      </p:sp>
      <p:sp>
        <p:nvSpPr>
          <p:cNvPr id="33" name="TextBox 32"/>
          <p:cNvSpPr txBox="1"/>
          <p:nvPr/>
        </p:nvSpPr>
        <p:spPr>
          <a:xfrm>
            <a:off x="6424644" y="1951533"/>
            <a:ext cx="1454244" cy="346249"/>
          </a:xfrm>
          <a:prstGeom prst="rect">
            <a:avLst/>
          </a:prstGeom>
          <a:solidFill>
            <a:srgbClr val="FFC000"/>
          </a:solidFill>
          <a:ln>
            <a:solidFill>
              <a:srgbClr val="FFC000"/>
            </a:solidFill>
          </a:ln>
        </p:spPr>
        <p:txBody>
          <a:bodyPr vert="horz" wrap="none" rtlCol="0">
            <a:spAutoFit/>
          </a:bodyPr>
          <a:lstStyle/>
          <a:p>
            <a:r>
              <a:rPr lang="zh-CN" altLang="en-US" sz="1650" b="1" dirty="0">
                <a:latin typeface="微软雅黑" panose="020B0503020204020204" pitchFamily="34" charset="-122"/>
                <a:ea typeface="微软雅黑" panose="020B0503020204020204" pitchFamily="34" charset="-122"/>
              </a:rPr>
              <a:t>智能会计平台</a:t>
            </a:r>
          </a:p>
        </p:txBody>
      </p:sp>
      <p:sp>
        <p:nvSpPr>
          <p:cNvPr id="34" name="TextBox 33"/>
          <p:cNvSpPr txBox="1"/>
          <p:nvPr/>
        </p:nvSpPr>
        <p:spPr>
          <a:xfrm>
            <a:off x="8321488" y="1951533"/>
            <a:ext cx="607859"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总账</a:t>
            </a:r>
          </a:p>
        </p:txBody>
      </p:sp>
      <p:sp>
        <p:nvSpPr>
          <p:cNvPr id="35" name="TextBox 34"/>
          <p:cNvSpPr txBox="1"/>
          <p:nvPr/>
        </p:nvSpPr>
        <p:spPr>
          <a:xfrm>
            <a:off x="8221690" y="4041945"/>
            <a:ext cx="607859"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报表</a:t>
            </a:r>
          </a:p>
        </p:txBody>
      </p:sp>
      <p:sp>
        <p:nvSpPr>
          <p:cNvPr id="36" name="TextBox 35"/>
          <p:cNvSpPr txBox="1"/>
          <p:nvPr/>
        </p:nvSpPr>
        <p:spPr>
          <a:xfrm>
            <a:off x="5254852" y="1951533"/>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应收单</a:t>
            </a:r>
          </a:p>
        </p:txBody>
      </p:sp>
      <p:sp>
        <p:nvSpPr>
          <p:cNvPr id="37" name="TextBox 36"/>
          <p:cNvSpPr txBox="1"/>
          <p:nvPr/>
        </p:nvSpPr>
        <p:spPr>
          <a:xfrm>
            <a:off x="1718592"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应收明细查询</a:t>
            </a:r>
          </a:p>
        </p:txBody>
      </p:sp>
      <p:sp>
        <p:nvSpPr>
          <p:cNvPr id="38" name="TextBox 37"/>
          <p:cNvSpPr txBox="1"/>
          <p:nvPr/>
        </p:nvSpPr>
        <p:spPr>
          <a:xfrm>
            <a:off x="3338596"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应付明细查询</a:t>
            </a:r>
          </a:p>
        </p:txBody>
      </p:sp>
      <p:cxnSp>
        <p:nvCxnSpPr>
          <p:cNvPr id="6" name="直接箭头连接符 5"/>
          <p:cNvCxnSpPr>
            <a:stCxn id="24" idx="3"/>
            <a:endCxn id="25" idx="1"/>
          </p:cNvCxnSpPr>
          <p:nvPr/>
        </p:nvCxnSpPr>
        <p:spPr>
          <a:xfrm flipV="1">
            <a:off x="1377240" y="1403706"/>
            <a:ext cx="453144" cy="6155"/>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39" name="直接箭头连接符 38"/>
          <p:cNvCxnSpPr>
            <a:stCxn id="26" idx="3"/>
            <a:endCxn id="30" idx="1"/>
          </p:cNvCxnSpPr>
          <p:nvPr/>
        </p:nvCxnSpPr>
        <p:spPr>
          <a:xfrm>
            <a:off x="2815268" y="2124658"/>
            <a:ext cx="515753"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4" name="肘形连接符 43"/>
          <p:cNvCxnSpPr>
            <a:stCxn id="24" idx="2"/>
            <a:endCxn id="26" idx="1"/>
          </p:cNvCxnSpPr>
          <p:nvPr/>
        </p:nvCxnSpPr>
        <p:spPr>
          <a:xfrm rot="16200000" flipH="1">
            <a:off x="1075213" y="1369487"/>
            <a:ext cx="541673" cy="968668"/>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6" name="肘形连接符 45"/>
          <p:cNvCxnSpPr>
            <a:stCxn id="24" idx="2"/>
            <a:endCxn id="27" idx="1"/>
          </p:cNvCxnSpPr>
          <p:nvPr/>
        </p:nvCxnSpPr>
        <p:spPr>
          <a:xfrm rot="16200000" flipH="1">
            <a:off x="733781" y="1710918"/>
            <a:ext cx="1224536" cy="968669"/>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9" name="肘形连接符 48"/>
          <p:cNvCxnSpPr>
            <a:stCxn id="25" idx="3"/>
            <a:endCxn id="30" idx="1"/>
          </p:cNvCxnSpPr>
          <p:nvPr/>
        </p:nvCxnSpPr>
        <p:spPr>
          <a:xfrm>
            <a:off x="2861435" y="1403706"/>
            <a:ext cx="469586" cy="720952"/>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2" name="肘形连接符 51"/>
          <p:cNvCxnSpPr>
            <a:stCxn id="27" idx="3"/>
            <a:endCxn id="30" idx="1"/>
          </p:cNvCxnSpPr>
          <p:nvPr/>
        </p:nvCxnSpPr>
        <p:spPr>
          <a:xfrm flipV="1">
            <a:off x="2861435" y="2124658"/>
            <a:ext cx="469586" cy="682863"/>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5" name="直接箭头连接符 54"/>
          <p:cNvCxnSpPr>
            <a:stCxn id="30" idx="3"/>
            <a:endCxn id="36" idx="1"/>
          </p:cNvCxnSpPr>
          <p:nvPr/>
        </p:nvCxnSpPr>
        <p:spPr>
          <a:xfrm>
            <a:off x="4739099" y="2124658"/>
            <a:ext cx="515753"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8" name="肘形连接符 57"/>
          <p:cNvCxnSpPr>
            <a:stCxn id="36" idx="0"/>
            <a:endCxn id="28" idx="1"/>
          </p:cNvCxnSpPr>
          <p:nvPr/>
        </p:nvCxnSpPr>
        <p:spPr>
          <a:xfrm rot="5400000" flipH="1" flipV="1">
            <a:off x="5489076" y="1271617"/>
            <a:ext cx="855420" cy="504413"/>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1" name="肘形连接符 60"/>
          <p:cNvCxnSpPr>
            <a:stCxn id="29" idx="0"/>
            <a:endCxn id="33" idx="2"/>
          </p:cNvCxnSpPr>
          <p:nvPr/>
        </p:nvCxnSpPr>
        <p:spPr>
          <a:xfrm rot="5400000" flipH="1" flipV="1">
            <a:off x="6534547" y="2341957"/>
            <a:ext cx="661393" cy="573045"/>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4" name="肘形连接符 63"/>
          <p:cNvCxnSpPr>
            <a:stCxn id="28" idx="2"/>
            <a:endCxn id="33" idx="0"/>
          </p:cNvCxnSpPr>
          <p:nvPr/>
        </p:nvCxnSpPr>
        <p:spPr>
          <a:xfrm rot="16200000" flipH="1">
            <a:off x="6524095" y="1323862"/>
            <a:ext cx="682296" cy="573045"/>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7" name="直接箭头连接符 66"/>
          <p:cNvCxnSpPr>
            <a:stCxn id="36" idx="3"/>
            <a:endCxn id="33" idx="1"/>
          </p:cNvCxnSpPr>
          <p:nvPr/>
        </p:nvCxnSpPr>
        <p:spPr>
          <a:xfrm>
            <a:off x="6074307" y="2124658"/>
            <a:ext cx="350337"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70" name="直接箭头连接符 69"/>
          <p:cNvCxnSpPr>
            <a:stCxn id="33" idx="3"/>
            <a:endCxn id="34" idx="1"/>
          </p:cNvCxnSpPr>
          <p:nvPr/>
        </p:nvCxnSpPr>
        <p:spPr>
          <a:xfrm>
            <a:off x="7878888" y="2124658"/>
            <a:ext cx="442600"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40" name="矩形 39"/>
          <p:cNvSpPr/>
          <p:nvPr/>
        </p:nvSpPr>
        <p:spPr>
          <a:xfrm>
            <a:off x="6424644" y="1878527"/>
            <a:ext cx="1408078" cy="46917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65" y="642305"/>
            <a:ext cx="8751628" cy="4189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067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0962"/>
                                        </p:tgtEl>
                                        <p:attrNameLst>
                                          <p:attrName>style.visibility</p:attrName>
                                        </p:attrNameLst>
                                      </p:cBhvr>
                                      <p:to>
                                        <p:strVal val="visible"/>
                                      </p:to>
                                    </p:set>
                                    <p:anim calcmode="lin" valueType="num">
                                      <p:cBhvr additive="base">
                                        <p:cTn id="11" dur="500" fill="hold"/>
                                        <p:tgtEl>
                                          <p:spTgt spid="40962"/>
                                        </p:tgtEl>
                                        <p:attrNameLst>
                                          <p:attrName>ppt_x</p:attrName>
                                        </p:attrNameLst>
                                      </p:cBhvr>
                                      <p:tavLst>
                                        <p:tav tm="0">
                                          <p:val>
                                            <p:strVal val="#ppt_x"/>
                                          </p:val>
                                        </p:tav>
                                        <p:tav tm="100000">
                                          <p:val>
                                            <p:strVal val="#ppt_x"/>
                                          </p:val>
                                        </p:tav>
                                      </p:tavLst>
                                    </p:anim>
                                    <p:anim calcmode="lin" valueType="num">
                                      <p:cBhvr additive="base">
                                        <p:cTn id="12" dur="500" fill="hold"/>
                                        <p:tgtEl>
                                          <p:spTgt spid="409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119" y="83813"/>
            <a:ext cx="8229600" cy="530336"/>
          </a:xfrm>
        </p:spPr>
        <p:txBody>
          <a:bodyPr>
            <a:noAutofit/>
          </a:bodyPr>
          <a:lstStyle/>
          <a:p>
            <a:r>
              <a:rPr lang="zh-CN" altLang="en-US" dirty="0"/>
              <a:t>分期确认的主业务流程</a:t>
            </a:r>
            <a:endParaRPr lang="zh-CN" altLang="en-US" b="1" dirty="0"/>
          </a:p>
        </p:txBody>
      </p:sp>
      <p:sp>
        <p:nvSpPr>
          <p:cNvPr id="24" name="TextBox 23"/>
          <p:cNvSpPr txBox="1"/>
          <p:nvPr/>
        </p:nvSpPr>
        <p:spPr>
          <a:xfrm>
            <a:off x="346189" y="1236736"/>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收入收费</a:t>
            </a:r>
          </a:p>
        </p:txBody>
      </p:sp>
      <p:sp>
        <p:nvSpPr>
          <p:cNvPr id="25" name="TextBox 24"/>
          <p:cNvSpPr txBox="1"/>
          <p:nvPr/>
        </p:nvSpPr>
        <p:spPr>
          <a:xfrm>
            <a:off x="1830384" y="1230581"/>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转班收费</a:t>
            </a:r>
          </a:p>
        </p:txBody>
      </p:sp>
      <p:sp>
        <p:nvSpPr>
          <p:cNvPr id="26" name="TextBox 25"/>
          <p:cNvSpPr txBox="1"/>
          <p:nvPr/>
        </p:nvSpPr>
        <p:spPr>
          <a:xfrm>
            <a:off x="1830383" y="1951533"/>
            <a:ext cx="984885" cy="346249"/>
          </a:xfrm>
          <a:prstGeom prst="rect">
            <a:avLst/>
          </a:prstGeom>
          <a:solidFill>
            <a:srgbClr val="FFC000"/>
          </a:solidFill>
          <a:ln>
            <a:solidFill>
              <a:srgbClr val="FFC000"/>
            </a:solidFill>
          </a:ln>
        </p:spPr>
        <p:txBody>
          <a:bodyPr wrap="square" rtlCol="0">
            <a:spAutoFit/>
          </a:bodyPr>
          <a:lstStyle/>
          <a:p>
            <a:r>
              <a:rPr lang="zh-CN" altLang="en-US" sz="1650" b="1" dirty="0">
                <a:latin typeface="微软雅黑" panose="020B0503020204020204" pitchFamily="34" charset="-122"/>
                <a:ea typeface="微软雅黑" panose="020B0503020204020204" pitchFamily="34" charset="-122"/>
              </a:rPr>
              <a:t>退费单</a:t>
            </a:r>
          </a:p>
        </p:txBody>
      </p:sp>
      <p:sp>
        <p:nvSpPr>
          <p:cNvPr id="27" name="TextBox 26"/>
          <p:cNvSpPr txBox="1"/>
          <p:nvPr/>
        </p:nvSpPr>
        <p:spPr>
          <a:xfrm>
            <a:off x="1830384" y="2634396"/>
            <a:ext cx="1031051"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收款退款</a:t>
            </a:r>
          </a:p>
        </p:txBody>
      </p:sp>
      <p:sp>
        <p:nvSpPr>
          <p:cNvPr id="28" name="TextBox 27"/>
          <p:cNvSpPr txBox="1"/>
          <p:nvPr/>
        </p:nvSpPr>
        <p:spPr>
          <a:xfrm>
            <a:off x="6168993" y="922988"/>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收款单</a:t>
            </a:r>
          </a:p>
        </p:txBody>
      </p:sp>
      <p:sp>
        <p:nvSpPr>
          <p:cNvPr id="29" name="TextBox 28"/>
          <p:cNvSpPr txBox="1"/>
          <p:nvPr/>
        </p:nvSpPr>
        <p:spPr>
          <a:xfrm>
            <a:off x="6168993" y="2959175"/>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应付单</a:t>
            </a:r>
          </a:p>
        </p:txBody>
      </p:sp>
      <p:sp>
        <p:nvSpPr>
          <p:cNvPr id="30" name="TextBox 29"/>
          <p:cNvSpPr txBox="1"/>
          <p:nvPr/>
        </p:nvSpPr>
        <p:spPr>
          <a:xfrm>
            <a:off x="3331021" y="1951533"/>
            <a:ext cx="1408078" cy="346249"/>
          </a:xfrm>
          <a:prstGeom prst="rect">
            <a:avLst/>
          </a:prstGeom>
          <a:solidFill>
            <a:srgbClr val="FFC000"/>
          </a:solidFill>
          <a:ln>
            <a:solidFill>
              <a:srgbClr val="FFC000"/>
            </a:solidFill>
          </a:ln>
        </p:spPr>
        <p:txBody>
          <a:bodyPr wrap="square" rtlCol="0">
            <a:spAutoFit/>
          </a:bodyPr>
          <a:lstStyle/>
          <a:p>
            <a:pPr algn="ctr"/>
            <a:r>
              <a:rPr lang="zh-CN" altLang="en-US" sz="1650" b="1" dirty="0">
                <a:latin typeface="微软雅黑" panose="020B0503020204020204" pitchFamily="34" charset="-122"/>
                <a:ea typeface="微软雅黑" panose="020B0503020204020204" pitchFamily="34" charset="-122"/>
              </a:rPr>
              <a:t>分摊应收</a:t>
            </a:r>
          </a:p>
        </p:txBody>
      </p:sp>
      <p:sp>
        <p:nvSpPr>
          <p:cNvPr id="31" name="TextBox 30"/>
          <p:cNvSpPr txBox="1"/>
          <p:nvPr/>
        </p:nvSpPr>
        <p:spPr>
          <a:xfrm>
            <a:off x="4958600"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收入结费报表</a:t>
            </a:r>
          </a:p>
        </p:txBody>
      </p:sp>
      <p:sp>
        <p:nvSpPr>
          <p:cNvPr id="32" name="TextBox 31"/>
          <p:cNvSpPr txBox="1"/>
          <p:nvPr/>
        </p:nvSpPr>
        <p:spPr>
          <a:xfrm>
            <a:off x="6578604"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收入结费统计</a:t>
            </a:r>
          </a:p>
        </p:txBody>
      </p:sp>
      <p:sp>
        <p:nvSpPr>
          <p:cNvPr id="33" name="TextBox 32"/>
          <p:cNvSpPr txBox="1"/>
          <p:nvPr/>
        </p:nvSpPr>
        <p:spPr>
          <a:xfrm>
            <a:off x="6424644" y="1951533"/>
            <a:ext cx="1454244" cy="346249"/>
          </a:xfrm>
          <a:prstGeom prst="rect">
            <a:avLst/>
          </a:prstGeom>
          <a:solidFill>
            <a:srgbClr val="FFC000"/>
          </a:solidFill>
          <a:ln>
            <a:solidFill>
              <a:srgbClr val="FFC000"/>
            </a:solidFill>
          </a:ln>
        </p:spPr>
        <p:txBody>
          <a:bodyPr vert="horz" wrap="none" rtlCol="0">
            <a:spAutoFit/>
          </a:bodyPr>
          <a:lstStyle/>
          <a:p>
            <a:r>
              <a:rPr lang="zh-CN" altLang="en-US" sz="1650" b="1" dirty="0">
                <a:latin typeface="微软雅黑" panose="020B0503020204020204" pitchFamily="34" charset="-122"/>
                <a:ea typeface="微软雅黑" panose="020B0503020204020204" pitchFamily="34" charset="-122"/>
              </a:rPr>
              <a:t>智能会计平台</a:t>
            </a:r>
          </a:p>
        </p:txBody>
      </p:sp>
      <p:sp>
        <p:nvSpPr>
          <p:cNvPr id="34" name="TextBox 33"/>
          <p:cNvSpPr txBox="1"/>
          <p:nvPr/>
        </p:nvSpPr>
        <p:spPr>
          <a:xfrm>
            <a:off x="8321488" y="1951533"/>
            <a:ext cx="607859"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总账</a:t>
            </a:r>
          </a:p>
        </p:txBody>
      </p:sp>
      <p:sp>
        <p:nvSpPr>
          <p:cNvPr id="35" name="TextBox 34"/>
          <p:cNvSpPr txBox="1"/>
          <p:nvPr/>
        </p:nvSpPr>
        <p:spPr>
          <a:xfrm>
            <a:off x="8221690" y="4041945"/>
            <a:ext cx="607859"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报表</a:t>
            </a:r>
          </a:p>
        </p:txBody>
      </p:sp>
      <p:sp>
        <p:nvSpPr>
          <p:cNvPr id="36" name="TextBox 35"/>
          <p:cNvSpPr txBox="1"/>
          <p:nvPr/>
        </p:nvSpPr>
        <p:spPr>
          <a:xfrm>
            <a:off x="5254852" y="1951533"/>
            <a:ext cx="819455" cy="346249"/>
          </a:xfrm>
          <a:prstGeom prst="rect">
            <a:avLst/>
          </a:prstGeom>
          <a:solidFill>
            <a:srgbClr val="FFC000"/>
          </a:solidFill>
          <a:ln>
            <a:solidFill>
              <a:srgbClr val="FFC000"/>
            </a:solidFill>
          </a:ln>
        </p:spPr>
        <p:txBody>
          <a:bodyPr wrap="none" rtlCol="0">
            <a:spAutoFit/>
          </a:bodyPr>
          <a:lstStyle/>
          <a:p>
            <a:r>
              <a:rPr lang="zh-CN" altLang="en-US" sz="1650" b="1" dirty="0">
                <a:latin typeface="微软雅黑" panose="020B0503020204020204" pitchFamily="34" charset="-122"/>
                <a:ea typeface="微软雅黑" panose="020B0503020204020204" pitchFamily="34" charset="-122"/>
              </a:rPr>
              <a:t>应收单</a:t>
            </a:r>
          </a:p>
        </p:txBody>
      </p:sp>
      <p:sp>
        <p:nvSpPr>
          <p:cNvPr id="37" name="TextBox 36"/>
          <p:cNvSpPr txBox="1"/>
          <p:nvPr/>
        </p:nvSpPr>
        <p:spPr>
          <a:xfrm>
            <a:off x="1718592"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应收明细查询</a:t>
            </a:r>
          </a:p>
        </p:txBody>
      </p:sp>
      <p:sp>
        <p:nvSpPr>
          <p:cNvPr id="38" name="TextBox 37"/>
          <p:cNvSpPr txBox="1"/>
          <p:nvPr/>
        </p:nvSpPr>
        <p:spPr>
          <a:xfrm>
            <a:off x="3338596" y="4041945"/>
            <a:ext cx="1454244" cy="346249"/>
          </a:xfrm>
          <a:prstGeom prst="rect">
            <a:avLst/>
          </a:prstGeom>
          <a:solidFill>
            <a:srgbClr val="FFC000"/>
          </a:solidFill>
          <a:ln>
            <a:solidFill>
              <a:srgbClr val="FFC000"/>
            </a:solidFill>
          </a:ln>
        </p:spPr>
        <p:txBody>
          <a:bodyPr wrap="none" rtlCol="0">
            <a:spAutoFit/>
          </a:bodyPr>
          <a:lstStyle/>
          <a:p>
            <a:pPr algn="ctr"/>
            <a:r>
              <a:rPr lang="zh-CN" altLang="en-US" sz="1650" b="1" dirty="0">
                <a:latin typeface="微软雅黑" panose="020B0503020204020204" pitchFamily="34" charset="-122"/>
                <a:ea typeface="微软雅黑" panose="020B0503020204020204" pitchFamily="34" charset="-122"/>
              </a:rPr>
              <a:t>应付明细查询</a:t>
            </a:r>
          </a:p>
        </p:txBody>
      </p:sp>
      <p:cxnSp>
        <p:nvCxnSpPr>
          <p:cNvPr id="6" name="直接箭头连接符 5"/>
          <p:cNvCxnSpPr>
            <a:stCxn id="24" idx="3"/>
            <a:endCxn id="25" idx="1"/>
          </p:cNvCxnSpPr>
          <p:nvPr/>
        </p:nvCxnSpPr>
        <p:spPr>
          <a:xfrm flipV="1">
            <a:off x="1377240" y="1403706"/>
            <a:ext cx="453144" cy="6155"/>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39" name="直接箭头连接符 38"/>
          <p:cNvCxnSpPr>
            <a:stCxn id="26" idx="3"/>
            <a:endCxn id="30" idx="1"/>
          </p:cNvCxnSpPr>
          <p:nvPr/>
        </p:nvCxnSpPr>
        <p:spPr>
          <a:xfrm>
            <a:off x="2815268" y="2124658"/>
            <a:ext cx="515753"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4" name="肘形连接符 43"/>
          <p:cNvCxnSpPr>
            <a:stCxn id="24" idx="2"/>
            <a:endCxn id="26" idx="1"/>
          </p:cNvCxnSpPr>
          <p:nvPr/>
        </p:nvCxnSpPr>
        <p:spPr>
          <a:xfrm rot="16200000" flipH="1">
            <a:off x="1075213" y="1369487"/>
            <a:ext cx="541673" cy="968668"/>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6" name="肘形连接符 45"/>
          <p:cNvCxnSpPr>
            <a:stCxn id="24" idx="2"/>
            <a:endCxn id="27" idx="1"/>
          </p:cNvCxnSpPr>
          <p:nvPr/>
        </p:nvCxnSpPr>
        <p:spPr>
          <a:xfrm rot="16200000" flipH="1">
            <a:off x="733781" y="1710918"/>
            <a:ext cx="1224536" cy="968669"/>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49" name="肘形连接符 48"/>
          <p:cNvCxnSpPr>
            <a:stCxn id="25" idx="3"/>
            <a:endCxn id="30" idx="1"/>
          </p:cNvCxnSpPr>
          <p:nvPr/>
        </p:nvCxnSpPr>
        <p:spPr>
          <a:xfrm>
            <a:off x="2861435" y="1403706"/>
            <a:ext cx="469586" cy="720952"/>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2" name="肘形连接符 51"/>
          <p:cNvCxnSpPr>
            <a:stCxn id="27" idx="3"/>
            <a:endCxn id="30" idx="1"/>
          </p:cNvCxnSpPr>
          <p:nvPr/>
        </p:nvCxnSpPr>
        <p:spPr>
          <a:xfrm flipV="1">
            <a:off x="2861435" y="2124658"/>
            <a:ext cx="469586" cy="682863"/>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5" name="直接箭头连接符 54"/>
          <p:cNvCxnSpPr>
            <a:stCxn id="30" idx="3"/>
            <a:endCxn id="36" idx="1"/>
          </p:cNvCxnSpPr>
          <p:nvPr/>
        </p:nvCxnSpPr>
        <p:spPr>
          <a:xfrm>
            <a:off x="4739099" y="2124658"/>
            <a:ext cx="515753"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58" name="肘形连接符 57"/>
          <p:cNvCxnSpPr>
            <a:stCxn id="36" idx="0"/>
            <a:endCxn id="28" idx="1"/>
          </p:cNvCxnSpPr>
          <p:nvPr/>
        </p:nvCxnSpPr>
        <p:spPr>
          <a:xfrm rot="5400000" flipH="1" flipV="1">
            <a:off x="5489076" y="1271617"/>
            <a:ext cx="855420" cy="504413"/>
          </a:xfrm>
          <a:prstGeom prst="bentConnector2">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1" name="肘形连接符 60"/>
          <p:cNvCxnSpPr>
            <a:stCxn id="29" idx="0"/>
            <a:endCxn id="33" idx="2"/>
          </p:cNvCxnSpPr>
          <p:nvPr/>
        </p:nvCxnSpPr>
        <p:spPr>
          <a:xfrm rot="5400000" flipH="1" flipV="1">
            <a:off x="6534547" y="2341957"/>
            <a:ext cx="661393" cy="573045"/>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4" name="肘形连接符 63"/>
          <p:cNvCxnSpPr>
            <a:stCxn id="28" idx="2"/>
            <a:endCxn id="33" idx="0"/>
          </p:cNvCxnSpPr>
          <p:nvPr/>
        </p:nvCxnSpPr>
        <p:spPr>
          <a:xfrm rot="16200000" flipH="1">
            <a:off x="6524095" y="1323862"/>
            <a:ext cx="682296" cy="573045"/>
          </a:xfrm>
          <a:prstGeom prst="bentConnector3">
            <a:avLst>
              <a:gd name="adj1" fmla="val 50000"/>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67" name="直接箭头连接符 66"/>
          <p:cNvCxnSpPr>
            <a:stCxn id="36" idx="3"/>
            <a:endCxn id="33" idx="1"/>
          </p:cNvCxnSpPr>
          <p:nvPr/>
        </p:nvCxnSpPr>
        <p:spPr>
          <a:xfrm>
            <a:off x="6074307" y="2124658"/>
            <a:ext cx="350337"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70" name="直接箭头连接符 69"/>
          <p:cNvCxnSpPr>
            <a:stCxn id="33" idx="3"/>
            <a:endCxn id="34" idx="1"/>
          </p:cNvCxnSpPr>
          <p:nvPr/>
        </p:nvCxnSpPr>
        <p:spPr>
          <a:xfrm>
            <a:off x="7878888" y="2124658"/>
            <a:ext cx="442600"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41" name="矩形 40"/>
          <p:cNvSpPr/>
          <p:nvPr/>
        </p:nvSpPr>
        <p:spPr>
          <a:xfrm>
            <a:off x="5016567" y="3895934"/>
            <a:ext cx="1408078" cy="46917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610" y="735374"/>
            <a:ext cx="8664570" cy="4121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245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1986"/>
                                        </p:tgtEl>
                                        <p:attrNameLst>
                                          <p:attrName>style.visibility</p:attrName>
                                        </p:attrNameLst>
                                      </p:cBhvr>
                                      <p:to>
                                        <p:strVal val="visible"/>
                                      </p:to>
                                    </p:set>
                                    <p:animEffect transition="in" filter="fade">
                                      <p:cBhvr>
                                        <p:cTn id="11" dur="500"/>
                                        <p:tgtEl>
                                          <p:spTgt spid="41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119" y="83813"/>
            <a:ext cx="8229600" cy="530336"/>
          </a:xfrm>
        </p:spPr>
        <p:txBody>
          <a:bodyPr>
            <a:noAutofit/>
          </a:bodyPr>
          <a:lstStyle/>
          <a:p>
            <a:r>
              <a:rPr lang="zh-CN" altLang="en-US" b="1" dirty="0"/>
              <a:t>场景一：一次性缴费、分期确认收入</a:t>
            </a:r>
          </a:p>
        </p:txBody>
      </p:sp>
      <p:sp>
        <p:nvSpPr>
          <p:cNvPr id="7" name="Rectangle 2"/>
          <p:cNvSpPr>
            <a:spLocks noChangeArrowheads="1"/>
          </p:cNvSpPr>
          <p:nvPr/>
        </p:nvSpPr>
        <p:spPr bwMode="auto">
          <a:xfrm>
            <a:off x="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graphicFrame>
        <p:nvGraphicFramePr>
          <p:cNvPr id="8" name="对象 7"/>
          <p:cNvGraphicFramePr>
            <a:graphicFrameLocks noChangeAspect="1"/>
          </p:cNvGraphicFramePr>
          <p:nvPr>
            <p:extLst/>
          </p:nvPr>
        </p:nvGraphicFramePr>
        <p:xfrm>
          <a:off x="573207" y="583442"/>
          <a:ext cx="8321721" cy="4229100"/>
        </p:xfrm>
        <a:graphic>
          <a:graphicData uri="http://schemas.openxmlformats.org/presentationml/2006/ole">
            <mc:AlternateContent xmlns:mc="http://schemas.openxmlformats.org/markup-compatibility/2006">
              <mc:Choice xmlns:v="urn:schemas-microsoft-com:vml" Requires="v">
                <p:oleObj spid="_x0000_s8212" name="Visio" r:id="rId4" imgW="8159233" imgH="7061193" progId="Visio.Drawing.11">
                  <p:embed/>
                </p:oleObj>
              </mc:Choice>
              <mc:Fallback>
                <p:oleObj name="Visio" r:id="rId4" imgW="8159233" imgH="7061193" progId="Visio.Drawing.11">
                  <p:embed/>
                  <p:pic>
                    <p:nvPicPr>
                      <p:cNvPr id="8"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207" y="583442"/>
                        <a:ext cx="8321721" cy="4229100"/>
                      </a:xfrm>
                      <a:prstGeom prst="rect">
                        <a:avLst/>
                      </a:prstGeom>
                      <a:solidFill>
                        <a:schemeClr val="bg1">
                          <a:lumMod val="85000"/>
                        </a:schemeClr>
                      </a:solidFill>
                    </p:spPr>
                  </p:pic>
                </p:oleObj>
              </mc:Fallback>
            </mc:AlternateContent>
          </a:graphicData>
        </a:graphic>
      </p:graphicFrame>
    </p:spTree>
    <p:extLst>
      <p:ext uri="{BB962C8B-B14F-4D97-AF65-F5344CB8AC3E}">
        <p14:creationId xmlns:p14="http://schemas.microsoft.com/office/powerpoint/2010/main" val="26038484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119" y="83813"/>
            <a:ext cx="8229600" cy="530336"/>
          </a:xfrm>
        </p:spPr>
        <p:txBody>
          <a:bodyPr>
            <a:noAutofit/>
          </a:bodyPr>
          <a:lstStyle/>
          <a:p>
            <a:r>
              <a:rPr lang="zh-CN" altLang="en-US" b="1" dirty="0"/>
              <a:t>场景二：定金和分期业务、分期确认收入</a:t>
            </a:r>
          </a:p>
        </p:txBody>
      </p:sp>
      <p:sp>
        <p:nvSpPr>
          <p:cNvPr id="7" name="Rectangle 2"/>
          <p:cNvSpPr>
            <a:spLocks noChangeArrowheads="1"/>
          </p:cNvSpPr>
          <p:nvPr/>
        </p:nvSpPr>
        <p:spPr bwMode="auto">
          <a:xfrm>
            <a:off x="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3" name="Rectangle 2"/>
          <p:cNvSpPr>
            <a:spLocks noChangeArrowheads="1"/>
          </p:cNvSpPr>
          <p:nvPr/>
        </p:nvSpPr>
        <p:spPr bwMode="auto">
          <a:xfrm>
            <a:off x="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graphicFrame>
        <p:nvGraphicFramePr>
          <p:cNvPr id="4" name="对象 3"/>
          <p:cNvGraphicFramePr>
            <a:graphicFrameLocks noChangeAspect="1"/>
          </p:cNvGraphicFramePr>
          <p:nvPr>
            <p:extLst/>
          </p:nvPr>
        </p:nvGraphicFramePr>
        <p:xfrm>
          <a:off x="368490" y="593678"/>
          <a:ext cx="8291015" cy="4229100"/>
        </p:xfrm>
        <a:graphic>
          <a:graphicData uri="http://schemas.openxmlformats.org/presentationml/2006/ole">
            <mc:AlternateContent xmlns:mc="http://schemas.openxmlformats.org/markup-compatibility/2006">
              <mc:Choice xmlns:v="urn:schemas-microsoft-com:vml" Requires="v">
                <p:oleObj spid="_x0000_s9236" name="Visio" r:id="rId4" imgW="8159233" imgH="7061193" progId="Visio.Drawing.11">
                  <p:embed/>
                </p:oleObj>
              </mc:Choice>
              <mc:Fallback>
                <p:oleObj name="Visio" r:id="rId4" imgW="8159233" imgH="7061193" progId="Visio.Drawing.11">
                  <p:embed/>
                  <p:pic>
                    <p:nvPicPr>
                      <p:cNvPr id="4"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490" y="593678"/>
                        <a:ext cx="8291015" cy="4229100"/>
                      </a:xfrm>
                      <a:prstGeom prst="rect">
                        <a:avLst/>
                      </a:prstGeom>
                      <a:solidFill>
                        <a:schemeClr val="bg1">
                          <a:lumMod val="85000"/>
                        </a:schemeClr>
                      </a:solidFill>
                    </p:spPr>
                  </p:pic>
                </p:oleObj>
              </mc:Fallback>
            </mc:AlternateContent>
          </a:graphicData>
        </a:graphic>
      </p:graphicFrame>
    </p:spTree>
    <p:extLst>
      <p:ext uri="{BB962C8B-B14F-4D97-AF65-F5344CB8AC3E}">
        <p14:creationId xmlns:p14="http://schemas.microsoft.com/office/powerpoint/2010/main" val="326709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a:xfrm>
            <a:off x="443869" y="275754"/>
            <a:ext cx="8403269" cy="702223"/>
          </a:xfrm>
        </p:spPr>
        <p:txBody>
          <a:bodyPr/>
          <a:lstStyle/>
          <a:p>
            <a:r>
              <a:rPr lang="zh-CN" altLang="en-US" dirty="0">
                <a:latin typeface="Microsoft YaHei" charset="-122"/>
                <a:ea typeface="Microsoft YaHei" charset="-122"/>
                <a:cs typeface="Microsoft YaHei" charset="-122"/>
              </a:rPr>
              <a:t>档案管理现状</a:t>
            </a:r>
            <a:endParaRPr lang="en-US" dirty="0">
              <a:latin typeface="Microsoft YaHei" charset="-122"/>
              <a:ea typeface="Microsoft YaHei" charset="-122"/>
              <a:cs typeface="Microsoft YaHei" charset="-122"/>
            </a:endParaRPr>
          </a:p>
        </p:txBody>
      </p:sp>
      <p:sp>
        <p:nvSpPr>
          <p:cNvPr id="4" name="Title 1"/>
          <p:cNvSpPr txBox="1">
            <a:spLocks/>
          </p:cNvSpPr>
          <p:nvPr/>
        </p:nvSpPr>
        <p:spPr bwMode="auto">
          <a:xfrm>
            <a:off x="6093808" y="2366780"/>
            <a:ext cx="1479560" cy="14681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1600" b="1" i="0" kern="1200" baseline="0">
                <a:solidFill>
                  <a:schemeClr val="bg1"/>
                </a:solidFill>
                <a:latin typeface="Arial"/>
                <a:ea typeface="+mj-ea"/>
                <a:cs typeface="Arial"/>
              </a:defRPr>
            </a:lvl1pPr>
          </a:lstStyle>
          <a:p>
            <a:pPr algn="ctr"/>
            <a:r>
              <a:rPr lang="en-US" altLang="zh-CN" sz="8000" dirty="0">
                <a:solidFill>
                  <a:srgbClr val="24215F"/>
                </a:solidFill>
              </a:rPr>
              <a:t>1</a:t>
            </a:r>
            <a:endParaRPr lang="en-US" sz="8000" dirty="0">
              <a:solidFill>
                <a:srgbClr val="24215F"/>
              </a:solidFill>
            </a:endParaRPr>
          </a:p>
        </p:txBody>
      </p:sp>
    </p:spTree>
    <p:extLst>
      <p:ext uri="{BB962C8B-B14F-4D97-AF65-F5344CB8AC3E}">
        <p14:creationId xmlns:p14="http://schemas.microsoft.com/office/powerpoint/2010/main" val="10765125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119" y="83813"/>
            <a:ext cx="8229600" cy="530336"/>
          </a:xfrm>
        </p:spPr>
        <p:txBody>
          <a:bodyPr>
            <a:noAutofit/>
          </a:bodyPr>
          <a:lstStyle/>
          <a:p>
            <a:r>
              <a:rPr lang="zh-CN" altLang="en-US" b="1" dirty="0"/>
              <a:t>场景三：标准收费确认收入</a:t>
            </a:r>
            <a:r>
              <a:rPr lang="en-US" altLang="zh-CN" b="1" dirty="0"/>
              <a:t>-</a:t>
            </a:r>
            <a:r>
              <a:rPr lang="zh-CN" altLang="en-US" b="1" dirty="0"/>
              <a:t>不明预收、结费</a:t>
            </a:r>
          </a:p>
        </p:txBody>
      </p:sp>
      <p:sp>
        <p:nvSpPr>
          <p:cNvPr id="7" name="Rectangle 2"/>
          <p:cNvSpPr>
            <a:spLocks noChangeArrowheads="1"/>
          </p:cNvSpPr>
          <p:nvPr/>
        </p:nvSpPr>
        <p:spPr bwMode="auto">
          <a:xfrm>
            <a:off x="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3" name="Rectangle 2"/>
          <p:cNvSpPr>
            <a:spLocks noChangeArrowheads="1"/>
          </p:cNvSpPr>
          <p:nvPr/>
        </p:nvSpPr>
        <p:spPr bwMode="auto">
          <a:xfrm>
            <a:off x="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5" name="Rectangle 2"/>
          <p:cNvSpPr>
            <a:spLocks noChangeArrowheads="1"/>
          </p:cNvSpPr>
          <p:nvPr/>
        </p:nvSpPr>
        <p:spPr bwMode="auto">
          <a:xfrm>
            <a:off x="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graphicFrame>
        <p:nvGraphicFramePr>
          <p:cNvPr id="6" name="对象 5"/>
          <p:cNvGraphicFramePr>
            <a:graphicFrameLocks noChangeAspect="1"/>
          </p:cNvGraphicFramePr>
          <p:nvPr>
            <p:extLst/>
          </p:nvPr>
        </p:nvGraphicFramePr>
        <p:xfrm>
          <a:off x="470848" y="634621"/>
          <a:ext cx="8352431" cy="4386263"/>
        </p:xfrm>
        <a:graphic>
          <a:graphicData uri="http://schemas.openxmlformats.org/presentationml/2006/ole">
            <mc:AlternateContent xmlns:mc="http://schemas.openxmlformats.org/markup-compatibility/2006">
              <mc:Choice xmlns:v="urn:schemas-microsoft-com:vml" Requires="v">
                <p:oleObj spid="_x0000_s10260" name="Visio" r:id="rId4" imgW="8159233" imgH="7331126" progId="Visio.Drawing.11">
                  <p:embed/>
                </p:oleObj>
              </mc:Choice>
              <mc:Fallback>
                <p:oleObj name="Visio" r:id="rId4" imgW="8159233" imgH="7331126" progId="Visio.Drawing.11">
                  <p:embed/>
                  <p:pic>
                    <p:nvPicPr>
                      <p:cNvPr id="6"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848" y="634621"/>
                        <a:ext cx="8352431" cy="4386263"/>
                      </a:xfrm>
                      <a:prstGeom prst="rect">
                        <a:avLst/>
                      </a:prstGeom>
                      <a:solidFill>
                        <a:schemeClr val="bg1">
                          <a:lumMod val="85000"/>
                        </a:schemeClr>
                      </a:solidFill>
                    </p:spPr>
                  </p:pic>
                </p:oleObj>
              </mc:Fallback>
            </mc:AlternateContent>
          </a:graphicData>
        </a:graphic>
      </p:graphicFrame>
    </p:spTree>
    <p:extLst>
      <p:ext uri="{BB962C8B-B14F-4D97-AF65-F5344CB8AC3E}">
        <p14:creationId xmlns:p14="http://schemas.microsoft.com/office/powerpoint/2010/main" val="14924036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119" y="83813"/>
            <a:ext cx="8229600" cy="530336"/>
          </a:xfrm>
        </p:spPr>
        <p:txBody>
          <a:bodyPr>
            <a:noAutofit/>
          </a:bodyPr>
          <a:lstStyle/>
          <a:p>
            <a:r>
              <a:rPr lang="zh-CN" altLang="en-US" b="1" dirty="0"/>
              <a:t>场景四：标准收费确认收入</a:t>
            </a:r>
            <a:r>
              <a:rPr lang="en-US" altLang="zh-CN" b="1" dirty="0"/>
              <a:t>-</a:t>
            </a:r>
            <a:r>
              <a:rPr lang="zh-CN" altLang="en-US" b="1" dirty="0"/>
              <a:t>全额代收代付</a:t>
            </a:r>
          </a:p>
        </p:txBody>
      </p:sp>
      <p:sp>
        <p:nvSpPr>
          <p:cNvPr id="7" name="Rectangle 2"/>
          <p:cNvSpPr>
            <a:spLocks noChangeArrowheads="1"/>
          </p:cNvSpPr>
          <p:nvPr/>
        </p:nvSpPr>
        <p:spPr bwMode="auto">
          <a:xfrm>
            <a:off x="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3" name="Rectangle 2"/>
          <p:cNvSpPr>
            <a:spLocks noChangeArrowheads="1"/>
          </p:cNvSpPr>
          <p:nvPr/>
        </p:nvSpPr>
        <p:spPr bwMode="auto">
          <a:xfrm>
            <a:off x="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5" name="Rectangle 2"/>
          <p:cNvSpPr>
            <a:spLocks noChangeArrowheads="1"/>
          </p:cNvSpPr>
          <p:nvPr/>
        </p:nvSpPr>
        <p:spPr bwMode="auto">
          <a:xfrm>
            <a:off x="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4" name="Rectangle 2"/>
          <p:cNvSpPr>
            <a:spLocks noChangeArrowheads="1"/>
          </p:cNvSpPr>
          <p:nvPr/>
        </p:nvSpPr>
        <p:spPr bwMode="auto">
          <a:xfrm>
            <a:off x="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graphicFrame>
        <p:nvGraphicFramePr>
          <p:cNvPr id="8" name="对象 7"/>
          <p:cNvGraphicFramePr>
            <a:graphicFrameLocks noChangeAspect="1"/>
          </p:cNvGraphicFramePr>
          <p:nvPr>
            <p:extLst/>
          </p:nvPr>
        </p:nvGraphicFramePr>
        <p:xfrm>
          <a:off x="450379" y="685800"/>
          <a:ext cx="8465024" cy="4264819"/>
        </p:xfrm>
        <a:graphic>
          <a:graphicData uri="http://schemas.openxmlformats.org/presentationml/2006/ole">
            <mc:AlternateContent xmlns:mc="http://schemas.openxmlformats.org/markup-compatibility/2006">
              <mc:Choice xmlns:v="urn:schemas-microsoft-com:vml" Requires="v">
                <p:oleObj spid="_x0000_s11284" name="Visio" r:id="rId4" imgW="8933153" imgH="7799191" progId="Visio.Drawing.11">
                  <p:embed/>
                </p:oleObj>
              </mc:Choice>
              <mc:Fallback>
                <p:oleObj name="Visio" r:id="rId4" imgW="8933153" imgH="7799191" progId="Visio.Drawing.11">
                  <p:embed/>
                  <p:pic>
                    <p:nvPicPr>
                      <p:cNvPr id="8"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379" y="685800"/>
                        <a:ext cx="8465024" cy="4264819"/>
                      </a:xfrm>
                      <a:prstGeom prst="rect">
                        <a:avLst/>
                      </a:prstGeom>
                      <a:solidFill>
                        <a:schemeClr val="bg1">
                          <a:lumMod val="85000"/>
                        </a:schemeClr>
                      </a:solidFill>
                    </p:spPr>
                  </p:pic>
                </p:oleObj>
              </mc:Fallback>
            </mc:AlternateContent>
          </a:graphicData>
        </a:graphic>
      </p:graphicFrame>
    </p:spTree>
    <p:extLst>
      <p:ext uri="{BB962C8B-B14F-4D97-AF65-F5344CB8AC3E}">
        <p14:creationId xmlns:p14="http://schemas.microsoft.com/office/powerpoint/2010/main" val="39136816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119" y="83813"/>
            <a:ext cx="8229600" cy="530336"/>
          </a:xfrm>
        </p:spPr>
        <p:txBody>
          <a:bodyPr>
            <a:noAutofit/>
          </a:bodyPr>
          <a:lstStyle/>
          <a:p>
            <a:r>
              <a:rPr lang="zh-CN" altLang="en-US" b="1" dirty="0"/>
              <a:t>场景五：标准收费确认收入</a:t>
            </a:r>
            <a:r>
              <a:rPr lang="en-US" altLang="zh-CN" b="1" dirty="0"/>
              <a:t>-</a:t>
            </a:r>
            <a:r>
              <a:rPr lang="zh-CN" altLang="en-US" b="1" dirty="0"/>
              <a:t>代收款业务</a:t>
            </a:r>
          </a:p>
        </p:txBody>
      </p:sp>
      <p:sp>
        <p:nvSpPr>
          <p:cNvPr id="7" name="Rectangle 2"/>
          <p:cNvSpPr>
            <a:spLocks noChangeArrowheads="1"/>
          </p:cNvSpPr>
          <p:nvPr/>
        </p:nvSpPr>
        <p:spPr bwMode="auto">
          <a:xfrm>
            <a:off x="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3" name="Rectangle 2"/>
          <p:cNvSpPr>
            <a:spLocks noChangeArrowheads="1"/>
          </p:cNvSpPr>
          <p:nvPr/>
        </p:nvSpPr>
        <p:spPr bwMode="auto">
          <a:xfrm>
            <a:off x="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5" name="Rectangle 2"/>
          <p:cNvSpPr>
            <a:spLocks noChangeArrowheads="1"/>
          </p:cNvSpPr>
          <p:nvPr/>
        </p:nvSpPr>
        <p:spPr bwMode="auto">
          <a:xfrm>
            <a:off x="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4" name="Rectangle 2"/>
          <p:cNvSpPr>
            <a:spLocks noChangeArrowheads="1"/>
          </p:cNvSpPr>
          <p:nvPr/>
        </p:nvSpPr>
        <p:spPr bwMode="auto">
          <a:xfrm>
            <a:off x="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6" name="Rectangle 2"/>
          <p:cNvSpPr>
            <a:spLocks noChangeArrowheads="1"/>
          </p:cNvSpPr>
          <p:nvPr/>
        </p:nvSpPr>
        <p:spPr bwMode="auto">
          <a:xfrm>
            <a:off x="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graphicFrame>
        <p:nvGraphicFramePr>
          <p:cNvPr id="9" name="对象 8"/>
          <p:cNvGraphicFramePr>
            <a:graphicFrameLocks noChangeAspect="1"/>
          </p:cNvGraphicFramePr>
          <p:nvPr>
            <p:extLst/>
          </p:nvPr>
        </p:nvGraphicFramePr>
        <p:xfrm>
          <a:off x="307075" y="624386"/>
          <a:ext cx="8587854" cy="4257675"/>
        </p:xfrm>
        <a:graphic>
          <a:graphicData uri="http://schemas.openxmlformats.org/presentationml/2006/ole">
            <mc:AlternateContent xmlns:mc="http://schemas.openxmlformats.org/markup-compatibility/2006">
              <mc:Choice xmlns:v="urn:schemas-microsoft-com:vml" Requires="v">
                <p:oleObj spid="_x0000_s12308" name="Visio" r:id="rId4" imgW="8951239" imgH="7799191" progId="Visio.Drawing.11">
                  <p:embed/>
                </p:oleObj>
              </mc:Choice>
              <mc:Fallback>
                <p:oleObj name="Visio" r:id="rId4" imgW="8951239" imgH="7799191" progId="Visio.Drawing.11">
                  <p:embed/>
                  <p:pic>
                    <p:nvPicPr>
                      <p:cNvPr id="9"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075" y="624386"/>
                        <a:ext cx="8587854" cy="4257675"/>
                      </a:xfrm>
                      <a:prstGeom prst="rect">
                        <a:avLst/>
                      </a:prstGeom>
                      <a:solidFill>
                        <a:schemeClr val="bg1">
                          <a:lumMod val="85000"/>
                        </a:schemeClr>
                      </a:solidFill>
                    </p:spPr>
                  </p:pic>
                </p:oleObj>
              </mc:Fallback>
            </mc:AlternateContent>
          </a:graphicData>
        </a:graphic>
      </p:graphicFrame>
    </p:spTree>
    <p:extLst>
      <p:ext uri="{BB962C8B-B14F-4D97-AF65-F5344CB8AC3E}">
        <p14:creationId xmlns:p14="http://schemas.microsoft.com/office/powerpoint/2010/main" val="27255013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119" y="83813"/>
            <a:ext cx="8229600" cy="530336"/>
          </a:xfrm>
        </p:spPr>
        <p:txBody>
          <a:bodyPr>
            <a:noAutofit/>
          </a:bodyPr>
          <a:lstStyle/>
          <a:p>
            <a:r>
              <a:rPr lang="zh-CN" altLang="en-US" b="1" dirty="0"/>
              <a:t>案例客户</a:t>
            </a:r>
          </a:p>
        </p:txBody>
      </p:sp>
      <p:sp>
        <p:nvSpPr>
          <p:cNvPr id="7" name="Rectangle 2"/>
          <p:cNvSpPr>
            <a:spLocks noChangeArrowheads="1"/>
          </p:cNvSpPr>
          <p:nvPr/>
        </p:nvSpPr>
        <p:spPr bwMode="auto">
          <a:xfrm>
            <a:off x="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3" name="Rectangle 2"/>
          <p:cNvSpPr>
            <a:spLocks noChangeArrowheads="1"/>
          </p:cNvSpPr>
          <p:nvPr/>
        </p:nvSpPr>
        <p:spPr bwMode="auto">
          <a:xfrm>
            <a:off x="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5" name="Rectangle 2"/>
          <p:cNvSpPr>
            <a:spLocks noChangeArrowheads="1"/>
          </p:cNvSpPr>
          <p:nvPr/>
        </p:nvSpPr>
        <p:spPr bwMode="auto">
          <a:xfrm>
            <a:off x="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4" name="Rectangle 2"/>
          <p:cNvSpPr>
            <a:spLocks noChangeArrowheads="1"/>
          </p:cNvSpPr>
          <p:nvPr/>
        </p:nvSpPr>
        <p:spPr bwMode="auto">
          <a:xfrm>
            <a:off x="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6" name="Rectangle 2"/>
          <p:cNvSpPr>
            <a:spLocks noChangeArrowheads="1"/>
          </p:cNvSpPr>
          <p:nvPr/>
        </p:nvSpPr>
        <p:spPr bwMode="auto">
          <a:xfrm>
            <a:off x="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8" name="TextBox 7"/>
          <p:cNvSpPr txBox="1"/>
          <p:nvPr/>
        </p:nvSpPr>
        <p:spPr>
          <a:xfrm>
            <a:off x="3322583" y="1832743"/>
            <a:ext cx="1685077" cy="392415"/>
          </a:xfrm>
          <a:prstGeom prst="rect">
            <a:avLst/>
          </a:prstGeom>
          <a:noFill/>
          <a:ln>
            <a:solidFill>
              <a:schemeClr val="bg1"/>
            </a:solidFill>
          </a:ln>
        </p:spPr>
        <p:txBody>
          <a:bodyPr wrap="none" rtlCol="0">
            <a:spAutoFit/>
          </a:bodyPr>
          <a:lstStyle/>
          <a:p>
            <a:r>
              <a:rPr lang="zh-CN" altLang="en-US" sz="1950" dirty="0">
                <a:solidFill>
                  <a:schemeClr val="bg1"/>
                </a:solidFill>
                <a:latin typeface="微软雅黑" panose="020B0503020204020204" pitchFamily="34" charset="-122"/>
                <a:ea typeface="微软雅黑" panose="020B0503020204020204" pitchFamily="34" charset="-122"/>
              </a:rPr>
              <a:t>升学文化集团</a:t>
            </a:r>
          </a:p>
        </p:txBody>
      </p:sp>
      <p:graphicFrame>
        <p:nvGraphicFramePr>
          <p:cNvPr id="10" name="对象 9"/>
          <p:cNvGraphicFramePr>
            <a:graphicFrameLocks noChangeAspect="1"/>
          </p:cNvGraphicFramePr>
          <p:nvPr>
            <p:extLst/>
          </p:nvPr>
        </p:nvGraphicFramePr>
        <p:xfrm>
          <a:off x="3207579" y="2484465"/>
          <a:ext cx="1753914" cy="1589485"/>
        </p:xfrm>
        <a:graphic>
          <a:graphicData uri="http://schemas.openxmlformats.org/presentationml/2006/ole">
            <mc:AlternateContent xmlns:mc="http://schemas.openxmlformats.org/markup-compatibility/2006">
              <mc:Choice xmlns:v="urn:schemas-microsoft-com:vml" Requires="v">
                <p:oleObj spid="_x0000_s13332" name="Document" showAsIcon="1" r:id="rId4" imgW="914400" imgH="828720" progId="Word.Document.8">
                  <p:embed/>
                </p:oleObj>
              </mc:Choice>
              <mc:Fallback>
                <p:oleObj name="Document" showAsIcon="1" r:id="rId4" imgW="914400" imgH="828720" progId="Word.Document.8">
                  <p:embed/>
                  <p:pic>
                    <p:nvPicPr>
                      <p:cNvPr id="10" name="对象 9"/>
                      <p:cNvPicPr/>
                      <p:nvPr/>
                    </p:nvPicPr>
                    <p:blipFill>
                      <a:blip r:embed="rId5"/>
                      <a:stretch>
                        <a:fillRect/>
                      </a:stretch>
                    </p:blipFill>
                    <p:spPr>
                      <a:xfrm>
                        <a:off x="3207579" y="2484465"/>
                        <a:ext cx="1753914" cy="1589485"/>
                      </a:xfrm>
                      <a:prstGeom prst="rect">
                        <a:avLst/>
                      </a:prstGeom>
                    </p:spPr>
                  </p:pic>
                </p:oleObj>
              </mc:Fallback>
            </mc:AlternateContent>
          </a:graphicData>
        </a:graphic>
      </p:graphicFrame>
    </p:spTree>
    <p:extLst>
      <p:ext uri="{BB962C8B-B14F-4D97-AF65-F5344CB8AC3E}">
        <p14:creationId xmlns:p14="http://schemas.microsoft.com/office/powerpoint/2010/main" val="15126962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534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传统档案管理现状</a:t>
            </a:r>
            <a:br>
              <a:rPr kumimoji="1" lang="en-US" altLang="zh-CN" sz="2400" dirty="0">
                <a:solidFill>
                  <a:srgbClr val="FFC000"/>
                </a:solidFill>
              </a:rPr>
            </a:br>
            <a:endParaRPr kumimoji="1" lang="zh-CN" altLang="en-US" sz="2400" dirty="0"/>
          </a:p>
        </p:txBody>
      </p:sp>
      <p:pic>
        <p:nvPicPr>
          <p:cNvPr id="13" name="Picture 1">
            <a:extLst>
              <a:ext uri="{FF2B5EF4-FFF2-40B4-BE49-F238E27FC236}">
                <a16:creationId xmlns:a16="http://schemas.microsoft.com/office/drawing/2014/main" id="{84970487-4F92-4DFD-881C-A2C468474161}"/>
              </a:ext>
            </a:extLst>
          </p:cNvPr>
          <p:cNvPicPr>
            <a:picLocks noChangeAspect="1" noChangeArrowheads="1"/>
          </p:cNvPicPr>
          <p:nvPr/>
        </p:nvPicPr>
        <p:blipFill>
          <a:blip r:embed="rId2"/>
          <a:srcRect/>
          <a:stretch>
            <a:fillRect/>
          </a:stretch>
        </p:blipFill>
        <p:spPr bwMode="auto">
          <a:xfrm>
            <a:off x="5715832" y="2994783"/>
            <a:ext cx="2107864" cy="1816942"/>
          </a:xfrm>
          <a:prstGeom prst="rect">
            <a:avLst/>
          </a:prstGeom>
          <a:noFill/>
          <a:ln w="9525">
            <a:noFill/>
            <a:miter lim="800000"/>
            <a:headEnd/>
            <a:tailEnd/>
          </a:ln>
          <a:effectLst/>
        </p:spPr>
      </p:pic>
      <p:pic>
        <p:nvPicPr>
          <p:cNvPr id="14" name="Picture 2">
            <a:extLst>
              <a:ext uri="{FF2B5EF4-FFF2-40B4-BE49-F238E27FC236}">
                <a16:creationId xmlns:a16="http://schemas.microsoft.com/office/drawing/2014/main" id="{625931F0-934E-4371-BE97-59C9D5FED486}"/>
              </a:ext>
            </a:extLst>
          </p:cNvPr>
          <p:cNvPicPr>
            <a:picLocks noChangeAspect="1" noChangeArrowheads="1"/>
          </p:cNvPicPr>
          <p:nvPr/>
        </p:nvPicPr>
        <p:blipFill>
          <a:blip r:embed="rId3" cstate="print"/>
          <a:srcRect/>
          <a:stretch>
            <a:fillRect/>
          </a:stretch>
        </p:blipFill>
        <p:spPr bwMode="auto">
          <a:xfrm>
            <a:off x="1362754" y="1652094"/>
            <a:ext cx="948465" cy="737012"/>
          </a:xfrm>
          <a:prstGeom prst="rect">
            <a:avLst/>
          </a:prstGeom>
          <a:noFill/>
          <a:ln w="9525">
            <a:noFill/>
            <a:miter lim="800000"/>
            <a:headEnd/>
            <a:tailEnd/>
          </a:ln>
          <a:effectLst/>
        </p:spPr>
      </p:pic>
      <p:pic>
        <p:nvPicPr>
          <p:cNvPr id="15" name="Picture 3">
            <a:extLst>
              <a:ext uri="{FF2B5EF4-FFF2-40B4-BE49-F238E27FC236}">
                <a16:creationId xmlns:a16="http://schemas.microsoft.com/office/drawing/2014/main" id="{816E7CA3-624D-46AE-A4F1-41FE739CA26B}"/>
              </a:ext>
            </a:extLst>
          </p:cNvPr>
          <p:cNvPicPr>
            <a:picLocks noChangeAspect="1" noChangeArrowheads="1"/>
          </p:cNvPicPr>
          <p:nvPr/>
        </p:nvPicPr>
        <p:blipFill>
          <a:blip r:embed="rId4"/>
          <a:srcRect/>
          <a:stretch>
            <a:fillRect/>
          </a:stretch>
        </p:blipFill>
        <p:spPr bwMode="auto">
          <a:xfrm>
            <a:off x="1362755" y="854614"/>
            <a:ext cx="948465" cy="737011"/>
          </a:xfrm>
          <a:prstGeom prst="rect">
            <a:avLst/>
          </a:prstGeom>
          <a:noFill/>
          <a:ln w="9525">
            <a:noFill/>
            <a:miter lim="800000"/>
            <a:headEnd/>
            <a:tailEnd/>
          </a:ln>
          <a:effectLst/>
        </p:spPr>
      </p:pic>
      <p:pic>
        <p:nvPicPr>
          <p:cNvPr id="16" name="Picture 4">
            <a:extLst>
              <a:ext uri="{FF2B5EF4-FFF2-40B4-BE49-F238E27FC236}">
                <a16:creationId xmlns:a16="http://schemas.microsoft.com/office/drawing/2014/main" id="{F334B981-57EE-46CA-9B62-A0306C9B9626}"/>
              </a:ext>
            </a:extLst>
          </p:cNvPr>
          <p:cNvPicPr>
            <a:picLocks noChangeAspect="1" noChangeArrowheads="1"/>
          </p:cNvPicPr>
          <p:nvPr/>
        </p:nvPicPr>
        <p:blipFill>
          <a:blip r:embed="rId5"/>
          <a:srcRect/>
          <a:stretch>
            <a:fillRect/>
          </a:stretch>
        </p:blipFill>
        <p:spPr bwMode="auto">
          <a:xfrm>
            <a:off x="5543417" y="780925"/>
            <a:ext cx="2184400" cy="1742335"/>
          </a:xfrm>
          <a:prstGeom prst="rect">
            <a:avLst/>
          </a:prstGeom>
          <a:noFill/>
          <a:ln w="9525">
            <a:noFill/>
            <a:miter lim="800000"/>
            <a:headEnd/>
            <a:tailEnd/>
          </a:ln>
          <a:effectLst/>
        </p:spPr>
      </p:pic>
      <p:pic>
        <p:nvPicPr>
          <p:cNvPr id="17" name="Picture 5">
            <a:extLst>
              <a:ext uri="{FF2B5EF4-FFF2-40B4-BE49-F238E27FC236}">
                <a16:creationId xmlns:a16="http://schemas.microsoft.com/office/drawing/2014/main" id="{7D28F71E-15D8-4EEE-A71D-E85C73D4A772}"/>
              </a:ext>
            </a:extLst>
          </p:cNvPr>
          <p:cNvPicPr>
            <a:picLocks noChangeAspect="1" noChangeArrowheads="1"/>
          </p:cNvPicPr>
          <p:nvPr/>
        </p:nvPicPr>
        <p:blipFill>
          <a:blip r:embed="rId6"/>
          <a:srcRect/>
          <a:stretch>
            <a:fillRect/>
          </a:stretch>
        </p:blipFill>
        <p:spPr bwMode="auto">
          <a:xfrm>
            <a:off x="2370378" y="773669"/>
            <a:ext cx="1953838" cy="1742335"/>
          </a:xfrm>
          <a:prstGeom prst="rect">
            <a:avLst/>
          </a:prstGeom>
          <a:noFill/>
          <a:ln w="9525">
            <a:noFill/>
            <a:miter lim="800000"/>
            <a:headEnd/>
            <a:tailEnd/>
          </a:ln>
          <a:effectLst/>
        </p:spPr>
      </p:pic>
      <p:pic>
        <p:nvPicPr>
          <p:cNvPr id="18" name="Picture 6">
            <a:extLst>
              <a:ext uri="{FF2B5EF4-FFF2-40B4-BE49-F238E27FC236}">
                <a16:creationId xmlns:a16="http://schemas.microsoft.com/office/drawing/2014/main" id="{D62F29EA-0126-4978-95E9-442027A30979}"/>
              </a:ext>
            </a:extLst>
          </p:cNvPr>
          <p:cNvPicPr>
            <a:picLocks noChangeAspect="1" noChangeArrowheads="1"/>
          </p:cNvPicPr>
          <p:nvPr/>
        </p:nvPicPr>
        <p:blipFill>
          <a:blip r:embed="rId7"/>
          <a:srcRect/>
          <a:stretch>
            <a:fillRect/>
          </a:stretch>
        </p:blipFill>
        <p:spPr bwMode="auto">
          <a:xfrm>
            <a:off x="1882528" y="2831153"/>
            <a:ext cx="914400" cy="1536700"/>
          </a:xfrm>
          <a:prstGeom prst="rect">
            <a:avLst/>
          </a:prstGeom>
          <a:noFill/>
          <a:ln w="9525">
            <a:noFill/>
            <a:miter lim="800000"/>
            <a:headEnd/>
            <a:tailEnd/>
          </a:ln>
          <a:effectLst/>
        </p:spPr>
      </p:pic>
      <p:pic>
        <p:nvPicPr>
          <p:cNvPr id="19" name="Picture 8">
            <a:extLst>
              <a:ext uri="{FF2B5EF4-FFF2-40B4-BE49-F238E27FC236}">
                <a16:creationId xmlns:a16="http://schemas.microsoft.com/office/drawing/2014/main" id="{368EE714-0349-4BC6-B736-4A7698C57866}"/>
              </a:ext>
            </a:extLst>
          </p:cNvPr>
          <p:cNvPicPr>
            <a:picLocks noChangeAspect="1" noChangeArrowheads="1"/>
          </p:cNvPicPr>
          <p:nvPr/>
        </p:nvPicPr>
        <p:blipFill>
          <a:blip r:embed="rId8"/>
          <a:srcRect/>
          <a:stretch>
            <a:fillRect/>
          </a:stretch>
        </p:blipFill>
        <p:spPr bwMode="auto">
          <a:xfrm>
            <a:off x="2954202" y="2840530"/>
            <a:ext cx="876300" cy="1454150"/>
          </a:xfrm>
          <a:prstGeom prst="rect">
            <a:avLst/>
          </a:prstGeom>
          <a:noFill/>
          <a:ln w="9525">
            <a:noFill/>
            <a:miter lim="800000"/>
            <a:headEnd/>
            <a:tailEnd/>
          </a:ln>
          <a:effectLst/>
        </p:spPr>
      </p:pic>
      <p:pic>
        <p:nvPicPr>
          <p:cNvPr id="20" name="Picture 7">
            <a:extLst>
              <a:ext uri="{FF2B5EF4-FFF2-40B4-BE49-F238E27FC236}">
                <a16:creationId xmlns:a16="http://schemas.microsoft.com/office/drawing/2014/main" id="{A1E83153-96FB-431E-AE8B-267247BF8452}"/>
              </a:ext>
            </a:extLst>
          </p:cNvPr>
          <p:cNvPicPr>
            <a:picLocks noChangeAspect="1" noChangeArrowheads="1"/>
          </p:cNvPicPr>
          <p:nvPr/>
        </p:nvPicPr>
        <p:blipFill>
          <a:blip r:embed="rId9"/>
          <a:srcRect/>
          <a:stretch>
            <a:fillRect/>
          </a:stretch>
        </p:blipFill>
        <p:spPr bwMode="auto">
          <a:xfrm>
            <a:off x="2391783" y="3461353"/>
            <a:ext cx="895350" cy="1403350"/>
          </a:xfrm>
          <a:prstGeom prst="rect">
            <a:avLst/>
          </a:prstGeom>
          <a:noFill/>
          <a:ln w="9525">
            <a:noFill/>
            <a:miter lim="800000"/>
            <a:headEnd/>
            <a:tailEnd/>
          </a:ln>
          <a:effectLst/>
        </p:spPr>
      </p:pic>
      <p:sp>
        <p:nvSpPr>
          <p:cNvPr id="21" name="右箭头 10">
            <a:extLst>
              <a:ext uri="{FF2B5EF4-FFF2-40B4-BE49-F238E27FC236}">
                <a16:creationId xmlns:a16="http://schemas.microsoft.com/office/drawing/2014/main" id="{80038692-1FC6-4656-9F04-A31FE7F7E1AB}"/>
              </a:ext>
            </a:extLst>
          </p:cNvPr>
          <p:cNvSpPr/>
          <p:nvPr/>
        </p:nvSpPr>
        <p:spPr>
          <a:xfrm>
            <a:off x="4412820" y="1582154"/>
            <a:ext cx="1058026" cy="311751"/>
          </a:xfrm>
          <a:prstGeom prst="rightArrow">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11">
            <a:extLst>
              <a:ext uri="{FF2B5EF4-FFF2-40B4-BE49-F238E27FC236}">
                <a16:creationId xmlns:a16="http://schemas.microsoft.com/office/drawing/2014/main" id="{824C8959-B101-48EB-817C-966D69369D18}"/>
              </a:ext>
            </a:extLst>
          </p:cNvPr>
          <p:cNvSpPr/>
          <p:nvPr/>
        </p:nvSpPr>
        <p:spPr>
          <a:xfrm rot="5400000">
            <a:off x="6580086" y="2665791"/>
            <a:ext cx="667833" cy="382773"/>
          </a:xfrm>
          <a:prstGeom prst="rightArrow">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13">
            <a:extLst>
              <a:ext uri="{FF2B5EF4-FFF2-40B4-BE49-F238E27FC236}">
                <a16:creationId xmlns:a16="http://schemas.microsoft.com/office/drawing/2014/main" id="{6FFEE1F1-F07E-439B-B730-8197F207CEEB}"/>
              </a:ext>
            </a:extLst>
          </p:cNvPr>
          <p:cNvSpPr/>
          <p:nvPr/>
        </p:nvSpPr>
        <p:spPr>
          <a:xfrm rot="10800000">
            <a:off x="3906578" y="3591501"/>
            <a:ext cx="1839145" cy="311751"/>
          </a:xfrm>
          <a:prstGeom prst="rightArrow">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14">
            <a:extLst>
              <a:ext uri="{FF2B5EF4-FFF2-40B4-BE49-F238E27FC236}">
                <a16:creationId xmlns:a16="http://schemas.microsoft.com/office/drawing/2014/main" id="{E06D7E11-2BD2-478C-BB5D-C34273A732B6}"/>
              </a:ext>
            </a:extLst>
          </p:cNvPr>
          <p:cNvSpPr txBox="1"/>
          <p:nvPr/>
        </p:nvSpPr>
        <p:spPr>
          <a:xfrm>
            <a:off x="7727817" y="801741"/>
            <a:ext cx="382773" cy="1754326"/>
          </a:xfrm>
          <a:prstGeom prst="rect">
            <a:avLst/>
          </a:prstGeom>
          <a:noFill/>
        </p:spPr>
        <p:txBody>
          <a:bodyPr wrap="square" rtlCol="0">
            <a:spAutoFit/>
          </a:bodyPr>
          <a:lstStyle/>
          <a:p>
            <a:r>
              <a:rPr lang="zh-CN" altLang="en-US" dirty="0"/>
              <a:t>档案管理人员</a:t>
            </a:r>
          </a:p>
        </p:txBody>
      </p:sp>
      <p:sp>
        <p:nvSpPr>
          <p:cNvPr id="26" name="TextBox 15">
            <a:extLst>
              <a:ext uri="{FF2B5EF4-FFF2-40B4-BE49-F238E27FC236}">
                <a16:creationId xmlns:a16="http://schemas.microsoft.com/office/drawing/2014/main" id="{22216DF9-D7DB-4336-A0C1-1D483AA84613}"/>
              </a:ext>
            </a:extLst>
          </p:cNvPr>
          <p:cNvSpPr txBox="1"/>
          <p:nvPr/>
        </p:nvSpPr>
        <p:spPr>
          <a:xfrm>
            <a:off x="7636506" y="3336902"/>
            <a:ext cx="374380" cy="923330"/>
          </a:xfrm>
          <a:prstGeom prst="rect">
            <a:avLst/>
          </a:prstGeom>
          <a:noFill/>
        </p:spPr>
        <p:txBody>
          <a:bodyPr wrap="square" rtlCol="0">
            <a:spAutoFit/>
          </a:bodyPr>
          <a:lstStyle/>
          <a:p>
            <a:r>
              <a:rPr lang="zh-CN" altLang="en-US" dirty="0"/>
              <a:t>档案库</a:t>
            </a:r>
          </a:p>
        </p:txBody>
      </p:sp>
      <p:sp>
        <p:nvSpPr>
          <p:cNvPr id="27" name="TextBox 16">
            <a:extLst>
              <a:ext uri="{FF2B5EF4-FFF2-40B4-BE49-F238E27FC236}">
                <a16:creationId xmlns:a16="http://schemas.microsoft.com/office/drawing/2014/main" id="{F146E72A-9167-4A9A-8E2D-E33E5A22669B}"/>
              </a:ext>
            </a:extLst>
          </p:cNvPr>
          <p:cNvSpPr txBox="1"/>
          <p:nvPr/>
        </p:nvSpPr>
        <p:spPr>
          <a:xfrm>
            <a:off x="897089" y="2831153"/>
            <a:ext cx="382773" cy="1754326"/>
          </a:xfrm>
          <a:prstGeom prst="rect">
            <a:avLst/>
          </a:prstGeom>
          <a:noFill/>
        </p:spPr>
        <p:txBody>
          <a:bodyPr wrap="square" rtlCol="0">
            <a:spAutoFit/>
          </a:bodyPr>
          <a:lstStyle/>
          <a:p>
            <a:r>
              <a:rPr lang="zh-CN" altLang="en-US" dirty="0"/>
              <a:t>档案查询利用</a:t>
            </a:r>
          </a:p>
        </p:txBody>
      </p:sp>
      <p:sp>
        <p:nvSpPr>
          <p:cNvPr id="28" name="TextBox 17">
            <a:extLst>
              <a:ext uri="{FF2B5EF4-FFF2-40B4-BE49-F238E27FC236}">
                <a16:creationId xmlns:a16="http://schemas.microsoft.com/office/drawing/2014/main" id="{F3DAD713-7827-4631-AA24-943C6F45D4EA}"/>
              </a:ext>
            </a:extLst>
          </p:cNvPr>
          <p:cNvSpPr txBox="1"/>
          <p:nvPr/>
        </p:nvSpPr>
        <p:spPr>
          <a:xfrm>
            <a:off x="883110" y="774931"/>
            <a:ext cx="443359" cy="1754326"/>
          </a:xfrm>
          <a:prstGeom prst="rect">
            <a:avLst/>
          </a:prstGeom>
          <a:noFill/>
        </p:spPr>
        <p:txBody>
          <a:bodyPr wrap="square" rtlCol="0">
            <a:spAutoFit/>
          </a:bodyPr>
          <a:lstStyle/>
          <a:p>
            <a:r>
              <a:rPr lang="zh-CN" altLang="en-US" dirty="0"/>
              <a:t>档案收集整理</a:t>
            </a:r>
          </a:p>
        </p:txBody>
      </p:sp>
    </p:spTree>
    <p:extLst>
      <p:ext uri="{BB962C8B-B14F-4D97-AF65-F5344CB8AC3E}">
        <p14:creationId xmlns:p14="http://schemas.microsoft.com/office/powerpoint/2010/main" val="1219602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传统档案管理问题</a:t>
            </a:r>
            <a:endParaRPr kumimoji="1" lang="zh-CN" altLang="en-US" sz="2400" dirty="0"/>
          </a:p>
        </p:txBody>
      </p:sp>
      <p:pic>
        <p:nvPicPr>
          <p:cNvPr id="6" name="图片 5">
            <a:extLst>
              <a:ext uri="{FF2B5EF4-FFF2-40B4-BE49-F238E27FC236}">
                <a16:creationId xmlns:a16="http://schemas.microsoft.com/office/drawing/2014/main" id="{8E77FCCB-418C-4A1D-BA76-8CC4F27FB0C8}"/>
              </a:ext>
            </a:extLst>
          </p:cNvPr>
          <p:cNvPicPr>
            <a:picLocks noChangeAspect="1"/>
          </p:cNvPicPr>
          <p:nvPr/>
        </p:nvPicPr>
        <p:blipFill>
          <a:blip r:embed="rId2"/>
          <a:stretch>
            <a:fillRect/>
          </a:stretch>
        </p:blipFill>
        <p:spPr>
          <a:xfrm>
            <a:off x="1031814" y="1619977"/>
            <a:ext cx="1291460" cy="1042456"/>
          </a:xfrm>
          <a:prstGeom prst="rect">
            <a:avLst/>
          </a:prstGeom>
        </p:spPr>
      </p:pic>
      <p:pic>
        <p:nvPicPr>
          <p:cNvPr id="7" name="图片 6">
            <a:extLst>
              <a:ext uri="{FF2B5EF4-FFF2-40B4-BE49-F238E27FC236}">
                <a16:creationId xmlns:a16="http://schemas.microsoft.com/office/drawing/2014/main" id="{21D4602B-AC98-4603-80EB-C9D85B6275B0}"/>
              </a:ext>
            </a:extLst>
          </p:cNvPr>
          <p:cNvPicPr>
            <a:picLocks noChangeAspect="1"/>
          </p:cNvPicPr>
          <p:nvPr/>
        </p:nvPicPr>
        <p:blipFill>
          <a:blip r:embed="rId3"/>
          <a:stretch>
            <a:fillRect/>
          </a:stretch>
        </p:blipFill>
        <p:spPr>
          <a:xfrm>
            <a:off x="3799521" y="2782751"/>
            <a:ext cx="1600504" cy="1183396"/>
          </a:xfrm>
          <a:prstGeom prst="rect">
            <a:avLst/>
          </a:prstGeom>
        </p:spPr>
      </p:pic>
      <p:sp>
        <p:nvSpPr>
          <p:cNvPr id="8" name="文本框 7">
            <a:extLst>
              <a:ext uri="{FF2B5EF4-FFF2-40B4-BE49-F238E27FC236}">
                <a16:creationId xmlns:a16="http://schemas.microsoft.com/office/drawing/2014/main" id="{833ABCE6-5CBC-4CA8-BABE-B7B91F01E611}"/>
              </a:ext>
            </a:extLst>
          </p:cNvPr>
          <p:cNvSpPr txBox="1"/>
          <p:nvPr/>
        </p:nvSpPr>
        <p:spPr>
          <a:xfrm>
            <a:off x="1049411" y="2912784"/>
            <a:ext cx="1486874" cy="923330"/>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档案资料分散保存，各部门之间文档查询共享困难</a:t>
            </a:r>
          </a:p>
        </p:txBody>
      </p:sp>
      <p:sp>
        <p:nvSpPr>
          <p:cNvPr id="9" name="文本框 8">
            <a:extLst>
              <a:ext uri="{FF2B5EF4-FFF2-40B4-BE49-F238E27FC236}">
                <a16:creationId xmlns:a16="http://schemas.microsoft.com/office/drawing/2014/main" id="{0B44E970-9CC8-4D37-9FAB-7A40238927CB}"/>
              </a:ext>
            </a:extLst>
          </p:cNvPr>
          <p:cNvSpPr txBox="1"/>
          <p:nvPr/>
        </p:nvSpPr>
        <p:spPr>
          <a:xfrm>
            <a:off x="3805403" y="1738951"/>
            <a:ext cx="1358994" cy="923330"/>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业务资料以纸质资料为主，不易保存，易老化</a:t>
            </a:r>
          </a:p>
        </p:txBody>
      </p:sp>
      <p:sp>
        <p:nvSpPr>
          <p:cNvPr id="10" name="文本框 9">
            <a:extLst>
              <a:ext uri="{FF2B5EF4-FFF2-40B4-BE49-F238E27FC236}">
                <a16:creationId xmlns:a16="http://schemas.microsoft.com/office/drawing/2014/main" id="{E2A210F4-4AFC-4AD1-AC8F-0E03FEA8A850}"/>
              </a:ext>
            </a:extLst>
          </p:cNvPr>
          <p:cNvSpPr txBox="1"/>
          <p:nvPr/>
        </p:nvSpPr>
        <p:spPr>
          <a:xfrm>
            <a:off x="6663261" y="2782751"/>
            <a:ext cx="1409663" cy="923330"/>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现有档案管理系统，业务设计老化，运行效率低</a:t>
            </a:r>
          </a:p>
        </p:txBody>
      </p:sp>
      <p:sp>
        <p:nvSpPr>
          <p:cNvPr id="12" name="KSO_Shape">
            <a:extLst>
              <a:ext uri="{FF2B5EF4-FFF2-40B4-BE49-F238E27FC236}">
                <a16:creationId xmlns:a16="http://schemas.microsoft.com/office/drawing/2014/main" id="{F34A753C-1DD3-49C2-A59D-BD107F57D7AB}"/>
              </a:ext>
            </a:extLst>
          </p:cNvPr>
          <p:cNvSpPr/>
          <p:nvPr/>
        </p:nvSpPr>
        <p:spPr bwMode="auto">
          <a:xfrm>
            <a:off x="6588224" y="1635646"/>
            <a:ext cx="1327333" cy="819330"/>
          </a:xfrm>
          <a:custGeom>
            <a:avLst/>
            <a:gdLst>
              <a:gd name="T0" fmla="*/ 381408390 w 6190"/>
              <a:gd name="T1" fmla="*/ 48095465 h 4291"/>
              <a:gd name="T2" fmla="*/ 398361967 w 6190"/>
              <a:gd name="T3" fmla="*/ 65137202 h 4291"/>
              <a:gd name="T4" fmla="*/ 398361967 w 6190"/>
              <a:gd name="T5" fmla="*/ 340645740 h 4291"/>
              <a:gd name="T6" fmla="*/ 243222337 w 6190"/>
              <a:gd name="T7" fmla="*/ 340645740 h 4291"/>
              <a:gd name="T8" fmla="*/ 243222337 w 6190"/>
              <a:gd name="T9" fmla="*/ 352290696 h 4291"/>
              <a:gd name="T10" fmla="*/ 255534977 w 6190"/>
              <a:gd name="T11" fmla="*/ 354089520 h 4291"/>
              <a:gd name="T12" fmla="*/ 267942405 w 6190"/>
              <a:gd name="T13" fmla="*/ 356456556 h 4291"/>
              <a:gd name="T14" fmla="*/ 280444621 w 6190"/>
              <a:gd name="T15" fmla="*/ 359202195 h 4291"/>
              <a:gd name="T16" fmla="*/ 292852049 w 6190"/>
              <a:gd name="T17" fmla="*/ 362515737 h 4291"/>
              <a:gd name="T18" fmla="*/ 305259477 w 6190"/>
              <a:gd name="T19" fmla="*/ 366208191 h 4291"/>
              <a:gd name="T20" fmla="*/ 317666598 w 6190"/>
              <a:gd name="T21" fmla="*/ 370563353 h 4291"/>
              <a:gd name="T22" fmla="*/ 330074026 w 6190"/>
              <a:gd name="T23" fmla="*/ 375391922 h 4291"/>
              <a:gd name="T24" fmla="*/ 342481454 w 6190"/>
              <a:gd name="T25" fmla="*/ 380693590 h 4291"/>
              <a:gd name="T26" fmla="*/ 342481454 w 6190"/>
              <a:gd name="T27" fmla="*/ 406256349 h 4291"/>
              <a:gd name="T28" fmla="*/ 59858547 w 6190"/>
              <a:gd name="T29" fmla="*/ 406256349 h 4291"/>
              <a:gd name="T30" fmla="*/ 59858547 w 6190"/>
              <a:gd name="T31" fmla="*/ 380693590 h 4291"/>
              <a:gd name="T32" fmla="*/ 65920078 w 6190"/>
              <a:gd name="T33" fmla="*/ 378232057 h 4291"/>
              <a:gd name="T34" fmla="*/ 77853872 w 6190"/>
              <a:gd name="T35" fmla="*/ 373593097 h 4291"/>
              <a:gd name="T36" fmla="*/ 89882455 w 6190"/>
              <a:gd name="T37" fmla="*/ 369332432 h 4291"/>
              <a:gd name="T38" fmla="*/ 101816249 w 6190"/>
              <a:gd name="T39" fmla="*/ 365545482 h 4291"/>
              <a:gd name="T40" fmla="*/ 113939620 w 6190"/>
              <a:gd name="T41" fmla="*/ 362137135 h 4291"/>
              <a:gd name="T42" fmla="*/ 125967894 w 6190"/>
              <a:gd name="T43" fmla="*/ 359107390 h 4291"/>
              <a:gd name="T44" fmla="*/ 137901688 w 6190"/>
              <a:gd name="T45" fmla="*/ 356456556 h 4291"/>
              <a:gd name="T46" fmla="*/ 150025059 w 6190"/>
              <a:gd name="T47" fmla="*/ 354373626 h 4291"/>
              <a:gd name="T48" fmla="*/ 155992110 w 6190"/>
              <a:gd name="T49" fmla="*/ 340645740 h 4291"/>
              <a:gd name="T50" fmla="*/ 0 w 6190"/>
              <a:gd name="T51" fmla="*/ 340645740 h 4291"/>
              <a:gd name="T52" fmla="*/ 0 w 6190"/>
              <a:gd name="T53" fmla="*/ 65137202 h 4291"/>
              <a:gd name="T54" fmla="*/ 16953577 w 6190"/>
              <a:gd name="T55" fmla="*/ 48095465 h 4291"/>
              <a:gd name="T56" fmla="*/ 420335326 w 6190"/>
              <a:gd name="T57" fmla="*/ 406256349 h 4291"/>
              <a:gd name="T58" fmla="*/ 586272213 w 6190"/>
              <a:gd name="T59" fmla="*/ 0 h 4291"/>
              <a:gd name="T60" fmla="*/ 420335326 w 6190"/>
              <a:gd name="T61" fmla="*/ 406256349 h 4291"/>
              <a:gd name="T62" fmla="*/ 441266937 w 6190"/>
              <a:gd name="T63" fmla="*/ 35408890 h 4291"/>
              <a:gd name="T64" fmla="*/ 568276888 w 6190"/>
              <a:gd name="T65" fmla="*/ 74889145 h 4291"/>
              <a:gd name="T66" fmla="*/ 441266937 w 6190"/>
              <a:gd name="T67" fmla="*/ 35408890 h 4291"/>
              <a:gd name="T68" fmla="*/ 441266937 w 6190"/>
              <a:gd name="T69" fmla="*/ 97043248 h 4291"/>
              <a:gd name="T70" fmla="*/ 568276888 w 6190"/>
              <a:gd name="T71" fmla="*/ 136712804 h 4291"/>
              <a:gd name="T72" fmla="*/ 441266937 w 6190"/>
              <a:gd name="T73" fmla="*/ 97043248 h 4291"/>
              <a:gd name="T74" fmla="*/ 440604034 w 6190"/>
              <a:gd name="T75" fmla="*/ 170228065 h 4291"/>
              <a:gd name="T76" fmla="*/ 483224639 w 6190"/>
              <a:gd name="T77" fmla="*/ 200808694 h 4291"/>
              <a:gd name="T78" fmla="*/ 440604034 w 6190"/>
              <a:gd name="T79" fmla="*/ 170228065 h 4291"/>
              <a:gd name="T80" fmla="*/ 440604034 w 6190"/>
              <a:gd name="T81" fmla="*/ 219365150 h 4291"/>
              <a:gd name="T82" fmla="*/ 483224639 w 6190"/>
              <a:gd name="T83" fmla="*/ 249945779 h 4291"/>
              <a:gd name="T84" fmla="*/ 440604034 w 6190"/>
              <a:gd name="T85" fmla="*/ 219365150 h 4291"/>
              <a:gd name="T86" fmla="*/ 364360025 w 6190"/>
              <a:gd name="T87" fmla="*/ 82179246 h 4291"/>
              <a:gd name="T88" fmla="*/ 34001942 w 6190"/>
              <a:gd name="T89" fmla="*/ 306562266 h 4291"/>
              <a:gd name="T90" fmla="*/ 364360025 w 6190"/>
              <a:gd name="T91" fmla="*/ 82179246 h 4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190" h="4291">
                <a:moveTo>
                  <a:pt x="179" y="508"/>
                </a:moveTo>
                <a:lnTo>
                  <a:pt x="4027" y="508"/>
                </a:lnTo>
                <a:lnTo>
                  <a:pt x="4206" y="508"/>
                </a:lnTo>
                <a:lnTo>
                  <a:pt x="4206" y="688"/>
                </a:lnTo>
                <a:lnTo>
                  <a:pt x="4206" y="3418"/>
                </a:lnTo>
                <a:lnTo>
                  <a:pt x="4206" y="3598"/>
                </a:lnTo>
                <a:lnTo>
                  <a:pt x="4027" y="3598"/>
                </a:lnTo>
                <a:lnTo>
                  <a:pt x="2568" y="3598"/>
                </a:lnTo>
                <a:lnTo>
                  <a:pt x="2568" y="3721"/>
                </a:lnTo>
                <a:lnTo>
                  <a:pt x="2634" y="3731"/>
                </a:lnTo>
                <a:lnTo>
                  <a:pt x="2698" y="3740"/>
                </a:lnTo>
                <a:lnTo>
                  <a:pt x="2764" y="3752"/>
                </a:lnTo>
                <a:lnTo>
                  <a:pt x="2829" y="3765"/>
                </a:lnTo>
                <a:lnTo>
                  <a:pt x="2895" y="3779"/>
                </a:lnTo>
                <a:lnTo>
                  <a:pt x="2961" y="3794"/>
                </a:lnTo>
                <a:lnTo>
                  <a:pt x="3026" y="3811"/>
                </a:lnTo>
                <a:lnTo>
                  <a:pt x="3092" y="3829"/>
                </a:lnTo>
                <a:lnTo>
                  <a:pt x="3157" y="3848"/>
                </a:lnTo>
                <a:lnTo>
                  <a:pt x="3223" y="3868"/>
                </a:lnTo>
                <a:lnTo>
                  <a:pt x="3288" y="3891"/>
                </a:lnTo>
                <a:lnTo>
                  <a:pt x="3354" y="3914"/>
                </a:lnTo>
                <a:lnTo>
                  <a:pt x="3419" y="3938"/>
                </a:lnTo>
                <a:lnTo>
                  <a:pt x="3485" y="3965"/>
                </a:lnTo>
                <a:lnTo>
                  <a:pt x="3550" y="3993"/>
                </a:lnTo>
                <a:lnTo>
                  <a:pt x="3616" y="4021"/>
                </a:lnTo>
                <a:lnTo>
                  <a:pt x="3616" y="4291"/>
                </a:lnTo>
                <a:lnTo>
                  <a:pt x="632" y="4291"/>
                </a:lnTo>
                <a:lnTo>
                  <a:pt x="632" y="4021"/>
                </a:lnTo>
                <a:lnTo>
                  <a:pt x="696" y="3995"/>
                </a:lnTo>
                <a:lnTo>
                  <a:pt x="758" y="3970"/>
                </a:lnTo>
                <a:lnTo>
                  <a:pt x="822" y="3946"/>
                </a:lnTo>
                <a:lnTo>
                  <a:pt x="885" y="3924"/>
                </a:lnTo>
                <a:lnTo>
                  <a:pt x="949" y="3901"/>
                </a:lnTo>
                <a:lnTo>
                  <a:pt x="1013" y="3881"/>
                </a:lnTo>
                <a:lnTo>
                  <a:pt x="1075" y="3861"/>
                </a:lnTo>
                <a:lnTo>
                  <a:pt x="1139" y="3843"/>
                </a:lnTo>
                <a:lnTo>
                  <a:pt x="1203" y="3825"/>
                </a:lnTo>
                <a:lnTo>
                  <a:pt x="1266" y="3809"/>
                </a:lnTo>
                <a:lnTo>
                  <a:pt x="1330" y="3793"/>
                </a:lnTo>
                <a:lnTo>
                  <a:pt x="1394" y="3779"/>
                </a:lnTo>
                <a:lnTo>
                  <a:pt x="1456" y="3765"/>
                </a:lnTo>
                <a:lnTo>
                  <a:pt x="1520" y="3753"/>
                </a:lnTo>
                <a:lnTo>
                  <a:pt x="1584" y="3743"/>
                </a:lnTo>
                <a:lnTo>
                  <a:pt x="1647" y="3733"/>
                </a:lnTo>
                <a:lnTo>
                  <a:pt x="1647" y="3598"/>
                </a:lnTo>
                <a:lnTo>
                  <a:pt x="179" y="3598"/>
                </a:lnTo>
                <a:lnTo>
                  <a:pt x="0" y="3598"/>
                </a:lnTo>
                <a:lnTo>
                  <a:pt x="0" y="3418"/>
                </a:lnTo>
                <a:lnTo>
                  <a:pt x="0" y="688"/>
                </a:lnTo>
                <a:lnTo>
                  <a:pt x="0" y="508"/>
                </a:lnTo>
                <a:lnTo>
                  <a:pt x="179" y="508"/>
                </a:lnTo>
                <a:close/>
                <a:moveTo>
                  <a:pt x="4438" y="4291"/>
                </a:moveTo>
                <a:lnTo>
                  <a:pt x="6190" y="4291"/>
                </a:lnTo>
                <a:lnTo>
                  <a:pt x="6190" y="0"/>
                </a:lnTo>
                <a:lnTo>
                  <a:pt x="4438" y="0"/>
                </a:lnTo>
                <a:lnTo>
                  <a:pt x="4438" y="4291"/>
                </a:lnTo>
                <a:close/>
                <a:moveTo>
                  <a:pt x="4659" y="374"/>
                </a:moveTo>
                <a:lnTo>
                  <a:pt x="6000" y="374"/>
                </a:lnTo>
                <a:lnTo>
                  <a:pt x="6000" y="791"/>
                </a:lnTo>
                <a:lnTo>
                  <a:pt x="4659" y="791"/>
                </a:lnTo>
                <a:lnTo>
                  <a:pt x="4659" y="374"/>
                </a:lnTo>
                <a:close/>
                <a:moveTo>
                  <a:pt x="4659" y="1025"/>
                </a:moveTo>
                <a:lnTo>
                  <a:pt x="6000" y="1025"/>
                </a:lnTo>
                <a:lnTo>
                  <a:pt x="6000" y="1444"/>
                </a:lnTo>
                <a:lnTo>
                  <a:pt x="4659" y="1444"/>
                </a:lnTo>
                <a:lnTo>
                  <a:pt x="4659" y="1025"/>
                </a:lnTo>
                <a:close/>
                <a:moveTo>
                  <a:pt x="4652" y="1798"/>
                </a:moveTo>
                <a:lnTo>
                  <a:pt x="5102" y="1798"/>
                </a:lnTo>
                <a:lnTo>
                  <a:pt x="5102" y="2121"/>
                </a:lnTo>
                <a:lnTo>
                  <a:pt x="4652" y="2121"/>
                </a:lnTo>
                <a:lnTo>
                  <a:pt x="4652" y="1798"/>
                </a:lnTo>
                <a:close/>
                <a:moveTo>
                  <a:pt x="4652" y="2317"/>
                </a:moveTo>
                <a:lnTo>
                  <a:pt x="5102" y="2317"/>
                </a:lnTo>
                <a:lnTo>
                  <a:pt x="5102" y="2640"/>
                </a:lnTo>
                <a:lnTo>
                  <a:pt x="4652" y="2640"/>
                </a:lnTo>
                <a:lnTo>
                  <a:pt x="4652" y="2317"/>
                </a:lnTo>
                <a:close/>
                <a:moveTo>
                  <a:pt x="3847" y="868"/>
                </a:moveTo>
                <a:lnTo>
                  <a:pt x="359" y="868"/>
                </a:lnTo>
                <a:lnTo>
                  <a:pt x="359" y="3238"/>
                </a:lnTo>
                <a:lnTo>
                  <a:pt x="3847" y="3238"/>
                </a:lnTo>
                <a:lnTo>
                  <a:pt x="3847" y="868"/>
                </a:lnTo>
                <a:close/>
              </a:path>
            </a:pathLst>
          </a:custGeom>
          <a:solidFill>
            <a:srgbClr val="002060"/>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nSpc>
                <a:spcPct val="150000"/>
              </a:lnSpc>
            </a:pPr>
            <a:endParaRPr lang="zh-CN" altLang="en-US">
              <a:solidFill>
                <a:schemeClr val="tx1">
                  <a:lumMod val="65000"/>
                  <a:lumOff val="35000"/>
                </a:schemeClr>
              </a:solidFill>
            </a:endParaRPr>
          </a:p>
        </p:txBody>
      </p:sp>
    </p:spTree>
    <p:extLst>
      <p:ext uri="{BB962C8B-B14F-4D97-AF65-F5344CB8AC3E}">
        <p14:creationId xmlns:p14="http://schemas.microsoft.com/office/powerpoint/2010/main" val="784139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a:xfrm>
            <a:off x="443869" y="275754"/>
            <a:ext cx="8403269" cy="702223"/>
          </a:xfrm>
        </p:spPr>
        <p:txBody>
          <a:bodyPr/>
          <a:lstStyle/>
          <a:p>
            <a:r>
              <a:rPr lang="zh-CN" altLang="en-US" dirty="0">
                <a:latin typeface="Microsoft YaHei" charset="-122"/>
                <a:ea typeface="Microsoft YaHei" charset="-122"/>
                <a:cs typeface="Microsoft YaHei" charset="-122"/>
              </a:rPr>
              <a:t>档案管理</a:t>
            </a:r>
            <a:r>
              <a:rPr lang="zh-CN" altLang="en-US" dirty="0"/>
              <a:t>解决方案</a:t>
            </a:r>
            <a:endParaRPr lang="en-US" dirty="0">
              <a:latin typeface="Microsoft YaHei" charset="-122"/>
              <a:ea typeface="Microsoft YaHei" charset="-122"/>
              <a:cs typeface="Microsoft YaHei" charset="-122"/>
            </a:endParaRPr>
          </a:p>
        </p:txBody>
      </p:sp>
      <p:sp>
        <p:nvSpPr>
          <p:cNvPr id="4" name="Title 1"/>
          <p:cNvSpPr txBox="1">
            <a:spLocks/>
          </p:cNvSpPr>
          <p:nvPr/>
        </p:nvSpPr>
        <p:spPr bwMode="auto">
          <a:xfrm>
            <a:off x="6093808" y="2366780"/>
            <a:ext cx="1479560" cy="14681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1600" b="1" i="0" kern="1200" baseline="0">
                <a:solidFill>
                  <a:schemeClr val="bg1"/>
                </a:solidFill>
                <a:latin typeface="Arial"/>
                <a:ea typeface="+mj-ea"/>
                <a:cs typeface="Arial"/>
              </a:defRPr>
            </a:lvl1pPr>
          </a:lstStyle>
          <a:p>
            <a:pPr algn="ctr"/>
            <a:r>
              <a:rPr lang="en-US" altLang="zh-CN" sz="8000" dirty="0">
                <a:solidFill>
                  <a:srgbClr val="24215F"/>
                </a:solidFill>
              </a:rPr>
              <a:t>2</a:t>
            </a:r>
            <a:endParaRPr lang="en-US" sz="8000" dirty="0">
              <a:solidFill>
                <a:srgbClr val="24215F"/>
              </a:solidFill>
            </a:endParaRPr>
          </a:p>
        </p:txBody>
      </p:sp>
    </p:spTree>
    <p:extLst>
      <p:ext uri="{BB962C8B-B14F-4D97-AF65-F5344CB8AC3E}">
        <p14:creationId xmlns:p14="http://schemas.microsoft.com/office/powerpoint/2010/main" val="3096060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档案管理的几个关键思路</a:t>
            </a:r>
            <a:br>
              <a:rPr kumimoji="1" lang="en-US" altLang="zh-CN" sz="2400" dirty="0">
                <a:solidFill>
                  <a:srgbClr val="FFC000"/>
                </a:solidFill>
              </a:rPr>
            </a:br>
            <a:endParaRPr kumimoji="1" lang="zh-CN" altLang="en-US" sz="2400" dirty="0"/>
          </a:p>
        </p:txBody>
      </p:sp>
      <p:grpSp>
        <p:nvGrpSpPr>
          <p:cNvPr id="23" name="组合 22">
            <a:extLst>
              <a:ext uri="{FF2B5EF4-FFF2-40B4-BE49-F238E27FC236}">
                <a16:creationId xmlns:a16="http://schemas.microsoft.com/office/drawing/2014/main" id="{3097F0A8-EC8F-4749-9182-88519DCD5A77}"/>
              </a:ext>
            </a:extLst>
          </p:cNvPr>
          <p:cNvGrpSpPr/>
          <p:nvPr/>
        </p:nvGrpSpPr>
        <p:grpSpPr>
          <a:xfrm>
            <a:off x="1115616" y="915566"/>
            <a:ext cx="6836233" cy="3503942"/>
            <a:chOff x="1504079" y="890118"/>
            <a:chExt cx="6836233" cy="3503942"/>
          </a:xfrm>
        </p:grpSpPr>
        <p:grpSp>
          <p:nvGrpSpPr>
            <p:cNvPr id="29" name="组合 28">
              <a:extLst>
                <a:ext uri="{FF2B5EF4-FFF2-40B4-BE49-F238E27FC236}">
                  <a16:creationId xmlns:a16="http://schemas.microsoft.com/office/drawing/2014/main" id="{65AE4D3B-E17A-4449-9B6A-E16A9D208078}"/>
                </a:ext>
              </a:extLst>
            </p:cNvPr>
            <p:cNvGrpSpPr/>
            <p:nvPr/>
          </p:nvGrpSpPr>
          <p:grpSpPr>
            <a:xfrm>
              <a:off x="1504079" y="1639891"/>
              <a:ext cx="1152128" cy="1336468"/>
              <a:chOff x="1999874" y="1543476"/>
              <a:chExt cx="1152128" cy="1336468"/>
            </a:xfrm>
          </p:grpSpPr>
          <p:sp>
            <p:nvSpPr>
              <p:cNvPr id="49" name="椭圆 48">
                <a:extLst>
                  <a:ext uri="{FF2B5EF4-FFF2-40B4-BE49-F238E27FC236}">
                    <a16:creationId xmlns:a16="http://schemas.microsoft.com/office/drawing/2014/main" id="{C1D68814-C730-4EBF-A579-2F356303B05A}"/>
                  </a:ext>
                </a:extLst>
              </p:cNvPr>
              <p:cNvSpPr/>
              <p:nvPr/>
            </p:nvSpPr>
            <p:spPr>
              <a:xfrm>
                <a:off x="2159012" y="1794784"/>
                <a:ext cx="833853" cy="833853"/>
              </a:xfrm>
              <a:prstGeom prst="ellipse">
                <a:avLst/>
              </a:prstGeom>
              <a:solidFill>
                <a:srgbClr val="F4697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62A216AF-B89B-4D81-BAA3-E08A1BD95357}"/>
                  </a:ext>
                </a:extLst>
              </p:cNvPr>
              <p:cNvSpPr/>
              <p:nvPr/>
            </p:nvSpPr>
            <p:spPr>
              <a:xfrm rot="19736885">
                <a:off x="2028136" y="2154328"/>
                <a:ext cx="610929" cy="357480"/>
              </a:xfrm>
              <a:prstGeom prst="rect">
                <a:avLst/>
              </a:prstGeom>
              <a:solidFill>
                <a:srgbClr val="080808">
                  <a:alpha val="14902"/>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51" name="六边形 4">
                <a:extLst>
                  <a:ext uri="{FF2B5EF4-FFF2-40B4-BE49-F238E27FC236}">
                    <a16:creationId xmlns:a16="http://schemas.microsoft.com/office/drawing/2014/main" id="{B46C09ED-29F4-45FE-A300-6398AF0F71A3}"/>
                  </a:ext>
                </a:extLst>
              </p:cNvPr>
              <p:cNvSpPr/>
              <p:nvPr/>
            </p:nvSpPr>
            <p:spPr>
              <a:xfrm rot="5400000">
                <a:off x="1907704" y="1635646"/>
                <a:ext cx="1336468" cy="1152128"/>
              </a:xfrm>
              <a:custGeom>
                <a:avLst/>
                <a:gdLst/>
                <a:ahLst/>
                <a:cxnLst/>
                <a:rect l="l" t="t" r="r" b="b"/>
                <a:pathLst>
                  <a:path w="1336468" h="1152128">
                    <a:moveTo>
                      <a:pt x="251308" y="576063"/>
                    </a:moveTo>
                    <a:cubicBezTo>
                      <a:pt x="251308" y="806325"/>
                      <a:pt x="437973" y="992990"/>
                      <a:pt x="668235" y="992990"/>
                    </a:cubicBezTo>
                    <a:cubicBezTo>
                      <a:pt x="898497" y="992990"/>
                      <a:pt x="1085162" y="806325"/>
                      <a:pt x="1085162" y="576063"/>
                    </a:cubicBezTo>
                    <a:cubicBezTo>
                      <a:pt x="1085162" y="345801"/>
                      <a:pt x="898497" y="159136"/>
                      <a:pt x="668235" y="159136"/>
                    </a:cubicBezTo>
                    <a:cubicBezTo>
                      <a:pt x="437973" y="159136"/>
                      <a:pt x="251308" y="345801"/>
                      <a:pt x="251308" y="576063"/>
                    </a:cubicBezTo>
                    <a:close/>
                    <a:moveTo>
                      <a:pt x="0" y="576064"/>
                    </a:moveTo>
                    <a:lnTo>
                      <a:pt x="288032" y="0"/>
                    </a:lnTo>
                    <a:lnTo>
                      <a:pt x="1048436" y="0"/>
                    </a:lnTo>
                    <a:lnTo>
                      <a:pt x="1336468" y="576064"/>
                    </a:lnTo>
                    <a:lnTo>
                      <a:pt x="1048436" y="1152128"/>
                    </a:lnTo>
                    <a:lnTo>
                      <a:pt x="288032" y="1152128"/>
                    </a:lnTo>
                    <a:close/>
                  </a:path>
                </a:pathLst>
              </a:custGeom>
              <a:solidFill>
                <a:srgbClr val="F2A84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pic>
            <p:nvPicPr>
              <p:cNvPr id="52" name="图片 51">
                <a:extLst>
                  <a:ext uri="{FF2B5EF4-FFF2-40B4-BE49-F238E27FC236}">
                    <a16:creationId xmlns:a16="http://schemas.microsoft.com/office/drawing/2014/main" id="{28EB81D6-D4B9-46FE-AFFD-720EA92AAA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8764" y="1951192"/>
                <a:ext cx="507937" cy="507937"/>
              </a:xfrm>
              <a:prstGeom prst="rect">
                <a:avLst/>
              </a:prstGeom>
            </p:spPr>
          </p:pic>
        </p:grpSp>
        <p:grpSp>
          <p:nvGrpSpPr>
            <p:cNvPr id="30" name="组合 29">
              <a:extLst>
                <a:ext uri="{FF2B5EF4-FFF2-40B4-BE49-F238E27FC236}">
                  <a16:creationId xmlns:a16="http://schemas.microsoft.com/office/drawing/2014/main" id="{979DD822-D640-43C3-A83C-26841BF939BA}"/>
                </a:ext>
              </a:extLst>
            </p:cNvPr>
            <p:cNvGrpSpPr/>
            <p:nvPr/>
          </p:nvGrpSpPr>
          <p:grpSpPr>
            <a:xfrm>
              <a:off x="2780061" y="1992456"/>
              <a:ext cx="855835" cy="992768"/>
              <a:chOff x="3275856" y="1896041"/>
              <a:chExt cx="855835" cy="992768"/>
            </a:xfrm>
          </p:grpSpPr>
          <p:sp>
            <p:nvSpPr>
              <p:cNvPr id="45" name="椭圆 44">
                <a:extLst>
                  <a:ext uri="{FF2B5EF4-FFF2-40B4-BE49-F238E27FC236}">
                    <a16:creationId xmlns:a16="http://schemas.microsoft.com/office/drawing/2014/main" id="{E1358D97-6101-4AEF-931A-EFBF72746897}"/>
                  </a:ext>
                </a:extLst>
              </p:cNvPr>
              <p:cNvSpPr/>
              <p:nvPr/>
            </p:nvSpPr>
            <p:spPr>
              <a:xfrm>
                <a:off x="3394069" y="2082719"/>
                <a:ext cx="619411" cy="619411"/>
              </a:xfrm>
              <a:prstGeom prst="ellipse">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0FF7CC52-EB2C-4CD1-AF81-F8367F4CC7C9}"/>
                  </a:ext>
                </a:extLst>
              </p:cNvPr>
              <p:cNvSpPr/>
              <p:nvPr/>
            </p:nvSpPr>
            <p:spPr>
              <a:xfrm rot="19736885">
                <a:off x="3296850" y="2349799"/>
                <a:ext cx="453816" cy="265547"/>
              </a:xfrm>
              <a:prstGeom prst="rect">
                <a:avLst/>
              </a:prstGeom>
              <a:solidFill>
                <a:srgbClr val="080808">
                  <a:alpha val="14902"/>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47" name="六边形 4">
                <a:extLst>
                  <a:ext uri="{FF2B5EF4-FFF2-40B4-BE49-F238E27FC236}">
                    <a16:creationId xmlns:a16="http://schemas.microsoft.com/office/drawing/2014/main" id="{9889AC1A-C7F3-423B-B3FB-060A7DEFCE4C}"/>
                  </a:ext>
                </a:extLst>
              </p:cNvPr>
              <p:cNvSpPr/>
              <p:nvPr/>
            </p:nvSpPr>
            <p:spPr>
              <a:xfrm rot="5400000">
                <a:off x="3207390" y="1964507"/>
                <a:ext cx="992768" cy="855835"/>
              </a:xfrm>
              <a:custGeom>
                <a:avLst/>
                <a:gdLst/>
                <a:ahLst/>
                <a:cxnLst/>
                <a:rect l="l" t="t" r="r" b="b"/>
                <a:pathLst>
                  <a:path w="1336468" h="1152128">
                    <a:moveTo>
                      <a:pt x="251308" y="576063"/>
                    </a:moveTo>
                    <a:cubicBezTo>
                      <a:pt x="251308" y="806325"/>
                      <a:pt x="437973" y="992990"/>
                      <a:pt x="668235" y="992990"/>
                    </a:cubicBezTo>
                    <a:cubicBezTo>
                      <a:pt x="898497" y="992990"/>
                      <a:pt x="1085162" y="806325"/>
                      <a:pt x="1085162" y="576063"/>
                    </a:cubicBezTo>
                    <a:cubicBezTo>
                      <a:pt x="1085162" y="345801"/>
                      <a:pt x="898497" y="159136"/>
                      <a:pt x="668235" y="159136"/>
                    </a:cubicBezTo>
                    <a:cubicBezTo>
                      <a:pt x="437973" y="159136"/>
                      <a:pt x="251308" y="345801"/>
                      <a:pt x="251308" y="576063"/>
                    </a:cubicBezTo>
                    <a:close/>
                    <a:moveTo>
                      <a:pt x="0" y="576064"/>
                    </a:moveTo>
                    <a:lnTo>
                      <a:pt x="288032" y="0"/>
                    </a:lnTo>
                    <a:lnTo>
                      <a:pt x="1048436" y="0"/>
                    </a:lnTo>
                    <a:lnTo>
                      <a:pt x="1336468" y="576064"/>
                    </a:lnTo>
                    <a:lnTo>
                      <a:pt x="1048436" y="1152128"/>
                    </a:lnTo>
                    <a:lnTo>
                      <a:pt x="288032" y="1152128"/>
                    </a:lnTo>
                    <a:close/>
                  </a:path>
                </a:pathLst>
              </a:cu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pic>
            <p:nvPicPr>
              <p:cNvPr id="48" name="图片 47">
                <a:extLst>
                  <a:ext uri="{FF2B5EF4-FFF2-40B4-BE49-F238E27FC236}">
                    <a16:creationId xmlns:a16="http://schemas.microsoft.com/office/drawing/2014/main" id="{3FC19858-5BE0-4F09-B83D-8DAF8D7F68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7880" y="2198904"/>
                <a:ext cx="377311" cy="377311"/>
              </a:xfrm>
              <a:prstGeom prst="rect">
                <a:avLst/>
              </a:prstGeom>
            </p:spPr>
          </p:pic>
        </p:grpSp>
        <p:grpSp>
          <p:nvGrpSpPr>
            <p:cNvPr id="31" name="组合 30">
              <a:extLst>
                <a:ext uri="{FF2B5EF4-FFF2-40B4-BE49-F238E27FC236}">
                  <a16:creationId xmlns:a16="http://schemas.microsoft.com/office/drawing/2014/main" id="{B5FD6F1C-089A-4A98-BB92-40D0B6E095A5}"/>
                </a:ext>
              </a:extLst>
            </p:cNvPr>
            <p:cNvGrpSpPr/>
            <p:nvPr/>
          </p:nvGrpSpPr>
          <p:grpSpPr>
            <a:xfrm>
              <a:off x="2228290" y="2826277"/>
              <a:ext cx="773795" cy="897601"/>
              <a:chOff x="3275856" y="1896041"/>
              <a:chExt cx="855835" cy="992768"/>
            </a:xfrm>
          </p:grpSpPr>
          <p:sp>
            <p:nvSpPr>
              <p:cNvPr id="41" name="椭圆 40">
                <a:extLst>
                  <a:ext uri="{FF2B5EF4-FFF2-40B4-BE49-F238E27FC236}">
                    <a16:creationId xmlns:a16="http://schemas.microsoft.com/office/drawing/2014/main" id="{A301C7D0-01E3-4E64-A841-5F78140860C4}"/>
                  </a:ext>
                </a:extLst>
              </p:cNvPr>
              <p:cNvSpPr/>
              <p:nvPr/>
            </p:nvSpPr>
            <p:spPr>
              <a:xfrm>
                <a:off x="3394069" y="2082719"/>
                <a:ext cx="619411" cy="619411"/>
              </a:xfrm>
              <a:prstGeom prst="ellipse">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69E20A75-2400-4EFE-B404-EF7E851032B7}"/>
                  </a:ext>
                </a:extLst>
              </p:cNvPr>
              <p:cNvSpPr/>
              <p:nvPr/>
            </p:nvSpPr>
            <p:spPr>
              <a:xfrm rot="19736885">
                <a:off x="3296850" y="2349799"/>
                <a:ext cx="453816" cy="265547"/>
              </a:xfrm>
              <a:prstGeom prst="rect">
                <a:avLst/>
              </a:prstGeom>
              <a:solidFill>
                <a:srgbClr val="080808">
                  <a:alpha val="14902"/>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43" name="六边形 4">
                <a:extLst>
                  <a:ext uri="{FF2B5EF4-FFF2-40B4-BE49-F238E27FC236}">
                    <a16:creationId xmlns:a16="http://schemas.microsoft.com/office/drawing/2014/main" id="{2EFFD931-6BC5-44F9-BA01-7582498B727F}"/>
                  </a:ext>
                </a:extLst>
              </p:cNvPr>
              <p:cNvSpPr/>
              <p:nvPr/>
            </p:nvSpPr>
            <p:spPr>
              <a:xfrm rot="5400000">
                <a:off x="3207390" y="1964507"/>
                <a:ext cx="992768" cy="855835"/>
              </a:xfrm>
              <a:custGeom>
                <a:avLst/>
                <a:gdLst/>
                <a:ahLst/>
                <a:cxnLst/>
                <a:rect l="l" t="t" r="r" b="b"/>
                <a:pathLst>
                  <a:path w="1336468" h="1152128">
                    <a:moveTo>
                      <a:pt x="251308" y="576063"/>
                    </a:moveTo>
                    <a:cubicBezTo>
                      <a:pt x="251308" y="806325"/>
                      <a:pt x="437973" y="992990"/>
                      <a:pt x="668235" y="992990"/>
                    </a:cubicBezTo>
                    <a:cubicBezTo>
                      <a:pt x="898497" y="992990"/>
                      <a:pt x="1085162" y="806325"/>
                      <a:pt x="1085162" y="576063"/>
                    </a:cubicBezTo>
                    <a:cubicBezTo>
                      <a:pt x="1085162" y="345801"/>
                      <a:pt x="898497" y="159136"/>
                      <a:pt x="668235" y="159136"/>
                    </a:cubicBezTo>
                    <a:cubicBezTo>
                      <a:pt x="437973" y="159136"/>
                      <a:pt x="251308" y="345801"/>
                      <a:pt x="251308" y="576063"/>
                    </a:cubicBezTo>
                    <a:close/>
                    <a:moveTo>
                      <a:pt x="0" y="576064"/>
                    </a:moveTo>
                    <a:lnTo>
                      <a:pt x="288032" y="0"/>
                    </a:lnTo>
                    <a:lnTo>
                      <a:pt x="1048436" y="0"/>
                    </a:lnTo>
                    <a:lnTo>
                      <a:pt x="1336468" y="576064"/>
                    </a:lnTo>
                    <a:lnTo>
                      <a:pt x="1048436" y="1152128"/>
                    </a:lnTo>
                    <a:lnTo>
                      <a:pt x="288032" y="1152128"/>
                    </a:lnTo>
                    <a:close/>
                  </a:path>
                </a:pathLst>
              </a:custGeom>
              <a:solidFill>
                <a:srgbClr val="F4697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pic>
            <p:nvPicPr>
              <p:cNvPr id="44" name="图片 43">
                <a:extLst>
                  <a:ext uri="{FF2B5EF4-FFF2-40B4-BE49-F238E27FC236}">
                    <a16:creationId xmlns:a16="http://schemas.microsoft.com/office/drawing/2014/main" id="{872E5A81-CE8E-4810-A918-3BD9493279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7880" y="2198904"/>
                <a:ext cx="377311" cy="377311"/>
              </a:xfrm>
              <a:prstGeom prst="rect">
                <a:avLst/>
              </a:prstGeom>
            </p:spPr>
          </p:pic>
        </p:grpSp>
        <p:sp>
          <p:nvSpPr>
            <p:cNvPr id="32" name="六边形 31">
              <a:extLst>
                <a:ext uri="{FF2B5EF4-FFF2-40B4-BE49-F238E27FC236}">
                  <a16:creationId xmlns:a16="http://schemas.microsoft.com/office/drawing/2014/main" id="{1CEDD428-4ACB-4A6A-80AB-0EBF44B58A96}"/>
                </a:ext>
              </a:extLst>
            </p:cNvPr>
            <p:cNvSpPr/>
            <p:nvPr/>
          </p:nvSpPr>
          <p:spPr>
            <a:xfrm rot="5400000">
              <a:off x="4661387" y="1032269"/>
              <a:ext cx="648072" cy="558683"/>
            </a:xfrm>
            <a:prstGeom prst="hexagon">
              <a:avLst/>
            </a:prstGeom>
            <a:solidFill>
              <a:srgbClr val="F2A84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33" name="六边形 32">
              <a:extLst>
                <a:ext uri="{FF2B5EF4-FFF2-40B4-BE49-F238E27FC236}">
                  <a16:creationId xmlns:a16="http://schemas.microsoft.com/office/drawing/2014/main" id="{346B1D3B-E3C6-49CB-9183-6C49B0487F68}"/>
                </a:ext>
              </a:extLst>
            </p:cNvPr>
            <p:cNvSpPr/>
            <p:nvPr/>
          </p:nvSpPr>
          <p:spPr>
            <a:xfrm rot="5400000">
              <a:off x="4661387" y="2380657"/>
              <a:ext cx="648072" cy="558683"/>
            </a:xfrm>
            <a:prstGeom prst="hexagon">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34" name="六边形 33">
              <a:extLst>
                <a:ext uri="{FF2B5EF4-FFF2-40B4-BE49-F238E27FC236}">
                  <a16:creationId xmlns:a16="http://schemas.microsoft.com/office/drawing/2014/main" id="{ABC3E5C0-0561-4D68-91ED-F005445E3247}"/>
                </a:ext>
              </a:extLst>
            </p:cNvPr>
            <p:cNvSpPr/>
            <p:nvPr/>
          </p:nvSpPr>
          <p:spPr>
            <a:xfrm rot="5400000">
              <a:off x="4661387" y="3729044"/>
              <a:ext cx="648072" cy="558683"/>
            </a:xfrm>
            <a:prstGeom prst="hexagon">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35" name="TextBox 49">
              <a:extLst>
                <a:ext uri="{FF2B5EF4-FFF2-40B4-BE49-F238E27FC236}">
                  <a16:creationId xmlns:a16="http://schemas.microsoft.com/office/drawing/2014/main" id="{CFBE7EF8-48D4-4EB0-B2B7-0970F172F0C0}"/>
                </a:ext>
              </a:extLst>
            </p:cNvPr>
            <p:cNvSpPr txBox="1"/>
            <p:nvPr/>
          </p:nvSpPr>
          <p:spPr>
            <a:xfrm>
              <a:off x="5436096" y="1194887"/>
              <a:ext cx="2892268"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2A849"/>
                  </a:solidFill>
                  <a:effectLst/>
                  <a:uLnTx/>
                  <a:uFillTx/>
                  <a:latin typeface="微软雅黑" panose="020B0503020204020204" pitchFamily="34" charset="-122"/>
                  <a:ea typeface="微软雅黑" panose="020B0503020204020204" pitchFamily="34" charset="-122"/>
                </a:rPr>
                <a:t>解决纸质</a:t>
              </a:r>
              <a:r>
                <a:rPr lang="zh-CN" altLang="en-US" sz="1400" kern="0" dirty="0">
                  <a:solidFill>
                    <a:srgbClr val="F2A849"/>
                  </a:solidFill>
                  <a:latin typeface="微软雅黑" panose="020B0503020204020204" pitchFamily="34" charset="-122"/>
                  <a:ea typeface="微软雅黑" panose="020B0503020204020204" pitchFamily="34" charset="-122"/>
                </a:rPr>
                <a:t>档案</a:t>
              </a:r>
              <a:r>
                <a:rPr kumimoji="0" lang="zh-CN" altLang="en-US" sz="1400" b="0" i="0" u="none" strike="noStrike" kern="0" cap="none" spc="0" normalizeH="0" baseline="0" noProof="0" dirty="0">
                  <a:ln>
                    <a:noFill/>
                  </a:ln>
                  <a:solidFill>
                    <a:srgbClr val="F2A849"/>
                  </a:solidFill>
                  <a:effectLst/>
                  <a:uLnTx/>
                  <a:uFillTx/>
                  <a:latin typeface="微软雅黑" panose="020B0503020204020204" pitchFamily="34" charset="-122"/>
                  <a:ea typeface="微软雅黑" panose="020B0503020204020204" pitchFamily="34" charset="-122"/>
                </a:rPr>
                <a:t>易老化，占空间、不易保管的问题</a:t>
              </a:r>
            </a:p>
          </p:txBody>
        </p:sp>
        <p:sp>
          <p:nvSpPr>
            <p:cNvPr id="36" name="TextBox 50">
              <a:extLst>
                <a:ext uri="{FF2B5EF4-FFF2-40B4-BE49-F238E27FC236}">
                  <a16:creationId xmlns:a16="http://schemas.microsoft.com/office/drawing/2014/main" id="{0EBE63AC-1A6D-404F-8EBD-65AA015B8ECB}"/>
                </a:ext>
              </a:extLst>
            </p:cNvPr>
            <p:cNvSpPr txBox="1"/>
            <p:nvPr/>
          </p:nvSpPr>
          <p:spPr>
            <a:xfrm>
              <a:off x="5448044" y="890118"/>
              <a:ext cx="2088233" cy="307777"/>
            </a:xfrm>
            <a:prstGeom prst="rect">
              <a:avLst/>
            </a:prstGeom>
            <a:noFill/>
          </p:spPr>
          <p:txBody>
            <a:bodyPr wrap="square" rtlCol="0">
              <a:spAutoFit/>
            </a:bodyPr>
            <a:lstStyle/>
            <a:p>
              <a:r>
                <a:rPr lang="zh-CN" altLang="en-US" sz="1400" kern="0" dirty="0">
                  <a:solidFill>
                    <a:srgbClr val="F2A849"/>
                  </a:solidFill>
                  <a:latin typeface="微软雅黑" panose="020B0503020204020204" pitchFamily="34" charset="-122"/>
                  <a:ea typeface="微软雅黑" panose="020B0503020204020204" pitchFamily="34" charset="-122"/>
                </a:rPr>
                <a:t>档案</a:t>
              </a:r>
              <a:r>
                <a:rPr lang="zh-CN" altLang="en-US" sz="1400" b="1" dirty="0">
                  <a:solidFill>
                    <a:srgbClr val="F2A849"/>
                  </a:solidFill>
                  <a:latin typeface="微软雅黑" panose="020B0503020204020204" pitchFamily="34" charset="-122"/>
                  <a:ea typeface="微软雅黑" panose="020B0503020204020204" pitchFamily="34" charset="-122"/>
                </a:rPr>
                <a:t>存储</a:t>
              </a:r>
            </a:p>
          </p:txBody>
        </p:sp>
        <p:sp>
          <p:nvSpPr>
            <p:cNvPr id="37" name="TextBox 51">
              <a:extLst>
                <a:ext uri="{FF2B5EF4-FFF2-40B4-BE49-F238E27FC236}">
                  <a16:creationId xmlns:a16="http://schemas.microsoft.com/office/drawing/2014/main" id="{F36D169F-D010-4614-A60F-140C5E0BDC49}"/>
                </a:ext>
              </a:extLst>
            </p:cNvPr>
            <p:cNvSpPr txBox="1"/>
            <p:nvPr/>
          </p:nvSpPr>
          <p:spPr>
            <a:xfrm>
              <a:off x="5448044" y="2506157"/>
              <a:ext cx="2892268" cy="523220"/>
            </a:xfrm>
            <a:prstGeom prst="rect">
              <a:avLst/>
            </a:prstGeom>
            <a:noFill/>
          </p:spPr>
          <p:txBody>
            <a:bodyPr wrap="square" rtlCol="0">
              <a:spAutoFit/>
            </a:bodyPr>
            <a:lstStyle/>
            <a:p>
              <a:pPr lvl="0" defTabSz="914400">
                <a:defRPr/>
              </a:pPr>
              <a:r>
                <a:rPr kumimoji="0" lang="zh-CN" altLang="en-US" sz="1400"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rPr>
                <a:t>解决跨部门间的档案传阅困难与共享困哪的问题</a:t>
              </a:r>
            </a:p>
          </p:txBody>
        </p:sp>
        <p:sp>
          <p:nvSpPr>
            <p:cNvPr id="38" name="TextBox 52">
              <a:extLst>
                <a:ext uri="{FF2B5EF4-FFF2-40B4-BE49-F238E27FC236}">
                  <a16:creationId xmlns:a16="http://schemas.microsoft.com/office/drawing/2014/main" id="{DEB42981-AC67-4FBA-A7BE-CF96EE7FA43E}"/>
                </a:ext>
              </a:extLst>
            </p:cNvPr>
            <p:cNvSpPr txBox="1"/>
            <p:nvPr/>
          </p:nvSpPr>
          <p:spPr>
            <a:xfrm>
              <a:off x="5459992" y="2201388"/>
              <a:ext cx="2088233" cy="307777"/>
            </a:xfrm>
            <a:prstGeom prst="rect">
              <a:avLst/>
            </a:prstGeom>
            <a:noFill/>
          </p:spPr>
          <p:txBody>
            <a:bodyPr wrap="square" rtlCol="0">
              <a:spAutoFit/>
            </a:bodyPr>
            <a:lstStyle/>
            <a:p>
              <a:r>
                <a:rPr lang="zh-CN" altLang="en-US" sz="1400" b="1" dirty="0">
                  <a:solidFill>
                    <a:srgbClr val="00B050"/>
                  </a:solidFill>
                  <a:latin typeface="微软雅黑" panose="020B0503020204020204" pitchFamily="34" charset="-122"/>
                  <a:ea typeface="微软雅黑" panose="020B0503020204020204" pitchFamily="34" charset="-122"/>
                </a:rPr>
                <a:t>享档案共享</a:t>
              </a:r>
            </a:p>
          </p:txBody>
        </p:sp>
        <p:sp>
          <p:nvSpPr>
            <p:cNvPr id="39" name="TextBox 53">
              <a:extLst>
                <a:ext uri="{FF2B5EF4-FFF2-40B4-BE49-F238E27FC236}">
                  <a16:creationId xmlns:a16="http://schemas.microsoft.com/office/drawing/2014/main" id="{A6D13525-0EF7-489D-9E41-8E48C5F31E3B}"/>
                </a:ext>
              </a:extLst>
            </p:cNvPr>
            <p:cNvSpPr txBox="1"/>
            <p:nvPr/>
          </p:nvSpPr>
          <p:spPr>
            <a:xfrm>
              <a:off x="5429563" y="3870840"/>
              <a:ext cx="2892268" cy="523220"/>
            </a:xfrm>
            <a:prstGeom prst="rect">
              <a:avLst/>
            </a:prstGeom>
            <a:noFill/>
          </p:spPr>
          <p:txBody>
            <a:bodyPr wrap="square" rtlCol="0">
              <a:spAutoFit/>
            </a:bodyPr>
            <a:lstStyle/>
            <a:p>
              <a:pPr lvl="0" defTabSz="914400">
                <a:defRPr/>
              </a:pPr>
              <a:r>
                <a:rPr kumimoji="0" lang="zh-CN" altLang="en-US" sz="1400" b="0"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高效</a:t>
              </a:r>
              <a:r>
                <a:rPr lang="zh-CN" altLang="en-US" sz="1400" kern="0" dirty="0">
                  <a:solidFill>
                    <a:srgbClr val="00B0F0"/>
                  </a:solidFill>
                  <a:latin typeface="微软雅黑" panose="020B0503020204020204" pitchFamily="34" charset="-122"/>
                  <a:ea typeface="微软雅黑" panose="020B0503020204020204" pitchFamily="34" charset="-122"/>
                </a:rPr>
                <a:t>挖掘档案</a:t>
              </a:r>
              <a:r>
                <a:rPr kumimoji="0" lang="zh-CN" altLang="en-US" sz="1400" b="0"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业务价值，为企业管理提供支持</a:t>
              </a:r>
            </a:p>
          </p:txBody>
        </p:sp>
        <p:sp>
          <p:nvSpPr>
            <p:cNvPr id="40" name="TextBox 54">
              <a:extLst>
                <a:ext uri="{FF2B5EF4-FFF2-40B4-BE49-F238E27FC236}">
                  <a16:creationId xmlns:a16="http://schemas.microsoft.com/office/drawing/2014/main" id="{5252DC99-8859-486C-BDF3-610BA8148A74}"/>
                </a:ext>
              </a:extLst>
            </p:cNvPr>
            <p:cNvSpPr txBox="1"/>
            <p:nvPr/>
          </p:nvSpPr>
          <p:spPr>
            <a:xfrm>
              <a:off x="5441511" y="3566071"/>
              <a:ext cx="2088233" cy="307777"/>
            </a:xfrm>
            <a:prstGeom prst="rect">
              <a:avLst/>
            </a:prstGeom>
            <a:noFill/>
          </p:spPr>
          <p:txBody>
            <a:bodyPr wrap="square" rtlCol="0">
              <a:spAutoFit/>
            </a:bodyPr>
            <a:lstStyle/>
            <a:p>
              <a:r>
                <a:rPr lang="zh-CN" altLang="en-US" sz="1400" b="1" dirty="0">
                  <a:solidFill>
                    <a:srgbClr val="00B0F0"/>
                  </a:solidFill>
                  <a:latin typeface="微软雅黑" panose="020B0503020204020204" pitchFamily="34" charset="-122"/>
                  <a:ea typeface="微软雅黑" panose="020B0503020204020204" pitchFamily="34" charset="-122"/>
                </a:rPr>
                <a:t>价值挖掘</a:t>
              </a:r>
            </a:p>
          </p:txBody>
        </p:sp>
      </p:grpSp>
    </p:spTree>
    <p:extLst>
      <p:ext uri="{BB962C8B-B14F-4D97-AF65-F5344CB8AC3E}">
        <p14:creationId xmlns:p14="http://schemas.microsoft.com/office/powerpoint/2010/main" val="3165624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档案管理框架图</a:t>
            </a:r>
            <a:br>
              <a:rPr kumimoji="1" lang="en-US" altLang="zh-CN" sz="2400" dirty="0">
                <a:solidFill>
                  <a:srgbClr val="FFC000"/>
                </a:solidFill>
              </a:rPr>
            </a:br>
            <a:endParaRPr kumimoji="1" lang="zh-CN" altLang="en-US" sz="2400" dirty="0"/>
          </a:p>
        </p:txBody>
      </p:sp>
      <p:sp>
        <p:nvSpPr>
          <p:cNvPr id="3" name="矩形 2">
            <a:extLst>
              <a:ext uri="{FF2B5EF4-FFF2-40B4-BE49-F238E27FC236}">
                <a16:creationId xmlns:a16="http://schemas.microsoft.com/office/drawing/2014/main" id="{AF28B7EB-D1AF-4A89-82FC-2044A06E647D}"/>
              </a:ext>
            </a:extLst>
          </p:cNvPr>
          <p:cNvSpPr>
            <a:spLocks noChangeArrowheads="1"/>
          </p:cNvSpPr>
          <p:nvPr/>
        </p:nvSpPr>
        <p:spPr bwMode="auto">
          <a:xfrm>
            <a:off x="528954" y="801910"/>
            <a:ext cx="1152525" cy="3995738"/>
          </a:xfrm>
          <a:prstGeom prst="rect">
            <a:avLst/>
          </a:prstGeom>
          <a:solidFill>
            <a:srgbClr val="92D050"/>
          </a:solidFill>
          <a:ln>
            <a:noFill/>
          </a:ln>
          <a:extLst>
            <a:ext uri="{91240B29-F687-4F45-9708-019B960494DF}">
              <a14:hiddenLine xmlns:a14="http://schemas.microsoft.com/office/drawing/2010/main" w="28575">
                <a:solidFill>
                  <a:srgbClr val="000000"/>
                </a:solidFill>
                <a:prstDash val="sysDash"/>
                <a:round/>
              </a14:hiddenLine>
            </a:ext>
          </a:extLst>
        </p:spPr>
        <p:txBody>
          <a:bodyPr anchor="ct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a:buFont typeface="Wingdings" panose="05000000000000000000" pitchFamily="2" charset="2"/>
              <a:buNone/>
            </a:pPr>
            <a:endParaRPr kumimoji="1" lang="zh-CN" altLang="en-US" sz="1100">
              <a:solidFill>
                <a:srgbClr val="FFFFFF"/>
              </a:solidFill>
              <a:latin typeface="微软雅黑" panose="020B0503020204020204" pitchFamily="34" charset="-122"/>
              <a:ea typeface="微软雅黑" panose="020B0503020204020204" pitchFamily="34" charset="-122"/>
            </a:endParaRPr>
          </a:p>
        </p:txBody>
      </p:sp>
      <p:sp>
        <p:nvSpPr>
          <p:cNvPr id="4" name="TextBox 5">
            <a:extLst>
              <a:ext uri="{FF2B5EF4-FFF2-40B4-BE49-F238E27FC236}">
                <a16:creationId xmlns:a16="http://schemas.microsoft.com/office/drawing/2014/main" id="{43505414-FFAB-449D-AD68-916EB8334AE2}"/>
              </a:ext>
            </a:extLst>
          </p:cNvPr>
          <p:cNvSpPr txBox="1">
            <a:spLocks noChangeArrowheads="1"/>
          </p:cNvSpPr>
          <p:nvPr/>
        </p:nvSpPr>
        <p:spPr bwMode="auto">
          <a:xfrm>
            <a:off x="671829" y="1100359"/>
            <a:ext cx="868362" cy="261610"/>
          </a:xfrm>
          <a:prstGeom prst="rect">
            <a:avLst/>
          </a:prstGeom>
          <a:noFill/>
          <a:ln w="9525">
            <a:noFill/>
            <a:miter lim="800000"/>
          </a:ln>
        </p:spPr>
        <p:txBody>
          <a:bodyPr wrap="square">
            <a:spAutoFit/>
          </a:bodyP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a:buFont typeface="Wingdings" panose="05000000000000000000" pitchFamily="2" charset="2"/>
              <a:buNone/>
              <a:defRPr/>
            </a:pPr>
            <a:r>
              <a:rPr lang="zh-CN" altLang="en-US" sz="1100" b="1" dirty="0">
                <a:solidFill>
                  <a:schemeClr val="accent5">
                    <a:lumMod val="50000"/>
                  </a:schemeClr>
                </a:solidFill>
                <a:latin typeface="微软雅黑" panose="020B0503020204020204" pitchFamily="34" charset="-122"/>
                <a:ea typeface="微软雅黑" panose="020B0503020204020204" pitchFamily="34" charset="-122"/>
              </a:rPr>
              <a:t>业务系统</a:t>
            </a:r>
          </a:p>
        </p:txBody>
      </p:sp>
      <p:sp>
        <p:nvSpPr>
          <p:cNvPr id="5" name="TextBox 6">
            <a:extLst>
              <a:ext uri="{FF2B5EF4-FFF2-40B4-BE49-F238E27FC236}">
                <a16:creationId xmlns:a16="http://schemas.microsoft.com/office/drawing/2014/main" id="{0BE10074-30CB-47B3-AC7F-3A6918E52712}"/>
              </a:ext>
            </a:extLst>
          </p:cNvPr>
          <p:cNvSpPr txBox="1">
            <a:spLocks noChangeArrowheads="1"/>
          </p:cNvSpPr>
          <p:nvPr/>
        </p:nvSpPr>
        <p:spPr bwMode="auto">
          <a:xfrm>
            <a:off x="671829" y="1629296"/>
            <a:ext cx="900112" cy="325437"/>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14:hiddenLine>
            </a:ext>
          </a:extLst>
        </p:spPr>
        <p:txBody>
          <a:bodyPr anchor="ct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eaLnBrk="1" hangingPunct="1">
              <a:buFont typeface="Wingdings" panose="05000000000000000000" pitchFamily="2" charset="2"/>
              <a:buNone/>
            </a:pPr>
            <a:r>
              <a:rPr kumimoji="1" lang="zh-CN" altLang="en-US" sz="1100" dirty="0">
                <a:solidFill>
                  <a:srgbClr val="FFFFFF"/>
                </a:solidFill>
                <a:latin typeface="微软雅黑" panose="020B0503020204020204" pitchFamily="34" charset="-122"/>
                <a:ea typeface="微软雅黑" panose="020B0503020204020204" pitchFamily="34" charset="-122"/>
              </a:rPr>
              <a:t>财务系统</a:t>
            </a:r>
          </a:p>
        </p:txBody>
      </p:sp>
      <p:sp>
        <p:nvSpPr>
          <p:cNvPr id="6" name="TextBox 7">
            <a:extLst>
              <a:ext uri="{FF2B5EF4-FFF2-40B4-BE49-F238E27FC236}">
                <a16:creationId xmlns:a16="http://schemas.microsoft.com/office/drawing/2014/main" id="{577F32DF-9FB0-496E-9F2C-71749D718BD9}"/>
              </a:ext>
            </a:extLst>
          </p:cNvPr>
          <p:cNvSpPr txBox="1">
            <a:spLocks noChangeArrowheads="1"/>
          </p:cNvSpPr>
          <p:nvPr/>
        </p:nvSpPr>
        <p:spPr bwMode="auto">
          <a:xfrm>
            <a:off x="671829" y="3897508"/>
            <a:ext cx="900112" cy="328612"/>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14:hiddenLine>
            </a:ext>
          </a:extLst>
        </p:spPr>
        <p:txBody>
          <a:bodyPr anchor="ct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eaLnBrk="1" hangingPunct="1">
              <a:buFont typeface="Wingdings" panose="05000000000000000000" pitchFamily="2" charset="2"/>
              <a:buNone/>
            </a:pPr>
            <a:r>
              <a:rPr kumimoji="1" lang="zh-CN" altLang="en-US" sz="1100">
                <a:solidFill>
                  <a:srgbClr val="FFFFFF"/>
                </a:solidFill>
                <a:latin typeface="微软雅黑" panose="020B0503020204020204" pitchFamily="34" charset="-122"/>
                <a:ea typeface="微软雅黑" panose="020B0503020204020204" pitchFamily="34" charset="-122"/>
              </a:rPr>
              <a:t>基础管理</a:t>
            </a:r>
          </a:p>
        </p:txBody>
      </p:sp>
      <p:sp>
        <p:nvSpPr>
          <p:cNvPr id="7" name="TextBox 44">
            <a:extLst>
              <a:ext uri="{FF2B5EF4-FFF2-40B4-BE49-F238E27FC236}">
                <a16:creationId xmlns:a16="http://schemas.microsoft.com/office/drawing/2014/main" id="{B587D857-EE8F-4993-AB74-178B09265400}"/>
              </a:ext>
            </a:extLst>
          </p:cNvPr>
          <p:cNvSpPr txBox="1">
            <a:spLocks noChangeArrowheads="1"/>
          </p:cNvSpPr>
          <p:nvPr/>
        </p:nvSpPr>
        <p:spPr bwMode="auto">
          <a:xfrm>
            <a:off x="671829" y="3445070"/>
            <a:ext cx="900112" cy="327025"/>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14:hiddenLine>
            </a:ext>
          </a:extLst>
        </p:spPr>
        <p:txBody>
          <a:bodyPr anchor="ct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eaLnBrk="1" hangingPunct="1">
              <a:buFont typeface="Wingdings" panose="05000000000000000000" pitchFamily="2" charset="2"/>
              <a:buNone/>
            </a:pPr>
            <a:r>
              <a:rPr kumimoji="1" lang="zh-CN" altLang="en-US" sz="1100">
                <a:solidFill>
                  <a:srgbClr val="FFFFFF"/>
                </a:solidFill>
                <a:latin typeface="微软雅黑" panose="020B0503020204020204" pitchFamily="34" charset="-122"/>
                <a:ea typeface="微软雅黑" panose="020B0503020204020204" pitchFamily="34" charset="-122"/>
              </a:rPr>
              <a:t>流程中心</a:t>
            </a:r>
          </a:p>
        </p:txBody>
      </p:sp>
      <p:sp>
        <p:nvSpPr>
          <p:cNvPr id="13" name="圆角矩形 9">
            <a:extLst>
              <a:ext uri="{FF2B5EF4-FFF2-40B4-BE49-F238E27FC236}">
                <a16:creationId xmlns:a16="http://schemas.microsoft.com/office/drawing/2014/main" id="{4DFD6820-DFAB-4538-A48E-6B7419BA816C}"/>
              </a:ext>
            </a:extLst>
          </p:cNvPr>
          <p:cNvSpPr>
            <a:spLocks noChangeArrowheads="1"/>
          </p:cNvSpPr>
          <p:nvPr/>
        </p:nvSpPr>
        <p:spPr bwMode="auto">
          <a:xfrm>
            <a:off x="4121466" y="2488727"/>
            <a:ext cx="2293214" cy="358267"/>
          </a:xfrm>
          <a:prstGeom prst="roundRect">
            <a:avLst>
              <a:gd name="adj" fmla="val 0"/>
            </a:avLst>
          </a:prstGeom>
          <a:solidFill>
            <a:srgbClr val="00B0F0"/>
          </a:solidFill>
          <a:ln>
            <a:noFill/>
          </a:ln>
          <a:extLst>
            <a:ext uri="{91240B29-F687-4F45-9708-019B960494DF}">
              <a14:hiddenLine xmlns:a14="http://schemas.microsoft.com/office/drawing/2010/main" w="28575">
                <a:solidFill>
                  <a:srgbClr val="000000"/>
                </a:solidFill>
                <a:prstDash val="sysDash"/>
                <a:round/>
              </a14:hiddenLine>
            </a:ext>
          </a:extLst>
        </p:spPr>
        <p:txBody>
          <a:bodyPr anchor="ct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a:buFont typeface="Wingdings" panose="05000000000000000000" pitchFamily="2" charset="2"/>
              <a:buNone/>
            </a:pPr>
            <a:r>
              <a:rPr kumimoji="1" lang="zh-CN" altLang="en-US" sz="1100" dirty="0">
                <a:solidFill>
                  <a:srgbClr val="FFFFFF"/>
                </a:solidFill>
                <a:latin typeface="微软雅黑" panose="020B0503020204020204" pitchFamily="34" charset="-122"/>
                <a:ea typeface="微软雅黑" panose="020B0503020204020204" pitchFamily="34" charset="-122"/>
              </a:rPr>
              <a:t>自动备份</a:t>
            </a:r>
            <a:endParaRPr kumimoji="1" lang="en-US" altLang="zh-CN" sz="1100" dirty="0">
              <a:solidFill>
                <a:srgbClr val="FFFFFF"/>
              </a:solidFill>
              <a:latin typeface="微软雅黑" panose="020B0503020204020204" pitchFamily="34" charset="-122"/>
              <a:ea typeface="微软雅黑" panose="020B0503020204020204" pitchFamily="34" charset="-122"/>
            </a:endParaRPr>
          </a:p>
        </p:txBody>
      </p:sp>
      <p:sp>
        <p:nvSpPr>
          <p:cNvPr id="14" name="圆角矩形 10">
            <a:extLst>
              <a:ext uri="{FF2B5EF4-FFF2-40B4-BE49-F238E27FC236}">
                <a16:creationId xmlns:a16="http://schemas.microsoft.com/office/drawing/2014/main" id="{48FA8694-6D12-4AA8-89D2-134965BC7BE3}"/>
              </a:ext>
            </a:extLst>
          </p:cNvPr>
          <p:cNvSpPr>
            <a:spLocks noChangeArrowheads="1"/>
          </p:cNvSpPr>
          <p:nvPr/>
        </p:nvSpPr>
        <p:spPr bwMode="auto">
          <a:xfrm>
            <a:off x="6472554" y="2488727"/>
            <a:ext cx="2176474" cy="358267"/>
          </a:xfrm>
          <a:prstGeom prst="roundRect">
            <a:avLst>
              <a:gd name="adj" fmla="val 0"/>
            </a:avLst>
          </a:prstGeom>
          <a:solidFill>
            <a:srgbClr val="7030A0"/>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a:buFont typeface="Wingdings" panose="05000000000000000000" pitchFamily="2" charset="2"/>
              <a:buNone/>
            </a:pPr>
            <a:r>
              <a:rPr kumimoji="1" lang="zh-CN" altLang="en-US" sz="1100" dirty="0">
                <a:solidFill>
                  <a:srgbClr val="FFFFFF"/>
                </a:solidFill>
                <a:latin typeface="微软雅黑" panose="020B0503020204020204" pitchFamily="34" charset="-122"/>
                <a:ea typeface="微软雅黑" panose="020B0503020204020204" pitchFamily="34" charset="-122"/>
              </a:rPr>
              <a:t>档案查询、利用</a:t>
            </a:r>
            <a:endParaRPr kumimoji="1" lang="en-US" altLang="zh-CN" sz="1100" dirty="0">
              <a:solidFill>
                <a:srgbClr val="FFFFFF"/>
              </a:solidFill>
              <a:latin typeface="微软雅黑" panose="020B0503020204020204" pitchFamily="34" charset="-122"/>
              <a:ea typeface="微软雅黑" panose="020B0503020204020204" pitchFamily="34" charset="-122"/>
            </a:endParaRPr>
          </a:p>
        </p:txBody>
      </p:sp>
      <p:sp>
        <p:nvSpPr>
          <p:cNvPr id="15" name="圆角矩形 14">
            <a:extLst>
              <a:ext uri="{FF2B5EF4-FFF2-40B4-BE49-F238E27FC236}">
                <a16:creationId xmlns:a16="http://schemas.microsoft.com/office/drawing/2014/main" id="{B037B9F1-4B0D-4D21-9CC9-D3EE993BCB58}"/>
              </a:ext>
            </a:extLst>
          </p:cNvPr>
          <p:cNvSpPr>
            <a:spLocks noChangeArrowheads="1"/>
          </p:cNvSpPr>
          <p:nvPr/>
        </p:nvSpPr>
        <p:spPr bwMode="auto">
          <a:xfrm>
            <a:off x="1816416" y="2488727"/>
            <a:ext cx="2258032" cy="361265"/>
          </a:xfrm>
          <a:prstGeom prst="roundRect">
            <a:avLst>
              <a:gd name="adj" fmla="val 0"/>
            </a:avLst>
          </a:prstGeom>
          <a:solidFill>
            <a:srgbClr val="92D050"/>
          </a:solidFill>
          <a:ln>
            <a:noFill/>
          </a:ln>
          <a:extLst>
            <a:ext uri="{91240B29-F687-4F45-9708-019B960494DF}">
              <a14:hiddenLine xmlns:a14="http://schemas.microsoft.com/office/drawing/2010/main" w="28575">
                <a:solidFill>
                  <a:srgbClr val="000000"/>
                </a:solidFill>
                <a:prstDash val="sysDash"/>
                <a:round/>
              </a14:hiddenLine>
            </a:ext>
          </a:extLst>
        </p:spPr>
        <p:txBody>
          <a:bodyPr anchor="ct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a:buFont typeface="Wingdings" panose="05000000000000000000" pitchFamily="2" charset="2"/>
              <a:buNone/>
            </a:pPr>
            <a:r>
              <a:rPr kumimoji="1" lang="zh-CN" altLang="en-US" sz="1100" dirty="0">
                <a:solidFill>
                  <a:srgbClr val="FFFFFF"/>
                </a:solidFill>
                <a:latin typeface="微软雅黑" panose="020B0503020204020204" pitchFamily="34" charset="-122"/>
                <a:ea typeface="微软雅黑" panose="020B0503020204020204" pitchFamily="34" charset="-122"/>
              </a:rPr>
              <a:t>图像识别</a:t>
            </a:r>
            <a:endParaRPr kumimoji="1" lang="en-US" altLang="zh-CN" sz="1100" dirty="0">
              <a:solidFill>
                <a:srgbClr val="FFFFFF"/>
              </a:solidFill>
              <a:latin typeface="微软雅黑" panose="020B0503020204020204" pitchFamily="34" charset="-122"/>
              <a:ea typeface="微软雅黑" panose="020B0503020204020204" pitchFamily="34" charset="-122"/>
            </a:endParaRPr>
          </a:p>
        </p:txBody>
      </p:sp>
      <p:sp>
        <p:nvSpPr>
          <p:cNvPr id="16" name="圆角矩形 20">
            <a:extLst>
              <a:ext uri="{FF2B5EF4-FFF2-40B4-BE49-F238E27FC236}">
                <a16:creationId xmlns:a16="http://schemas.microsoft.com/office/drawing/2014/main" id="{E2E3A71D-A2E9-42C6-9FBB-C370F0C644BB}"/>
              </a:ext>
            </a:extLst>
          </p:cNvPr>
          <p:cNvSpPr>
            <a:spLocks noChangeArrowheads="1"/>
          </p:cNvSpPr>
          <p:nvPr/>
        </p:nvSpPr>
        <p:spPr bwMode="auto">
          <a:xfrm>
            <a:off x="1816416" y="4409379"/>
            <a:ext cx="6840538" cy="388268"/>
          </a:xfrm>
          <a:prstGeom prst="roundRect">
            <a:avLst>
              <a:gd name="adj" fmla="val 0"/>
            </a:avLst>
          </a:prstGeom>
          <a:solidFill>
            <a:srgbClr val="92D050"/>
          </a:solidFill>
          <a:ln>
            <a:noFill/>
          </a:ln>
          <a:extLst>
            <a:ext uri="{91240B29-F687-4F45-9708-019B960494DF}">
              <a14:hiddenLine xmlns:a14="http://schemas.microsoft.com/office/drawing/2010/main" w="28575">
                <a:solidFill>
                  <a:srgbClr val="000000"/>
                </a:solidFill>
                <a:prstDash val="sysDash"/>
                <a:round/>
              </a14:hiddenLine>
            </a:ext>
          </a:extLst>
        </p:spPr>
        <p:txBody>
          <a:bodyPr anchor="ct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a:buFont typeface="Wingdings" panose="05000000000000000000" pitchFamily="2" charset="2"/>
              <a:buNone/>
            </a:pPr>
            <a:r>
              <a:rPr kumimoji="1" lang="zh-CN" altLang="en-US" sz="1400" b="1" dirty="0">
                <a:solidFill>
                  <a:srgbClr val="FFFFFF"/>
                </a:solidFill>
                <a:latin typeface="微软雅黑" panose="020B0503020204020204" pitchFamily="34" charset="-122"/>
                <a:ea typeface="微软雅黑" panose="020B0503020204020204" pitchFamily="34" charset="-122"/>
              </a:rPr>
              <a:t>档案采集存储与档案管理系统</a:t>
            </a:r>
            <a:endParaRPr kumimoji="1"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19" name="圆角矩形 15">
            <a:extLst>
              <a:ext uri="{FF2B5EF4-FFF2-40B4-BE49-F238E27FC236}">
                <a16:creationId xmlns:a16="http://schemas.microsoft.com/office/drawing/2014/main" id="{FF1C9249-A0A0-4030-B8BA-E40264AB89F7}"/>
              </a:ext>
            </a:extLst>
          </p:cNvPr>
          <p:cNvSpPr>
            <a:spLocks noChangeArrowheads="1"/>
          </p:cNvSpPr>
          <p:nvPr/>
        </p:nvSpPr>
        <p:spPr bwMode="auto">
          <a:xfrm>
            <a:off x="1816416" y="2031303"/>
            <a:ext cx="2258032" cy="391813"/>
          </a:xfrm>
          <a:prstGeom prst="roundRect">
            <a:avLst>
              <a:gd name="adj" fmla="val 0"/>
            </a:avLst>
          </a:prstGeom>
          <a:solidFill>
            <a:srgbClr val="92D050"/>
          </a:solidFill>
          <a:ln>
            <a:noFill/>
          </a:ln>
          <a:extLst>
            <a:ext uri="{91240B29-F687-4F45-9708-019B960494DF}">
              <a14:hiddenLine xmlns:a14="http://schemas.microsoft.com/office/drawing/2010/main" w="28575">
                <a:solidFill>
                  <a:srgbClr val="000000"/>
                </a:solidFill>
                <a:prstDash val="sysDash"/>
                <a:round/>
              </a14:hiddenLine>
            </a:ext>
          </a:extLst>
        </p:spPr>
        <p:txBody>
          <a:bodyPr anchor="ct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a:buFont typeface="Wingdings" panose="05000000000000000000" pitchFamily="2" charset="2"/>
              <a:buNone/>
            </a:pPr>
            <a:endParaRPr kumimoji="1" lang="en-US" altLang="zh-CN" sz="1100">
              <a:solidFill>
                <a:srgbClr val="FFFFFF"/>
              </a:solidFill>
              <a:latin typeface="微软雅黑" panose="020B0503020204020204" pitchFamily="34" charset="-122"/>
              <a:ea typeface="微软雅黑" panose="020B0503020204020204" pitchFamily="34" charset="-122"/>
            </a:endParaRPr>
          </a:p>
        </p:txBody>
      </p:sp>
      <p:sp>
        <p:nvSpPr>
          <p:cNvPr id="20" name="TextBox 16">
            <a:extLst>
              <a:ext uri="{FF2B5EF4-FFF2-40B4-BE49-F238E27FC236}">
                <a16:creationId xmlns:a16="http://schemas.microsoft.com/office/drawing/2014/main" id="{F5BE028C-5AC5-4BD5-BCBA-20ED509DF3CE}"/>
              </a:ext>
            </a:extLst>
          </p:cNvPr>
          <p:cNvSpPr txBox="1">
            <a:spLocks noChangeArrowheads="1"/>
          </p:cNvSpPr>
          <p:nvPr/>
        </p:nvSpPr>
        <p:spPr bwMode="auto">
          <a:xfrm>
            <a:off x="1825941" y="2083101"/>
            <a:ext cx="22484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a:buFont typeface="Wingdings" panose="05000000000000000000" pitchFamily="2" charset="2"/>
              <a:buNone/>
            </a:pPr>
            <a:r>
              <a:rPr kumimoji="1" lang="zh-CN" altLang="en-US" sz="1100" dirty="0">
                <a:solidFill>
                  <a:srgbClr val="FFFFFF"/>
                </a:solidFill>
                <a:latin typeface="微软雅黑" panose="020B0503020204020204" pitchFamily="34" charset="-122"/>
                <a:ea typeface="微软雅黑" panose="020B0503020204020204" pitchFamily="34" charset="-122"/>
              </a:rPr>
              <a:t>容错检查</a:t>
            </a:r>
            <a:endParaRPr kumimoji="1" lang="en-US" altLang="zh-CN" sz="1100" dirty="0">
              <a:solidFill>
                <a:srgbClr val="FFFFFF"/>
              </a:solidFill>
              <a:latin typeface="微软雅黑" panose="020B0503020204020204" pitchFamily="34" charset="-122"/>
              <a:ea typeface="微软雅黑" panose="020B0503020204020204" pitchFamily="34" charset="-122"/>
            </a:endParaRPr>
          </a:p>
        </p:txBody>
      </p:sp>
      <p:sp>
        <p:nvSpPr>
          <p:cNvPr id="21" name="TextBox 6">
            <a:extLst>
              <a:ext uri="{FF2B5EF4-FFF2-40B4-BE49-F238E27FC236}">
                <a16:creationId xmlns:a16="http://schemas.microsoft.com/office/drawing/2014/main" id="{2DBFD8C4-99D4-49FB-B1F0-B88C408E9778}"/>
              </a:ext>
            </a:extLst>
          </p:cNvPr>
          <p:cNvSpPr txBox="1">
            <a:spLocks noChangeArrowheads="1"/>
          </p:cNvSpPr>
          <p:nvPr/>
        </p:nvSpPr>
        <p:spPr bwMode="auto">
          <a:xfrm>
            <a:off x="671829" y="2092520"/>
            <a:ext cx="900112" cy="327025"/>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14:hiddenLine>
            </a:ext>
          </a:extLst>
        </p:spPr>
        <p:txBody>
          <a:bodyPr anchor="ct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eaLnBrk="1" hangingPunct="1">
              <a:buFont typeface="Wingdings" panose="05000000000000000000" pitchFamily="2" charset="2"/>
              <a:buNone/>
            </a:pPr>
            <a:r>
              <a:rPr kumimoji="1" lang="zh-CN" altLang="en-US" sz="1100" dirty="0">
                <a:solidFill>
                  <a:srgbClr val="FFFFFF"/>
                </a:solidFill>
                <a:latin typeface="微软雅黑" panose="020B0503020204020204" pitchFamily="34" charset="-122"/>
                <a:ea typeface="微软雅黑" panose="020B0503020204020204" pitchFamily="34" charset="-122"/>
              </a:rPr>
              <a:t>物流系统</a:t>
            </a:r>
          </a:p>
        </p:txBody>
      </p:sp>
      <p:sp>
        <p:nvSpPr>
          <p:cNvPr id="22" name="TextBox 6">
            <a:extLst>
              <a:ext uri="{FF2B5EF4-FFF2-40B4-BE49-F238E27FC236}">
                <a16:creationId xmlns:a16="http://schemas.microsoft.com/office/drawing/2014/main" id="{EDD86C8C-2589-49C2-957F-96E0F47FE2D1}"/>
              </a:ext>
            </a:extLst>
          </p:cNvPr>
          <p:cNvSpPr txBox="1">
            <a:spLocks noChangeArrowheads="1"/>
          </p:cNvSpPr>
          <p:nvPr/>
        </p:nvSpPr>
        <p:spPr bwMode="auto">
          <a:xfrm>
            <a:off x="671829" y="2543370"/>
            <a:ext cx="900112" cy="325438"/>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14:hiddenLine>
            </a:ext>
          </a:extLst>
        </p:spPr>
        <p:txBody>
          <a:bodyPr anchor="ct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eaLnBrk="1" hangingPunct="1">
              <a:buFont typeface="Wingdings" panose="05000000000000000000" pitchFamily="2" charset="2"/>
              <a:buNone/>
            </a:pPr>
            <a:r>
              <a:rPr kumimoji="1" lang="en-US" altLang="zh-CN" sz="1100" dirty="0">
                <a:solidFill>
                  <a:srgbClr val="FFFFFF"/>
                </a:solidFill>
                <a:latin typeface="微软雅黑" panose="020B0503020204020204" pitchFamily="34" charset="-122"/>
                <a:ea typeface="微软雅黑" panose="020B0503020204020204" pitchFamily="34" charset="-122"/>
              </a:rPr>
              <a:t>HR</a:t>
            </a:r>
            <a:r>
              <a:rPr kumimoji="1" lang="zh-CN" altLang="en-US" sz="1100" dirty="0">
                <a:solidFill>
                  <a:srgbClr val="FFFFFF"/>
                </a:solidFill>
                <a:latin typeface="微软雅黑" panose="020B0503020204020204" pitchFamily="34" charset="-122"/>
                <a:ea typeface="微软雅黑" panose="020B0503020204020204" pitchFamily="34" charset="-122"/>
              </a:rPr>
              <a:t>系统</a:t>
            </a:r>
          </a:p>
        </p:txBody>
      </p:sp>
      <p:sp>
        <p:nvSpPr>
          <p:cNvPr id="23" name="TextBox 6">
            <a:extLst>
              <a:ext uri="{FF2B5EF4-FFF2-40B4-BE49-F238E27FC236}">
                <a16:creationId xmlns:a16="http://schemas.microsoft.com/office/drawing/2014/main" id="{AD7CFDEF-0CAC-4AB1-8BD7-0778774916EA}"/>
              </a:ext>
            </a:extLst>
          </p:cNvPr>
          <p:cNvSpPr txBox="1">
            <a:spLocks noChangeArrowheads="1"/>
          </p:cNvSpPr>
          <p:nvPr/>
        </p:nvSpPr>
        <p:spPr bwMode="auto">
          <a:xfrm>
            <a:off x="671829" y="2994220"/>
            <a:ext cx="900112" cy="325438"/>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14:hiddenLine>
            </a:ext>
          </a:extLst>
        </p:spPr>
        <p:txBody>
          <a:bodyPr anchor="ct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eaLnBrk="1" hangingPunct="1">
              <a:buFont typeface="Wingdings" panose="05000000000000000000" pitchFamily="2" charset="2"/>
              <a:buNone/>
            </a:pPr>
            <a:r>
              <a:rPr kumimoji="1" lang="en-US" altLang="zh-CN" sz="1100" dirty="0">
                <a:solidFill>
                  <a:srgbClr val="FFFFFF"/>
                </a:solidFill>
                <a:latin typeface="微软雅黑" panose="020B0503020204020204" pitchFamily="34" charset="-122"/>
                <a:ea typeface="微软雅黑" panose="020B0503020204020204" pitchFamily="34" charset="-122"/>
              </a:rPr>
              <a:t>OA</a:t>
            </a:r>
            <a:r>
              <a:rPr kumimoji="1" lang="zh-CN" altLang="en-US" sz="1100" dirty="0">
                <a:solidFill>
                  <a:srgbClr val="FFFFFF"/>
                </a:solidFill>
                <a:latin typeface="微软雅黑" panose="020B0503020204020204" pitchFamily="34" charset="-122"/>
                <a:ea typeface="微软雅黑" panose="020B0503020204020204" pitchFamily="34" charset="-122"/>
              </a:rPr>
              <a:t>系统</a:t>
            </a:r>
          </a:p>
        </p:txBody>
      </p:sp>
      <p:sp>
        <p:nvSpPr>
          <p:cNvPr id="24" name="TextBox 6">
            <a:extLst>
              <a:ext uri="{FF2B5EF4-FFF2-40B4-BE49-F238E27FC236}">
                <a16:creationId xmlns:a16="http://schemas.microsoft.com/office/drawing/2014/main" id="{3DD0BFB5-939D-4340-9622-2330174EB578}"/>
              </a:ext>
            </a:extLst>
          </p:cNvPr>
          <p:cNvSpPr txBox="1">
            <a:spLocks noChangeArrowheads="1"/>
          </p:cNvSpPr>
          <p:nvPr/>
        </p:nvSpPr>
        <p:spPr bwMode="auto">
          <a:xfrm>
            <a:off x="671829" y="4349945"/>
            <a:ext cx="900112" cy="325438"/>
          </a:xfrm>
          <a:prstGeom prst="rect">
            <a:avLst/>
          </a:prstGeom>
          <a:solidFill>
            <a:srgbClr val="7030A0"/>
          </a:solidFill>
          <a:ln>
            <a:noFill/>
          </a:ln>
          <a:extLst>
            <a:ext uri="{91240B29-F687-4F45-9708-019B960494DF}">
              <a14:hiddenLine xmlns:a14="http://schemas.microsoft.com/office/drawing/2010/main" w="28575">
                <a:solidFill>
                  <a:srgbClr val="000000"/>
                </a:solidFill>
                <a:prstDash val="sysDash"/>
                <a:round/>
              </a14:hiddenLine>
            </a:ext>
          </a:extLst>
        </p:spPr>
        <p:txBody>
          <a:bodyPr anchor="ct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eaLnBrk="1" hangingPunct="1">
              <a:buFont typeface="Wingdings" panose="05000000000000000000" pitchFamily="2" charset="2"/>
              <a:buNone/>
            </a:pPr>
            <a:r>
              <a:rPr kumimoji="1" lang="en-US" altLang="zh-CN" sz="1100">
                <a:solidFill>
                  <a:srgbClr val="FFFFFF"/>
                </a:solidFill>
                <a:latin typeface="微软雅黑" panose="020B0503020204020204" pitchFamily="34" charset="-122"/>
                <a:ea typeface="微软雅黑" panose="020B0503020204020204" pitchFamily="34" charset="-122"/>
              </a:rPr>
              <a:t>…</a:t>
            </a:r>
            <a:endParaRPr kumimoji="1" lang="zh-CN" altLang="en-US" sz="1100">
              <a:solidFill>
                <a:srgbClr val="FFFFFF"/>
              </a:solidFill>
              <a:latin typeface="微软雅黑" panose="020B0503020204020204" pitchFamily="34" charset="-122"/>
              <a:ea typeface="微软雅黑" panose="020B0503020204020204" pitchFamily="34" charset="-122"/>
            </a:endParaRPr>
          </a:p>
        </p:txBody>
      </p:sp>
      <p:sp>
        <p:nvSpPr>
          <p:cNvPr id="25" name="TextBox 16">
            <a:extLst>
              <a:ext uri="{FF2B5EF4-FFF2-40B4-BE49-F238E27FC236}">
                <a16:creationId xmlns:a16="http://schemas.microsoft.com/office/drawing/2014/main" id="{300481CD-5774-42A8-A7AA-6D8D34A90F3A}"/>
              </a:ext>
            </a:extLst>
          </p:cNvPr>
          <p:cNvSpPr txBox="1">
            <a:spLocks noChangeArrowheads="1"/>
          </p:cNvSpPr>
          <p:nvPr/>
        </p:nvSpPr>
        <p:spPr bwMode="auto">
          <a:xfrm>
            <a:off x="2060891" y="3403129"/>
            <a:ext cx="17990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eaLnBrk="1" hangingPunct="1">
              <a:buFont typeface="Wingdings" panose="05000000000000000000" pitchFamily="2" charset="2"/>
              <a:buNone/>
            </a:pPr>
            <a:r>
              <a:rPr lang="zh-CN" altLang="en-US" sz="1400" b="1">
                <a:solidFill>
                  <a:schemeClr val="tx1">
                    <a:lumMod val="65000"/>
                    <a:lumOff val="35000"/>
                  </a:schemeClr>
                </a:solidFill>
                <a:latin typeface="微软雅黑" panose="020B0503020204020204" pitchFamily="34" charset="-122"/>
                <a:ea typeface="微软雅黑" panose="020B0503020204020204" pitchFamily="34" charset="-122"/>
              </a:rPr>
              <a:t>集成开发平台</a:t>
            </a:r>
            <a:endParaRPr lang="en-US" altLang="zh-CN" sz="14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TextBox 18">
            <a:extLst>
              <a:ext uri="{FF2B5EF4-FFF2-40B4-BE49-F238E27FC236}">
                <a16:creationId xmlns:a16="http://schemas.microsoft.com/office/drawing/2014/main" id="{54AF9E5A-CCFE-4AE3-BBF3-1A5EB04BC106}"/>
              </a:ext>
            </a:extLst>
          </p:cNvPr>
          <p:cNvSpPr txBox="1">
            <a:spLocks noChangeArrowheads="1"/>
          </p:cNvSpPr>
          <p:nvPr/>
        </p:nvSpPr>
        <p:spPr bwMode="auto">
          <a:xfrm>
            <a:off x="4273865" y="3403129"/>
            <a:ext cx="20165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eaLnBrk="1" hangingPunct="1">
              <a:buFont typeface="Wingdings" panose="05000000000000000000" pitchFamily="2" charset="2"/>
              <a:buNone/>
            </a:pPr>
            <a:r>
              <a:rPr lang="zh-CN" altLang="en-US" sz="1400" b="1">
                <a:solidFill>
                  <a:schemeClr val="tx1">
                    <a:lumMod val="65000"/>
                    <a:lumOff val="35000"/>
                  </a:schemeClr>
                </a:solidFill>
                <a:latin typeface="微软雅黑" panose="020B0503020204020204" pitchFamily="34" charset="-122"/>
                <a:ea typeface="微软雅黑" panose="020B0503020204020204" pitchFamily="34" charset="-122"/>
              </a:rPr>
              <a:t>套打设计平台</a:t>
            </a:r>
            <a:endParaRPr lang="en-US" altLang="zh-CN" sz="14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16">
            <a:extLst>
              <a:ext uri="{FF2B5EF4-FFF2-40B4-BE49-F238E27FC236}">
                <a16:creationId xmlns:a16="http://schemas.microsoft.com/office/drawing/2014/main" id="{EEDAFFEA-FD8B-4E0B-AEE2-DB6047CB6764}"/>
              </a:ext>
            </a:extLst>
          </p:cNvPr>
          <p:cNvSpPr txBox="1">
            <a:spLocks noChangeArrowheads="1"/>
          </p:cNvSpPr>
          <p:nvPr/>
        </p:nvSpPr>
        <p:spPr bwMode="auto">
          <a:xfrm>
            <a:off x="1918015" y="2930301"/>
            <a:ext cx="20869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eaLnBrk="1" hangingPunct="1">
              <a:buFont typeface="Wingdings" panose="05000000000000000000" pitchFamily="2" charset="2"/>
              <a:buNone/>
            </a:pPr>
            <a:r>
              <a:rPr kumimoji="1" lang="zh-CN" altLang="en-US" sz="1100">
                <a:solidFill>
                  <a:srgbClr val="FFFFFF"/>
                </a:solidFill>
                <a:latin typeface="微软雅黑" panose="020B0503020204020204" pitchFamily="34" charset="-122"/>
                <a:ea typeface="微软雅黑" panose="020B0503020204020204" pitchFamily="34" charset="-122"/>
              </a:rPr>
              <a:t>字段集、控件集</a:t>
            </a:r>
            <a:endParaRPr kumimoji="1" lang="en-US" altLang="zh-CN" sz="1100">
              <a:solidFill>
                <a:srgbClr val="FFFFFF"/>
              </a:solidFill>
              <a:latin typeface="微软雅黑" panose="020B0503020204020204" pitchFamily="34" charset="-122"/>
              <a:ea typeface="微软雅黑" panose="020B0503020204020204" pitchFamily="34" charset="-122"/>
            </a:endParaRPr>
          </a:p>
          <a:p>
            <a:pPr algn="ctr" eaLnBrk="1" hangingPunct="1">
              <a:buFont typeface="Wingdings" panose="05000000000000000000" pitchFamily="2" charset="2"/>
              <a:buNone/>
            </a:pPr>
            <a:r>
              <a:rPr kumimoji="1" lang="zh-CN" altLang="en-US" sz="1100">
                <a:solidFill>
                  <a:srgbClr val="FFFFFF"/>
                </a:solidFill>
                <a:latin typeface="微软雅黑" panose="020B0503020204020204" pitchFamily="34" charset="-122"/>
                <a:ea typeface="微软雅黑" panose="020B0503020204020204" pitchFamily="34" charset="-122"/>
              </a:rPr>
              <a:t>属性组合</a:t>
            </a:r>
            <a:endParaRPr kumimoji="1" lang="en-US" altLang="zh-CN" sz="1100">
              <a:solidFill>
                <a:srgbClr val="FFFFFF"/>
              </a:solidFill>
              <a:latin typeface="微软雅黑" panose="020B0503020204020204" pitchFamily="34" charset="-122"/>
              <a:ea typeface="微软雅黑" panose="020B0503020204020204" pitchFamily="34" charset="-122"/>
            </a:endParaRPr>
          </a:p>
        </p:txBody>
      </p:sp>
      <p:sp>
        <p:nvSpPr>
          <p:cNvPr id="28" name="圆角矩形 15">
            <a:extLst>
              <a:ext uri="{FF2B5EF4-FFF2-40B4-BE49-F238E27FC236}">
                <a16:creationId xmlns:a16="http://schemas.microsoft.com/office/drawing/2014/main" id="{3D2A76FE-C438-4CC0-A9D3-64BA8D4A9114}"/>
              </a:ext>
            </a:extLst>
          </p:cNvPr>
          <p:cNvSpPr>
            <a:spLocks noChangeArrowheads="1"/>
          </p:cNvSpPr>
          <p:nvPr/>
        </p:nvSpPr>
        <p:spPr bwMode="auto">
          <a:xfrm>
            <a:off x="4129404" y="2021778"/>
            <a:ext cx="2296412" cy="397936"/>
          </a:xfrm>
          <a:prstGeom prst="roundRect">
            <a:avLst>
              <a:gd name="adj" fmla="val 0"/>
            </a:avLst>
          </a:prstGeom>
          <a:solidFill>
            <a:srgbClr val="00B0F0"/>
          </a:solidFill>
          <a:ln>
            <a:noFill/>
          </a:ln>
          <a:extLst>
            <a:ext uri="{91240B29-F687-4F45-9708-019B960494DF}">
              <a14:hiddenLine xmlns:a14="http://schemas.microsoft.com/office/drawing/2010/main" w="28575">
                <a:solidFill>
                  <a:srgbClr val="000000"/>
                </a:solidFill>
                <a:prstDash val="sysDash"/>
                <a:round/>
              </a14:hiddenLine>
            </a:ext>
          </a:extLst>
        </p:spPr>
        <p:txBody>
          <a:bodyPr anchor="ct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a:buFont typeface="Wingdings" panose="05000000000000000000" pitchFamily="2" charset="2"/>
              <a:buNone/>
            </a:pPr>
            <a:endParaRPr kumimoji="1" lang="en-US" altLang="zh-CN" sz="1100">
              <a:solidFill>
                <a:srgbClr val="FFFFFF"/>
              </a:solidFill>
              <a:latin typeface="微软雅黑" panose="020B0503020204020204" pitchFamily="34" charset="-122"/>
              <a:ea typeface="微软雅黑" panose="020B0503020204020204" pitchFamily="34" charset="-122"/>
            </a:endParaRPr>
          </a:p>
        </p:txBody>
      </p:sp>
      <p:sp>
        <p:nvSpPr>
          <p:cNvPr id="29" name="圆角矩形 15">
            <a:extLst>
              <a:ext uri="{FF2B5EF4-FFF2-40B4-BE49-F238E27FC236}">
                <a16:creationId xmlns:a16="http://schemas.microsoft.com/office/drawing/2014/main" id="{9730912A-4F12-4521-A125-1FD7A1E4E254}"/>
              </a:ext>
            </a:extLst>
          </p:cNvPr>
          <p:cNvSpPr>
            <a:spLocks noChangeArrowheads="1"/>
          </p:cNvSpPr>
          <p:nvPr/>
        </p:nvSpPr>
        <p:spPr bwMode="auto">
          <a:xfrm>
            <a:off x="6469379" y="2021778"/>
            <a:ext cx="2176474" cy="397936"/>
          </a:xfrm>
          <a:prstGeom prst="roundRect">
            <a:avLst>
              <a:gd name="adj" fmla="val 0"/>
            </a:avLst>
          </a:prstGeom>
          <a:solidFill>
            <a:srgbClr val="7030A0"/>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a:buFont typeface="Wingdings" panose="05000000000000000000" pitchFamily="2" charset="2"/>
              <a:buNone/>
            </a:pPr>
            <a:endParaRPr kumimoji="1" lang="en-US" altLang="zh-CN" sz="1100">
              <a:solidFill>
                <a:srgbClr val="FFFFFF"/>
              </a:solidFill>
              <a:latin typeface="微软雅黑" panose="020B0503020204020204" pitchFamily="34" charset="-122"/>
              <a:ea typeface="微软雅黑" panose="020B0503020204020204" pitchFamily="34" charset="-122"/>
            </a:endParaRPr>
          </a:p>
        </p:txBody>
      </p:sp>
      <p:sp>
        <p:nvSpPr>
          <p:cNvPr id="31" name="圆角矩形 9">
            <a:extLst>
              <a:ext uri="{FF2B5EF4-FFF2-40B4-BE49-F238E27FC236}">
                <a16:creationId xmlns:a16="http://schemas.microsoft.com/office/drawing/2014/main" id="{2AB10D68-673F-4519-8C4F-277407DC095F}"/>
              </a:ext>
            </a:extLst>
          </p:cNvPr>
          <p:cNvSpPr>
            <a:spLocks noChangeArrowheads="1"/>
          </p:cNvSpPr>
          <p:nvPr/>
        </p:nvSpPr>
        <p:spPr bwMode="auto">
          <a:xfrm>
            <a:off x="4129404" y="3352823"/>
            <a:ext cx="2294812" cy="316048"/>
          </a:xfrm>
          <a:prstGeom prst="roundRect">
            <a:avLst>
              <a:gd name="adj" fmla="val 0"/>
            </a:avLst>
          </a:prstGeom>
          <a:solidFill>
            <a:srgbClr val="00B0F0"/>
          </a:solidFill>
          <a:ln>
            <a:noFill/>
          </a:ln>
          <a:extLst>
            <a:ext uri="{91240B29-F687-4F45-9708-019B960494DF}">
              <a14:hiddenLine xmlns:a14="http://schemas.microsoft.com/office/drawing/2010/main" w="28575">
                <a:solidFill>
                  <a:srgbClr val="000000"/>
                </a:solidFill>
                <a:prstDash val="sysDash"/>
                <a:round/>
              </a14:hiddenLine>
            </a:ext>
          </a:extLst>
        </p:spPr>
        <p:txBody>
          <a:bodyPr anchor="ct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a:buFont typeface="Wingdings" panose="05000000000000000000" pitchFamily="2" charset="2"/>
              <a:buNone/>
            </a:pPr>
            <a:endParaRPr kumimoji="1" lang="en-US" altLang="zh-CN" sz="14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圆角矩形 10">
            <a:extLst>
              <a:ext uri="{FF2B5EF4-FFF2-40B4-BE49-F238E27FC236}">
                <a16:creationId xmlns:a16="http://schemas.microsoft.com/office/drawing/2014/main" id="{2A157E39-7CD8-4F18-A64A-CBA645FD6636}"/>
              </a:ext>
            </a:extLst>
          </p:cNvPr>
          <p:cNvSpPr>
            <a:spLocks noChangeArrowheads="1"/>
          </p:cNvSpPr>
          <p:nvPr/>
        </p:nvSpPr>
        <p:spPr bwMode="auto">
          <a:xfrm>
            <a:off x="6482078" y="3352823"/>
            <a:ext cx="2174875" cy="316048"/>
          </a:xfrm>
          <a:prstGeom prst="roundRect">
            <a:avLst>
              <a:gd name="adj" fmla="val 0"/>
            </a:avLst>
          </a:prstGeom>
          <a:solidFill>
            <a:srgbClr val="7030A0"/>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a:buFont typeface="Wingdings" panose="05000000000000000000" pitchFamily="2" charset="2"/>
              <a:buNone/>
            </a:pPr>
            <a:endParaRPr kumimoji="1" lang="en-US" altLang="zh-CN" sz="14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圆角矩形 14">
            <a:extLst>
              <a:ext uri="{FF2B5EF4-FFF2-40B4-BE49-F238E27FC236}">
                <a16:creationId xmlns:a16="http://schemas.microsoft.com/office/drawing/2014/main" id="{FD51E240-D0B9-4DA8-9F22-C4DC0B6D1933}"/>
              </a:ext>
            </a:extLst>
          </p:cNvPr>
          <p:cNvSpPr>
            <a:spLocks noChangeArrowheads="1"/>
          </p:cNvSpPr>
          <p:nvPr/>
        </p:nvSpPr>
        <p:spPr bwMode="auto">
          <a:xfrm>
            <a:off x="1825941" y="3352823"/>
            <a:ext cx="2256433" cy="316048"/>
          </a:xfrm>
          <a:prstGeom prst="roundRect">
            <a:avLst>
              <a:gd name="adj" fmla="val 0"/>
            </a:avLst>
          </a:prstGeom>
          <a:solidFill>
            <a:srgbClr val="92D050"/>
          </a:solidFill>
          <a:ln>
            <a:noFill/>
          </a:ln>
          <a:extLst>
            <a:ext uri="{91240B29-F687-4F45-9708-019B960494DF}">
              <a14:hiddenLine xmlns:a14="http://schemas.microsoft.com/office/drawing/2010/main" w="28575">
                <a:solidFill>
                  <a:srgbClr val="000000"/>
                </a:solidFill>
                <a:prstDash val="sysDash"/>
                <a:round/>
              </a14:hiddenLine>
            </a:ext>
          </a:extLst>
        </p:spPr>
        <p:txBody>
          <a:bodyPr anchor="ct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a:buFont typeface="Wingdings" panose="05000000000000000000" pitchFamily="2" charset="2"/>
              <a:buNone/>
            </a:pPr>
            <a:endParaRPr kumimoji="1" lang="en-US" altLang="zh-CN" sz="14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4" name="圆角矩形 9">
            <a:extLst>
              <a:ext uri="{FF2B5EF4-FFF2-40B4-BE49-F238E27FC236}">
                <a16:creationId xmlns:a16="http://schemas.microsoft.com/office/drawing/2014/main" id="{37E8EA8A-9A07-498C-9B93-1523C4461F4E}"/>
              </a:ext>
            </a:extLst>
          </p:cNvPr>
          <p:cNvSpPr>
            <a:spLocks noChangeArrowheads="1"/>
          </p:cNvSpPr>
          <p:nvPr/>
        </p:nvSpPr>
        <p:spPr bwMode="auto">
          <a:xfrm>
            <a:off x="4129404" y="2920775"/>
            <a:ext cx="2294812" cy="349901"/>
          </a:xfrm>
          <a:prstGeom prst="roundRect">
            <a:avLst>
              <a:gd name="adj" fmla="val 0"/>
            </a:avLst>
          </a:prstGeom>
          <a:solidFill>
            <a:srgbClr val="00B0F0"/>
          </a:solidFill>
          <a:ln>
            <a:noFill/>
          </a:ln>
          <a:extLst>
            <a:ext uri="{91240B29-F687-4F45-9708-019B960494DF}">
              <a14:hiddenLine xmlns:a14="http://schemas.microsoft.com/office/drawing/2010/main" w="28575">
                <a:solidFill>
                  <a:srgbClr val="000000"/>
                </a:solidFill>
                <a:prstDash val="sysDash"/>
                <a:round/>
              </a14:hiddenLine>
            </a:ext>
          </a:extLst>
        </p:spPr>
        <p:txBody>
          <a:bodyPr anchor="ct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a:buFont typeface="Wingdings" panose="05000000000000000000" pitchFamily="2" charset="2"/>
              <a:buNone/>
            </a:pPr>
            <a:endParaRPr kumimoji="1" lang="en-US" altLang="zh-CN" sz="1100">
              <a:solidFill>
                <a:srgbClr val="FFFFFF"/>
              </a:solidFill>
              <a:latin typeface="微软雅黑" panose="020B0503020204020204" pitchFamily="34" charset="-122"/>
              <a:ea typeface="微软雅黑" panose="020B0503020204020204" pitchFamily="34" charset="-122"/>
            </a:endParaRPr>
          </a:p>
        </p:txBody>
      </p:sp>
      <p:sp>
        <p:nvSpPr>
          <p:cNvPr id="35" name="圆角矩形 10">
            <a:extLst>
              <a:ext uri="{FF2B5EF4-FFF2-40B4-BE49-F238E27FC236}">
                <a16:creationId xmlns:a16="http://schemas.microsoft.com/office/drawing/2014/main" id="{25B63348-35DD-4AE4-968E-2892EF5D8F8A}"/>
              </a:ext>
            </a:extLst>
          </p:cNvPr>
          <p:cNvSpPr>
            <a:spLocks noChangeArrowheads="1"/>
          </p:cNvSpPr>
          <p:nvPr/>
        </p:nvSpPr>
        <p:spPr bwMode="auto">
          <a:xfrm>
            <a:off x="6482078" y="2920775"/>
            <a:ext cx="2174875" cy="349901"/>
          </a:xfrm>
          <a:prstGeom prst="roundRect">
            <a:avLst>
              <a:gd name="adj" fmla="val 0"/>
            </a:avLst>
          </a:prstGeom>
          <a:solidFill>
            <a:srgbClr val="7030A0"/>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a:buFont typeface="Wingdings" panose="05000000000000000000" pitchFamily="2" charset="2"/>
              <a:buNone/>
            </a:pPr>
            <a:endParaRPr kumimoji="1" lang="en-US" altLang="zh-CN" sz="1100">
              <a:solidFill>
                <a:srgbClr val="FFFFFF"/>
              </a:solidFill>
              <a:latin typeface="微软雅黑" panose="020B0503020204020204" pitchFamily="34" charset="-122"/>
              <a:ea typeface="微软雅黑" panose="020B0503020204020204" pitchFamily="34" charset="-122"/>
            </a:endParaRPr>
          </a:p>
        </p:txBody>
      </p:sp>
      <p:sp>
        <p:nvSpPr>
          <p:cNvPr id="36" name="圆角矩形 14">
            <a:extLst>
              <a:ext uri="{FF2B5EF4-FFF2-40B4-BE49-F238E27FC236}">
                <a16:creationId xmlns:a16="http://schemas.microsoft.com/office/drawing/2014/main" id="{B1886A33-81A3-4C73-A845-054B12258921}"/>
              </a:ext>
            </a:extLst>
          </p:cNvPr>
          <p:cNvSpPr>
            <a:spLocks noChangeArrowheads="1"/>
          </p:cNvSpPr>
          <p:nvPr/>
        </p:nvSpPr>
        <p:spPr bwMode="auto">
          <a:xfrm>
            <a:off x="1825941" y="2920776"/>
            <a:ext cx="2256433" cy="349900"/>
          </a:xfrm>
          <a:prstGeom prst="roundRect">
            <a:avLst>
              <a:gd name="adj" fmla="val 0"/>
            </a:avLst>
          </a:prstGeom>
          <a:solidFill>
            <a:srgbClr val="92D050"/>
          </a:solidFill>
          <a:ln>
            <a:noFill/>
          </a:ln>
          <a:extLst>
            <a:ext uri="{91240B29-F687-4F45-9708-019B960494DF}">
              <a14:hiddenLine xmlns:a14="http://schemas.microsoft.com/office/drawing/2010/main" w="28575">
                <a:solidFill>
                  <a:srgbClr val="000000"/>
                </a:solidFill>
                <a:prstDash val="sysDash"/>
                <a:round/>
              </a14:hiddenLine>
            </a:ext>
          </a:extLst>
        </p:spPr>
        <p:txBody>
          <a:bodyPr anchor="ct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a:buFont typeface="Wingdings" panose="05000000000000000000" pitchFamily="2" charset="2"/>
              <a:buNone/>
            </a:pPr>
            <a:endParaRPr kumimoji="1" lang="en-US" altLang="zh-CN" sz="1100">
              <a:solidFill>
                <a:srgbClr val="FFFFFF"/>
              </a:solidFill>
              <a:latin typeface="微软雅黑" panose="020B0503020204020204" pitchFamily="34" charset="-122"/>
              <a:ea typeface="微软雅黑" panose="020B0503020204020204" pitchFamily="34" charset="-122"/>
            </a:endParaRPr>
          </a:p>
        </p:txBody>
      </p:sp>
      <p:sp>
        <p:nvSpPr>
          <p:cNvPr id="37" name="TextBox 16">
            <a:extLst>
              <a:ext uri="{FF2B5EF4-FFF2-40B4-BE49-F238E27FC236}">
                <a16:creationId xmlns:a16="http://schemas.microsoft.com/office/drawing/2014/main" id="{98E8DD1B-0F8F-4D35-975E-FCED9B268971}"/>
              </a:ext>
            </a:extLst>
          </p:cNvPr>
          <p:cNvSpPr txBox="1">
            <a:spLocks noChangeArrowheads="1"/>
          </p:cNvSpPr>
          <p:nvPr/>
        </p:nvSpPr>
        <p:spPr bwMode="auto">
          <a:xfrm>
            <a:off x="2041841" y="3352823"/>
            <a:ext cx="17990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eaLnBrk="1" hangingPunct="1">
              <a:buFont typeface="Wingdings" panose="05000000000000000000" pitchFamily="2" charset="2"/>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档案采集</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8" name="TextBox 18">
            <a:extLst>
              <a:ext uri="{FF2B5EF4-FFF2-40B4-BE49-F238E27FC236}">
                <a16:creationId xmlns:a16="http://schemas.microsoft.com/office/drawing/2014/main" id="{EFA9D8A8-E021-440E-BAB5-64B1D7D4B629}"/>
              </a:ext>
            </a:extLst>
          </p:cNvPr>
          <p:cNvSpPr txBox="1">
            <a:spLocks noChangeArrowheads="1"/>
          </p:cNvSpPr>
          <p:nvPr/>
        </p:nvSpPr>
        <p:spPr bwMode="auto">
          <a:xfrm>
            <a:off x="4345304" y="3352823"/>
            <a:ext cx="18710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eaLnBrk="1" hangingPunct="1">
              <a:buFont typeface="Wingdings" panose="05000000000000000000" pitchFamily="2" charset="2"/>
              <a:buNone/>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档案归档</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TextBox 17">
            <a:extLst>
              <a:ext uri="{FF2B5EF4-FFF2-40B4-BE49-F238E27FC236}">
                <a16:creationId xmlns:a16="http://schemas.microsoft.com/office/drawing/2014/main" id="{88D4F272-D910-4693-A924-299645D92DCA}"/>
              </a:ext>
            </a:extLst>
          </p:cNvPr>
          <p:cNvSpPr txBox="1">
            <a:spLocks noChangeArrowheads="1"/>
          </p:cNvSpPr>
          <p:nvPr/>
        </p:nvSpPr>
        <p:spPr bwMode="auto">
          <a:xfrm>
            <a:off x="6721790" y="3352823"/>
            <a:ext cx="17271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eaLnBrk="1" hangingPunct="1">
              <a:buFont typeface="Wingdings" panose="05000000000000000000" pitchFamily="2" charset="2"/>
              <a:buNone/>
            </a:pPr>
            <a:r>
              <a:rPr lang="zh-CN" altLang="en-US" sz="1400" b="1" dirty="0">
                <a:solidFill>
                  <a:schemeClr val="bg1"/>
                </a:solidFill>
                <a:latin typeface="微软雅黑" panose="020B0503020204020204" pitchFamily="34" charset="-122"/>
                <a:ea typeface="微软雅黑" panose="020B0503020204020204" pitchFamily="34" charset="-122"/>
              </a:rPr>
              <a:t>档案利用</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40" name="TextBox 16">
            <a:extLst>
              <a:ext uri="{FF2B5EF4-FFF2-40B4-BE49-F238E27FC236}">
                <a16:creationId xmlns:a16="http://schemas.microsoft.com/office/drawing/2014/main" id="{7AA6FD78-C03C-4D24-8017-4B10F0B8369D}"/>
              </a:ext>
            </a:extLst>
          </p:cNvPr>
          <p:cNvSpPr txBox="1">
            <a:spLocks noChangeArrowheads="1"/>
          </p:cNvSpPr>
          <p:nvPr/>
        </p:nvSpPr>
        <p:spPr bwMode="auto">
          <a:xfrm>
            <a:off x="1897379" y="2947197"/>
            <a:ext cx="208692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eaLnBrk="1" hangingPunct="1">
              <a:buFont typeface="Wingdings" panose="05000000000000000000" pitchFamily="2" charset="2"/>
              <a:buNone/>
            </a:pPr>
            <a:r>
              <a:rPr kumimoji="1" lang="zh-CN" altLang="en-US" sz="1100" dirty="0">
                <a:solidFill>
                  <a:srgbClr val="FFFFFF"/>
                </a:solidFill>
                <a:latin typeface="微软雅黑" panose="020B0503020204020204" pitchFamily="34" charset="-122"/>
                <a:ea typeface="微软雅黑" panose="020B0503020204020204" pitchFamily="34" charset="-122"/>
              </a:rPr>
              <a:t>批量高扫</a:t>
            </a:r>
            <a:endParaRPr kumimoji="1" lang="en-US" altLang="zh-CN" sz="1100" dirty="0">
              <a:solidFill>
                <a:srgbClr val="FFFFFF"/>
              </a:solidFill>
              <a:latin typeface="微软雅黑" panose="020B0503020204020204" pitchFamily="34" charset="-122"/>
              <a:ea typeface="微软雅黑" panose="020B0503020204020204" pitchFamily="34" charset="-122"/>
            </a:endParaRPr>
          </a:p>
        </p:txBody>
      </p:sp>
      <p:sp>
        <p:nvSpPr>
          <p:cNvPr id="41" name="TextBox 18">
            <a:extLst>
              <a:ext uri="{FF2B5EF4-FFF2-40B4-BE49-F238E27FC236}">
                <a16:creationId xmlns:a16="http://schemas.microsoft.com/office/drawing/2014/main" id="{147BFAB2-45FF-4B1A-8425-24D2BF79FC65}"/>
              </a:ext>
            </a:extLst>
          </p:cNvPr>
          <p:cNvSpPr txBox="1">
            <a:spLocks noChangeArrowheads="1"/>
          </p:cNvSpPr>
          <p:nvPr/>
        </p:nvSpPr>
        <p:spPr bwMode="auto">
          <a:xfrm>
            <a:off x="4418329" y="2947197"/>
            <a:ext cx="169832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a:r>
              <a:rPr lang="zh-CN" altLang="en-US" sz="1100" dirty="0">
                <a:solidFill>
                  <a:srgbClr val="FFFFFF"/>
                </a:solidFill>
                <a:latin typeface="微软雅黑" panose="020B0503020204020204" pitchFamily="34" charset="-122"/>
                <a:ea typeface="微软雅黑" panose="020B0503020204020204" pitchFamily="34" charset="-122"/>
              </a:rPr>
              <a:t>索引识别、</a:t>
            </a:r>
            <a:r>
              <a:rPr kumimoji="1" lang="zh-CN" altLang="en-US" sz="1100" dirty="0">
                <a:solidFill>
                  <a:srgbClr val="FFFFFF"/>
                </a:solidFill>
                <a:latin typeface="微软雅黑" panose="020B0503020204020204" pitchFamily="34" charset="-122"/>
                <a:ea typeface="微软雅黑" panose="020B0503020204020204" pitchFamily="34" charset="-122"/>
              </a:rPr>
              <a:t>自动分类</a:t>
            </a:r>
            <a:endParaRPr lang="en-US" altLang="zh-CN" sz="1100" dirty="0">
              <a:solidFill>
                <a:srgbClr val="FFFFFF"/>
              </a:solidFill>
              <a:latin typeface="微软雅黑" panose="020B0503020204020204" pitchFamily="34" charset="-122"/>
              <a:ea typeface="微软雅黑" panose="020B0503020204020204" pitchFamily="34" charset="-122"/>
            </a:endParaRPr>
          </a:p>
        </p:txBody>
      </p:sp>
      <p:sp>
        <p:nvSpPr>
          <p:cNvPr id="42" name="TextBox 17">
            <a:extLst>
              <a:ext uri="{FF2B5EF4-FFF2-40B4-BE49-F238E27FC236}">
                <a16:creationId xmlns:a16="http://schemas.microsoft.com/office/drawing/2014/main" id="{4C3D39E4-AA72-41F5-AD61-3B562022F629}"/>
              </a:ext>
            </a:extLst>
          </p:cNvPr>
          <p:cNvSpPr txBox="1">
            <a:spLocks noChangeArrowheads="1"/>
          </p:cNvSpPr>
          <p:nvPr/>
        </p:nvSpPr>
        <p:spPr bwMode="auto">
          <a:xfrm>
            <a:off x="6518590" y="2947197"/>
            <a:ext cx="208692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eaLnBrk="1" hangingPunct="1">
              <a:buFont typeface="Wingdings" panose="05000000000000000000" pitchFamily="2" charset="2"/>
              <a:buNone/>
            </a:pPr>
            <a:r>
              <a:rPr kumimoji="1" lang="zh-CN" altLang="en-US" sz="1100" dirty="0">
                <a:solidFill>
                  <a:srgbClr val="FFFFFF"/>
                </a:solidFill>
                <a:latin typeface="微软雅黑" panose="020B0503020204020204" pitchFamily="34" charset="-122"/>
                <a:ea typeface="微软雅黑" panose="020B0503020204020204" pitchFamily="34" charset="-122"/>
              </a:rPr>
              <a:t>安全管控</a:t>
            </a:r>
            <a:endParaRPr kumimoji="1" lang="en-US" altLang="zh-CN" sz="1100" dirty="0">
              <a:solidFill>
                <a:srgbClr val="FFFFFF"/>
              </a:solidFill>
              <a:latin typeface="微软雅黑" panose="020B0503020204020204" pitchFamily="34" charset="-122"/>
              <a:ea typeface="微软雅黑" panose="020B0503020204020204" pitchFamily="34" charset="-122"/>
            </a:endParaRPr>
          </a:p>
        </p:txBody>
      </p:sp>
      <p:sp>
        <p:nvSpPr>
          <p:cNvPr id="43" name="TextBox 17">
            <a:extLst>
              <a:ext uri="{FF2B5EF4-FFF2-40B4-BE49-F238E27FC236}">
                <a16:creationId xmlns:a16="http://schemas.microsoft.com/office/drawing/2014/main" id="{6FCA60C2-D2B5-4B3C-BCF6-28B6A969947A}"/>
              </a:ext>
            </a:extLst>
          </p:cNvPr>
          <p:cNvSpPr txBox="1">
            <a:spLocks noChangeArrowheads="1"/>
          </p:cNvSpPr>
          <p:nvPr/>
        </p:nvSpPr>
        <p:spPr bwMode="auto">
          <a:xfrm>
            <a:off x="4520945" y="2083101"/>
            <a:ext cx="145044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eaLnBrk="1" hangingPunct="1">
              <a:buFont typeface="Wingdings" panose="05000000000000000000" pitchFamily="2" charset="2"/>
              <a:buNone/>
            </a:pPr>
            <a:r>
              <a:rPr kumimoji="1" lang="zh-CN" altLang="en-US" sz="1100" dirty="0">
                <a:solidFill>
                  <a:srgbClr val="FFFFFF"/>
                </a:solidFill>
                <a:latin typeface="微软雅黑" panose="020B0503020204020204" pitchFamily="34" charset="-122"/>
                <a:ea typeface="微软雅黑" panose="020B0503020204020204" pitchFamily="34" charset="-122"/>
              </a:rPr>
              <a:t>集中存储</a:t>
            </a:r>
            <a:endParaRPr kumimoji="1" lang="en-US" altLang="zh-CN" sz="1100" dirty="0">
              <a:solidFill>
                <a:srgbClr val="FFFFFF"/>
              </a:solidFill>
              <a:latin typeface="微软雅黑" panose="020B0503020204020204" pitchFamily="34" charset="-122"/>
              <a:ea typeface="微软雅黑" panose="020B0503020204020204" pitchFamily="34" charset="-122"/>
            </a:endParaRPr>
          </a:p>
        </p:txBody>
      </p:sp>
      <p:sp>
        <p:nvSpPr>
          <p:cNvPr id="44" name="TextBox 19">
            <a:extLst>
              <a:ext uri="{FF2B5EF4-FFF2-40B4-BE49-F238E27FC236}">
                <a16:creationId xmlns:a16="http://schemas.microsoft.com/office/drawing/2014/main" id="{758AC886-D297-4C0F-99D5-2751FDF18AFB}"/>
              </a:ext>
            </a:extLst>
          </p:cNvPr>
          <p:cNvSpPr txBox="1">
            <a:spLocks noChangeArrowheads="1"/>
          </p:cNvSpPr>
          <p:nvPr/>
        </p:nvSpPr>
        <p:spPr bwMode="auto">
          <a:xfrm>
            <a:off x="6817357" y="2083101"/>
            <a:ext cx="15200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000" kern="1200">
                <a:solidFill>
                  <a:schemeClr val="tx1"/>
                </a:solidFill>
                <a:latin typeface="宋体" panose="02010600030101010101" pitchFamily="2" charset="-122"/>
                <a:ea typeface="宋体" panose="02010600030101010101" pitchFamily="2" charset="-122"/>
                <a:cs typeface="+mn-cs"/>
              </a:defRPr>
            </a:lvl9pPr>
          </a:lstStyle>
          <a:p>
            <a:pPr algn="ctr" eaLnBrk="1" hangingPunct="1">
              <a:buFont typeface="Wingdings" panose="05000000000000000000" pitchFamily="2" charset="2"/>
              <a:buNone/>
            </a:pPr>
            <a:r>
              <a:rPr lang="zh-CN" altLang="en-US" sz="1100" dirty="0">
                <a:solidFill>
                  <a:srgbClr val="FFFFFF"/>
                </a:solidFill>
                <a:latin typeface="微软雅黑" panose="020B0503020204020204" pitchFamily="34" charset="-122"/>
                <a:ea typeface="微软雅黑" panose="020B0503020204020204" pitchFamily="34" charset="-122"/>
              </a:rPr>
              <a:t>开放接口、业务调用</a:t>
            </a:r>
            <a:endParaRPr lang="en-US" altLang="zh-CN" sz="1100" dirty="0">
              <a:solidFill>
                <a:srgbClr val="FFFFFF"/>
              </a:solidFill>
              <a:latin typeface="微软雅黑" panose="020B0503020204020204" pitchFamily="34" charset="-122"/>
              <a:ea typeface="微软雅黑" panose="020B0503020204020204" pitchFamily="34" charset="-122"/>
            </a:endParaRPr>
          </a:p>
        </p:txBody>
      </p:sp>
      <p:sp>
        <p:nvSpPr>
          <p:cNvPr id="45" name="流程图: 磁盘 44">
            <a:extLst>
              <a:ext uri="{FF2B5EF4-FFF2-40B4-BE49-F238E27FC236}">
                <a16:creationId xmlns:a16="http://schemas.microsoft.com/office/drawing/2014/main" id="{C91D47C3-2775-4EE7-8A64-87AD272CC991}"/>
              </a:ext>
            </a:extLst>
          </p:cNvPr>
          <p:cNvSpPr/>
          <p:nvPr/>
        </p:nvSpPr>
        <p:spPr>
          <a:xfrm>
            <a:off x="1895414" y="3800479"/>
            <a:ext cx="3345612" cy="493113"/>
          </a:xfrm>
          <a:prstGeom prst="flowChartMagneticDisk">
            <a:avLst/>
          </a:prstGeom>
          <a:ln w="3175">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0" algn="ctr"/>
            <a:r>
              <a:rPr lang="zh-CN" altLang="en-US" sz="1400" b="1" dirty="0">
                <a:latin typeface="微软雅黑" panose="020B0503020204020204" pitchFamily="34" charset="-122"/>
                <a:ea typeface="微软雅黑" panose="020B0503020204020204" pitchFamily="34" charset="-122"/>
              </a:rPr>
              <a:t>档案影像库</a:t>
            </a:r>
            <a:endParaRPr lang="zh-CN" altLang="en-US" sz="1400" dirty="0">
              <a:latin typeface="微软雅黑" panose="020B0503020204020204" pitchFamily="34" charset="-122"/>
              <a:ea typeface="微软雅黑" panose="020B0503020204020204" pitchFamily="34" charset="-122"/>
            </a:endParaRPr>
          </a:p>
        </p:txBody>
      </p:sp>
      <p:sp>
        <p:nvSpPr>
          <p:cNvPr id="46" name="流程图: 磁盘 45">
            <a:extLst>
              <a:ext uri="{FF2B5EF4-FFF2-40B4-BE49-F238E27FC236}">
                <a16:creationId xmlns:a16="http://schemas.microsoft.com/office/drawing/2014/main" id="{110DD324-6164-4E94-AAAA-C299B4EA08CA}"/>
              </a:ext>
            </a:extLst>
          </p:cNvPr>
          <p:cNvSpPr/>
          <p:nvPr/>
        </p:nvSpPr>
        <p:spPr>
          <a:xfrm>
            <a:off x="5499724" y="3784871"/>
            <a:ext cx="3105046" cy="508721"/>
          </a:xfrm>
          <a:prstGeom prst="flowChartMagneticDisk">
            <a:avLst/>
          </a:prstGeom>
          <a:ln w="3175">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档案</a:t>
            </a:r>
            <a:r>
              <a:rPr lang="zh-CN" altLang="en-US" sz="1400" b="1" dirty="0">
                <a:solidFill>
                  <a:schemeClr val="lt1"/>
                </a:solidFill>
                <a:latin typeface="微软雅黑" panose="020B0503020204020204" pitchFamily="34" charset="-122"/>
                <a:ea typeface="微软雅黑" panose="020B0503020204020204" pitchFamily="34" charset="-122"/>
              </a:rPr>
              <a:t>索引库</a:t>
            </a:r>
          </a:p>
        </p:txBody>
      </p:sp>
      <p:grpSp>
        <p:nvGrpSpPr>
          <p:cNvPr id="73" name="组合 199">
            <a:extLst>
              <a:ext uri="{FF2B5EF4-FFF2-40B4-BE49-F238E27FC236}">
                <a16:creationId xmlns:a16="http://schemas.microsoft.com/office/drawing/2014/main" id="{85BC180D-531D-4634-AB40-907CD7F94186}"/>
              </a:ext>
            </a:extLst>
          </p:cNvPr>
          <p:cNvGrpSpPr>
            <a:grpSpLocks/>
          </p:cNvGrpSpPr>
          <p:nvPr/>
        </p:nvGrpSpPr>
        <p:grpSpPr bwMode="auto">
          <a:xfrm>
            <a:off x="1816416" y="845121"/>
            <a:ext cx="4267200" cy="1083886"/>
            <a:chOff x="228600" y="762000"/>
            <a:chExt cx="4267201" cy="1154833"/>
          </a:xfrm>
        </p:grpSpPr>
        <p:pic>
          <p:nvPicPr>
            <p:cNvPr id="75" name="Picture 4">
              <a:extLst>
                <a:ext uri="{FF2B5EF4-FFF2-40B4-BE49-F238E27FC236}">
                  <a16:creationId xmlns:a16="http://schemas.microsoft.com/office/drawing/2014/main" id="{0D770253-2D39-482C-9717-89855D897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823" y="981075"/>
              <a:ext cx="102625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5" descr="http://www.sjbijia.com/upfile/ProductPic/19/ce7269be9228b2c4ee46f0b04f5891bd3711ba12.jpg">
              <a:extLst>
                <a:ext uri="{FF2B5EF4-FFF2-40B4-BE49-F238E27FC236}">
                  <a16:creationId xmlns:a16="http://schemas.microsoft.com/office/drawing/2014/main" id="{BF7A2CA5-A517-4051-A536-436E8FFAE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835025"/>
              <a:ext cx="1501089" cy="94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 descr="http://img.hqbpc.com/pro/2011/04/15070502043939.jpg">
              <a:extLst>
                <a:ext uri="{FF2B5EF4-FFF2-40B4-BE49-F238E27FC236}">
                  <a16:creationId xmlns:a16="http://schemas.microsoft.com/office/drawing/2014/main" id="{82339E51-8F31-445D-9A3E-7EEA7EAF49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914400"/>
              <a:ext cx="944071"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3">
              <a:extLst>
                <a:ext uri="{FF2B5EF4-FFF2-40B4-BE49-F238E27FC236}">
                  <a16:creationId xmlns:a16="http://schemas.microsoft.com/office/drawing/2014/main" id="{CE3C8C69-978F-4481-A5FE-8B96D0762D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908050"/>
              <a:ext cx="360779"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矩形 396">
              <a:extLst>
                <a:ext uri="{FF2B5EF4-FFF2-40B4-BE49-F238E27FC236}">
                  <a16:creationId xmlns:a16="http://schemas.microsoft.com/office/drawing/2014/main" id="{0DCF5AFC-D03A-4570-9E90-31259064910F}"/>
                </a:ext>
              </a:extLst>
            </p:cNvPr>
            <p:cNvSpPr>
              <a:spLocks noChangeArrowheads="1"/>
            </p:cNvSpPr>
            <p:nvPr/>
          </p:nvSpPr>
          <p:spPr bwMode="auto">
            <a:xfrm>
              <a:off x="746931" y="1636058"/>
              <a:ext cx="396069"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宋体" panose="02010600030101010101" pitchFamily="2" charset="-122"/>
                  <a:ea typeface="宋体" panose="02010600030101010101" pitchFamily="2" charset="-122"/>
                </a:defRPr>
              </a:lvl1pPr>
              <a:lvl2pPr marL="742950" indent="-285750" eaLnBrk="0" hangingPunct="0">
                <a:defRPr sz="2000">
                  <a:solidFill>
                    <a:schemeClr val="tx1"/>
                  </a:solidFill>
                  <a:latin typeface="宋体" panose="02010600030101010101" pitchFamily="2" charset="-122"/>
                  <a:ea typeface="宋体" panose="02010600030101010101" pitchFamily="2" charset="-122"/>
                </a:defRPr>
              </a:lvl2pPr>
              <a:lvl3pPr marL="1143000" indent="-228600" eaLnBrk="0" hangingPunct="0">
                <a:defRPr sz="2000">
                  <a:solidFill>
                    <a:schemeClr val="tx1"/>
                  </a:solidFill>
                  <a:latin typeface="宋体" panose="02010600030101010101" pitchFamily="2" charset="-122"/>
                  <a:ea typeface="宋体" panose="02010600030101010101" pitchFamily="2" charset="-122"/>
                </a:defRPr>
              </a:lvl3pPr>
              <a:lvl4pPr marL="1600200" indent="-228600" eaLnBrk="0" hangingPunct="0">
                <a:defRPr sz="2000">
                  <a:solidFill>
                    <a:schemeClr val="tx1"/>
                  </a:solidFill>
                  <a:latin typeface="宋体" panose="02010600030101010101" pitchFamily="2" charset="-122"/>
                  <a:ea typeface="宋体" panose="02010600030101010101" pitchFamily="2" charset="-122"/>
                </a:defRPr>
              </a:lvl4pPr>
              <a:lvl5pPr marL="2057400" indent="-228600" eaLnBrk="0" hangingPunct="0">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9pPr>
            </a:lstStyle>
            <a:p>
              <a:pPr eaLnBrk="1" hangingPunct="1"/>
              <a:r>
                <a:rPr lang="en-US" altLang="zh-CN" sz="1000" b="1"/>
                <a:t>Ipad</a:t>
              </a:r>
              <a:endParaRPr lang="zh-CN" altLang="en-US" sz="1000" b="1"/>
            </a:p>
          </p:txBody>
        </p:sp>
        <p:sp>
          <p:nvSpPr>
            <p:cNvPr id="80" name="矩形 397">
              <a:extLst>
                <a:ext uri="{FF2B5EF4-FFF2-40B4-BE49-F238E27FC236}">
                  <a16:creationId xmlns:a16="http://schemas.microsoft.com/office/drawing/2014/main" id="{995BDCDB-031F-4222-B9BB-03F585F69E5F}"/>
                </a:ext>
              </a:extLst>
            </p:cNvPr>
            <p:cNvSpPr>
              <a:spLocks noChangeArrowheads="1"/>
            </p:cNvSpPr>
            <p:nvPr/>
          </p:nvSpPr>
          <p:spPr bwMode="auto">
            <a:xfrm>
              <a:off x="3581400" y="1636058"/>
              <a:ext cx="535091"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宋体" panose="02010600030101010101" pitchFamily="2" charset="-122"/>
                  <a:ea typeface="宋体" panose="02010600030101010101" pitchFamily="2" charset="-122"/>
                </a:defRPr>
              </a:lvl1pPr>
              <a:lvl2pPr marL="742950" indent="-285750" eaLnBrk="0" hangingPunct="0">
                <a:defRPr sz="2000">
                  <a:solidFill>
                    <a:schemeClr val="tx1"/>
                  </a:solidFill>
                  <a:latin typeface="宋体" panose="02010600030101010101" pitchFamily="2" charset="-122"/>
                  <a:ea typeface="宋体" panose="02010600030101010101" pitchFamily="2" charset="-122"/>
                </a:defRPr>
              </a:lvl2pPr>
              <a:lvl3pPr marL="1143000" indent="-228600" eaLnBrk="0" hangingPunct="0">
                <a:defRPr sz="2000">
                  <a:solidFill>
                    <a:schemeClr val="tx1"/>
                  </a:solidFill>
                  <a:latin typeface="宋体" panose="02010600030101010101" pitchFamily="2" charset="-122"/>
                  <a:ea typeface="宋体" panose="02010600030101010101" pitchFamily="2" charset="-122"/>
                </a:defRPr>
              </a:lvl3pPr>
              <a:lvl4pPr marL="1600200" indent="-228600" eaLnBrk="0" hangingPunct="0">
                <a:defRPr sz="2000">
                  <a:solidFill>
                    <a:schemeClr val="tx1"/>
                  </a:solidFill>
                  <a:latin typeface="宋体" panose="02010600030101010101" pitchFamily="2" charset="-122"/>
                  <a:ea typeface="宋体" panose="02010600030101010101" pitchFamily="2" charset="-122"/>
                </a:defRPr>
              </a:lvl4pPr>
              <a:lvl5pPr marL="2057400" indent="-228600" eaLnBrk="0" hangingPunct="0">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9pPr>
            </a:lstStyle>
            <a:p>
              <a:pPr eaLnBrk="1" hangingPunct="1"/>
              <a:r>
                <a:rPr lang="en-US" altLang="zh-CN" sz="1000" b="1"/>
                <a:t>Iphone</a:t>
              </a:r>
              <a:endParaRPr lang="zh-CN" altLang="en-US" sz="1000" b="1"/>
            </a:p>
          </p:txBody>
        </p:sp>
        <p:sp>
          <p:nvSpPr>
            <p:cNvPr id="81" name="矩形 398">
              <a:extLst>
                <a:ext uri="{FF2B5EF4-FFF2-40B4-BE49-F238E27FC236}">
                  <a16:creationId xmlns:a16="http://schemas.microsoft.com/office/drawing/2014/main" id="{9C2E8E12-9283-4741-AAB8-DB22FFD807DD}"/>
                </a:ext>
              </a:extLst>
            </p:cNvPr>
            <p:cNvSpPr>
              <a:spLocks noChangeArrowheads="1"/>
            </p:cNvSpPr>
            <p:nvPr/>
          </p:nvSpPr>
          <p:spPr bwMode="auto">
            <a:xfrm>
              <a:off x="1606824" y="1633180"/>
              <a:ext cx="831576"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宋体" panose="02010600030101010101" pitchFamily="2" charset="-122"/>
                  <a:ea typeface="宋体" panose="02010600030101010101" pitchFamily="2" charset="-122"/>
                </a:defRPr>
              </a:lvl1pPr>
              <a:lvl2pPr marL="742950" indent="-285750" eaLnBrk="0" hangingPunct="0">
                <a:defRPr sz="2000">
                  <a:solidFill>
                    <a:schemeClr val="tx1"/>
                  </a:solidFill>
                  <a:latin typeface="宋体" panose="02010600030101010101" pitchFamily="2" charset="-122"/>
                  <a:ea typeface="宋体" panose="02010600030101010101" pitchFamily="2" charset="-122"/>
                </a:defRPr>
              </a:lvl2pPr>
              <a:lvl3pPr marL="1143000" indent="-228600" eaLnBrk="0" hangingPunct="0">
                <a:defRPr sz="2000">
                  <a:solidFill>
                    <a:schemeClr val="tx1"/>
                  </a:solidFill>
                  <a:latin typeface="宋体" panose="02010600030101010101" pitchFamily="2" charset="-122"/>
                  <a:ea typeface="宋体" panose="02010600030101010101" pitchFamily="2" charset="-122"/>
                </a:defRPr>
              </a:lvl3pPr>
              <a:lvl4pPr marL="1600200" indent="-228600" eaLnBrk="0" hangingPunct="0">
                <a:defRPr sz="2000">
                  <a:solidFill>
                    <a:schemeClr val="tx1"/>
                  </a:solidFill>
                  <a:latin typeface="宋体" panose="02010600030101010101" pitchFamily="2" charset="-122"/>
                  <a:ea typeface="宋体" panose="02010600030101010101" pitchFamily="2" charset="-122"/>
                </a:defRPr>
              </a:lvl4pPr>
              <a:lvl5pPr marL="2057400" indent="-228600" eaLnBrk="0" hangingPunct="0">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9pPr>
            </a:lstStyle>
            <a:p>
              <a:pPr eaLnBrk="1" hangingPunct="1"/>
              <a:r>
                <a:rPr lang="en-US" altLang="zh-CN" sz="1000" b="1"/>
                <a:t>Android</a:t>
              </a:r>
              <a:r>
                <a:rPr lang="zh-CN" altLang="en-US" sz="1000" b="1"/>
                <a:t> </a:t>
              </a:r>
              <a:r>
                <a:rPr lang="en-US" altLang="zh-CN" sz="1000" b="1"/>
                <a:t>pad</a:t>
              </a:r>
              <a:endParaRPr lang="zh-CN" altLang="en-US" sz="1000" b="1"/>
            </a:p>
          </p:txBody>
        </p:sp>
        <p:sp>
          <p:nvSpPr>
            <p:cNvPr id="82" name="矩形 399">
              <a:extLst>
                <a:ext uri="{FF2B5EF4-FFF2-40B4-BE49-F238E27FC236}">
                  <a16:creationId xmlns:a16="http://schemas.microsoft.com/office/drawing/2014/main" id="{3233D139-249A-4843-8A6F-4BD6A3200A40}"/>
                </a:ext>
              </a:extLst>
            </p:cNvPr>
            <p:cNvSpPr>
              <a:spLocks noChangeArrowheads="1"/>
            </p:cNvSpPr>
            <p:nvPr/>
          </p:nvSpPr>
          <p:spPr bwMode="auto">
            <a:xfrm>
              <a:off x="2590800" y="1638300"/>
              <a:ext cx="970597"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宋体" panose="02010600030101010101" pitchFamily="2" charset="-122"/>
                  <a:ea typeface="宋体" panose="02010600030101010101" pitchFamily="2" charset="-122"/>
                </a:defRPr>
              </a:lvl1pPr>
              <a:lvl2pPr marL="742950" indent="-285750" eaLnBrk="0" hangingPunct="0">
                <a:defRPr sz="2000">
                  <a:solidFill>
                    <a:schemeClr val="tx1"/>
                  </a:solidFill>
                  <a:latin typeface="宋体" panose="02010600030101010101" pitchFamily="2" charset="-122"/>
                  <a:ea typeface="宋体" panose="02010600030101010101" pitchFamily="2" charset="-122"/>
                </a:defRPr>
              </a:lvl2pPr>
              <a:lvl3pPr marL="1143000" indent="-228600" eaLnBrk="0" hangingPunct="0">
                <a:defRPr sz="2000">
                  <a:solidFill>
                    <a:schemeClr val="tx1"/>
                  </a:solidFill>
                  <a:latin typeface="宋体" panose="02010600030101010101" pitchFamily="2" charset="-122"/>
                  <a:ea typeface="宋体" panose="02010600030101010101" pitchFamily="2" charset="-122"/>
                </a:defRPr>
              </a:lvl3pPr>
              <a:lvl4pPr marL="1600200" indent="-228600" eaLnBrk="0" hangingPunct="0">
                <a:defRPr sz="2000">
                  <a:solidFill>
                    <a:schemeClr val="tx1"/>
                  </a:solidFill>
                  <a:latin typeface="宋体" panose="02010600030101010101" pitchFamily="2" charset="-122"/>
                  <a:ea typeface="宋体" panose="02010600030101010101" pitchFamily="2" charset="-122"/>
                </a:defRPr>
              </a:lvl4pPr>
              <a:lvl5pPr marL="2057400" indent="-228600" eaLnBrk="0" hangingPunct="0">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9pPr>
            </a:lstStyle>
            <a:p>
              <a:pPr eaLnBrk="1" hangingPunct="1"/>
              <a:r>
                <a:rPr lang="en-US" altLang="zh-CN" sz="1000" b="1"/>
                <a:t>Android</a:t>
              </a:r>
              <a:r>
                <a:rPr lang="zh-CN" altLang="en-US" sz="1000" b="1"/>
                <a:t> </a:t>
              </a:r>
              <a:r>
                <a:rPr lang="en-US" altLang="zh-CN" sz="1000" b="1"/>
                <a:t>phone</a:t>
              </a:r>
              <a:endParaRPr lang="zh-CN" altLang="en-US" sz="1000" b="1"/>
            </a:p>
          </p:txBody>
        </p:sp>
        <p:sp>
          <p:nvSpPr>
            <p:cNvPr id="83" name="矩形 82">
              <a:extLst>
                <a:ext uri="{FF2B5EF4-FFF2-40B4-BE49-F238E27FC236}">
                  <a16:creationId xmlns:a16="http://schemas.microsoft.com/office/drawing/2014/main" id="{6DC05EB4-A53D-4F33-AB96-1301A4C9342D}"/>
                </a:ext>
              </a:extLst>
            </p:cNvPr>
            <p:cNvSpPr/>
            <p:nvPr/>
          </p:nvSpPr>
          <p:spPr>
            <a:xfrm>
              <a:off x="228600" y="762000"/>
              <a:ext cx="4267201" cy="115409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4" name="矩形 402">
              <a:extLst>
                <a:ext uri="{FF2B5EF4-FFF2-40B4-BE49-F238E27FC236}">
                  <a16:creationId xmlns:a16="http://schemas.microsoft.com/office/drawing/2014/main" id="{212934BB-D66E-402D-860F-1633CB939239}"/>
                </a:ext>
              </a:extLst>
            </p:cNvPr>
            <p:cNvSpPr>
              <a:spLocks noChangeArrowheads="1"/>
            </p:cNvSpPr>
            <p:nvPr/>
          </p:nvSpPr>
          <p:spPr bwMode="auto">
            <a:xfrm>
              <a:off x="700635" y="762000"/>
              <a:ext cx="98052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宋体" panose="02010600030101010101" pitchFamily="2" charset="-122"/>
                  <a:ea typeface="宋体" panose="02010600030101010101" pitchFamily="2" charset="-122"/>
                </a:defRPr>
              </a:lvl1pPr>
              <a:lvl2pPr marL="742950" indent="-285750" eaLnBrk="0" hangingPunct="0">
                <a:defRPr sz="2000">
                  <a:solidFill>
                    <a:schemeClr val="tx1"/>
                  </a:solidFill>
                  <a:latin typeface="宋体" panose="02010600030101010101" pitchFamily="2" charset="-122"/>
                  <a:ea typeface="宋体" panose="02010600030101010101" pitchFamily="2" charset="-122"/>
                </a:defRPr>
              </a:lvl2pPr>
              <a:lvl3pPr marL="1143000" indent="-228600" eaLnBrk="0" hangingPunct="0">
                <a:defRPr sz="2000">
                  <a:solidFill>
                    <a:schemeClr val="tx1"/>
                  </a:solidFill>
                  <a:latin typeface="宋体" panose="02010600030101010101" pitchFamily="2" charset="-122"/>
                  <a:ea typeface="宋体" panose="02010600030101010101" pitchFamily="2" charset="-122"/>
                </a:defRPr>
              </a:lvl3pPr>
              <a:lvl4pPr marL="1600200" indent="-228600" eaLnBrk="0" hangingPunct="0">
                <a:defRPr sz="2000">
                  <a:solidFill>
                    <a:schemeClr val="tx1"/>
                  </a:solidFill>
                  <a:latin typeface="宋体" panose="02010600030101010101" pitchFamily="2" charset="-122"/>
                  <a:ea typeface="宋体" panose="02010600030101010101" pitchFamily="2" charset="-122"/>
                </a:defRPr>
              </a:lvl4pPr>
              <a:lvl5pPr marL="2057400" indent="-228600" eaLnBrk="0" hangingPunct="0">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9pPr>
            </a:lstStyle>
            <a:p>
              <a:pPr eaLnBrk="1" hangingPunct="1"/>
              <a:r>
                <a:rPr lang="zh-CN" altLang="en-US" b="1">
                  <a:solidFill>
                    <a:srgbClr val="FF0000"/>
                  </a:solidFill>
                </a:rPr>
                <a:t>移动终端</a:t>
              </a:r>
            </a:p>
          </p:txBody>
        </p:sp>
      </p:grpSp>
      <p:grpSp>
        <p:nvGrpSpPr>
          <p:cNvPr id="86" name="组合 259">
            <a:extLst>
              <a:ext uri="{FF2B5EF4-FFF2-40B4-BE49-F238E27FC236}">
                <a16:creationId xmlns:a16="http://schemas.microsoft.com/office/drawing/2014/main" id="{BFA98FB6-5945-40B4-A129-DF62F84578F9}"/>
              </a:ext>
            </a:extLst>
          </p:cNvPr>
          <p:cNvGrpSpPr>
            <a:grpSpLocks/>
          </p:cNvGrpSpPr>
          <p:nvPr/>
        </p:nvGrpSpPr>
        <p:grpSpPr bwMode="auto">
          <a:xfrm>
            <a:off x="6209736" y="817131"/>
            <a:ext cx="2447218" cy="1125443"/>
            <a:chOff x="4648200" y="736683"/>
            <a:chExt cx="2647427" cy="1193717"/>
          </a:xfrm>
        </p:grpSpPr>
        <p:pic>
          <p:nvPicPr>
            <p:cNvPr id="88" name="Picture 2" descr="http://img5.pcpop.com/ProductImages/Original/4/4145/004145602.jpg">
              <a:extLst>
                <a:ext uri="{FF2B5EF4-FFF2-40B4-BE49-F238E27FC236}">
                  <a16:creationId xmlns:a16="http://schemas.microsoft.com/office/drawing/2014/main" id="{D2433DD4-C7B2-4562-93D1-2F905EF1EB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0212" y="908050"/>
              <a:ext cx="1415415"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4" descr="http://img5.pcpop.com/ProductImages/Original/3/3445/003445404.jpg">
              <a:extLst>
                <a:ext uri="{FF2B5EF4-FFF2-40B4-BE49-F238E27FC236}">
                  <a16:creationId xmlns:a16="http://schemas.microsoft.com/office/drawing/2014/main" id="{69CB49B6-CAC9-4158-8124-8E3906F0C1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7767" y="1052735"/>
              <a:ext cx="1056804" cy="804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矩形 89">
              <a:extLst>
                <a:ext uri="{FF2B5EF4-FFF2-40B4-BE49-F238E27FC236}">
                  <a16:creationId xmlns:a16="http://schemas.microsoft.com/office/drawing/2014/main" id="{D62D7A24-24E5-4FA1-9EE8-D6B84610EF03}"/>
                </a:ext>
              </a:extLst>
            </p:cNvPr>
            <p:cNvSpPr/>
            <p:nvPr/>
          </p:nvSpPr>
          <p:spPr>
            <a:xfrm>
              <a:off x="4648200" y="762000"/>
              <a:ext cx="2603523" cy="115409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1" name="矩形 403">
              <a:extLst>
                <a:ext uri="{FF2B5EF4-FFF2-40B4-BE49-F238E27FC236}">
                  <a16:creationId xmlns:a16="http://schemas.microsoft.com/office/drawing/2014/main" id="{6782C6D8-043B-4B6C-A96F-9EDC3AC63DA4}"/>
                </a:ext>
              </a:extLst>
            </p:cNvPr>
            <p:cNvSpPr>
              <a:spLocks noChangeArrowheads="1"/>
            </p:cNvSpPr>
            <p:nvPr/>
          </p:nvSpPr>
          <p:spPr bwMode="auto">
            <a:xfrm>
              <a:off x="5410207" y="736683"/>
              <a:ext cx="1217011"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宋体" panose="02010600030101010101" pitchFamily="2" charset="-122"/>
                  <a:ea typeface="宋体" panose="02010600030101010101" pitchFamily="2" charset="-122"/>
                </a:defRPr>
              </a:lvl1pPr>
              <a:lvl2pPr marL="742950" indent="-285750" eaLnBrk="0" hangingPunct="0">
                <a:defRPr sz="2000">
                  <a:solidFill>
                    <a:schemeClr val="tx1"/>
                  </a:solidFill>
                  <a:latin typeface="宋体" panose="02010600030101010101" pitchFamily="2" charset="-122"/>
                  <a:ea typeface="宋体" panose="02010600030101010101" pitchFamily="2" charset="-122"/>
                </a:defRPr>
              </a:lvl2pPr>
              <a:lvl3pPr marL="1143000" indent="-228600" eaLnBrk="0" hangingPunct="0">
                <a:defRPr sz="2000">
                  <a:solidFill>
                    <a:schemeClr val="tx1"/>
                  </a:solidFill>
                  <a:latin typeface="宋体" panose="02010600030101010101" pitchFamily="2" charset="-122"/>
                  <a:ea typeface="宋体" panose="02010600030101010101" pitchFamily="2" charset="-122"/>
                </a:defRPr>
              </a:lvl3pPr>
              <a:lvl4pPr marL="1600200" indent="-228600" eaLnBrk="0" hangingPunct="0">
                <a:defRPr sz="2000">
                  <a:solidFill>
                    <a:schemeClr val="tx1"/>
                  </a:solidFill>
                  <a:latin typeface="宋体" panose="02010600030101010101" pitchFamily="2" charset="-122"/>
                  <a:ea typeface="宋体" panose="02010600030101010101" pitchFamily="2" charset="-122"/>
                </a:defRPr>
              </a:lvl4pPr>
              <a:lvl5pPr marL="2057400" indent="-228600" eaLnBrk="0" hangingPunct="0">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宋体" panose="02010600030101010101" pitchFamily="2" charset="-122"/>
                  <a:ea typeface="宋体" panose="02010600030101010101" pitchFamily="2" charset="-122"/>
                </a:defRPr>
              </a:lvl9pPr>
            </a:lstStyle>
            <a:p>
              <a:pPr eaLnBrk="1" hangingPunct="1"/>
              <a:r>
                <a:rPr lang="zh-CN" altLang="en-US" b="1" dirty="0">
                  <a:solidFill>
                    <a:srgbClr val="002060"/>
                  </a:solidFill>
                </a:rPr>
                <a:t>桌面终端</a:t>
              </a:r>
            </a:p>
          </p:txBody>
        </p:sp>
      </p:grpSp>
    </p:spTree>
    <p:extLst>
      <p:ext uri="{BB962C8B-B14F-4D97-AF65-F5344CB8AC3E}">
        <p14:creationId xmlns:p14="http://schemas.microsoft.com/office/powerpoint/2010/main" val="1244282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档案管理流程图</a:t>
            </a:r>
            <a:endParaRPr kumimoji="1" lang="zh-CN" altLang="en-US" sz="2400" dirty="0"/>
          </a:p>
        </p:txBody>
      </p:sp>
      <p:grpSp>
        <p:nvGrpSpPr>
          <p:cNvPr id="53" name="Group 33">
            <a:extLst>
              <a:ext uri="{FF2B5EF4-FFF2-40B4-BE49-F238E27FC236}">
                <a16:creationId xmlns:a16="http://schemas.microsoft.com/office/drawing/2014/main" id="{B5659C45-0AF4-43F6-9BBE-B3109A146143}"/>
              </a:ext>
            </a:extLst>
          </p:cNvPr>
          <p:cNvGrpSpPr/>
          <p:nvPr/>
        </p:nvGrpSpPr>
        <p:grpSpPr>
          <a:xfrm>
            <a:off x="2818330" y="1351385"/>
            <a:ext cx="3507340" cy="2799317"/>
            <a:chOff x="4633592" y="2555107"/>
            <a:chExt cx="2924816" cy="2785540"/>
          </a:xfrm>
        </p:grpSpPr>
        <p:sp>
          <p:nvSpPr>
            <p:cNvPr id="54" name="정오각형 1">
              <a:extLst>
                <a:ext uri="{FF2B5EF4-FFF2-40B4-BE49-F238E27FC236}">
                  <a16:creationId xmlns:a16="http://schemas.microsoft.com/office/drawing/2014/main" id="{E696D4FE-7D1B-41D6-B19F-3AA3A9A19B40}"/>
                </a:ext>
              </a:extLst>
            </p:cNvPr>
            <p:cNvSpPr/>
            <p:nvPr/>
          </p:nvSpPr>
          <p:spPr>
            <a:xfrm>
              <a:off x="4633592" y="2555107"/>
              <a:ext cx="2924816" cy="2785540"/>
            </a:xfrm>
            <a:prstGeom prst="pentagon">
              <a:avLst/>
            </a:prstGeom>
            <a:noFill/>
            <a:ln w="28575" cap="flat" cmpd="sng" algn="ctr">
              <a:solidFill>
                <a:srgbClr val="415463"/>
              </a:solid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b="0" i="0" u="none" strike="noStrike" kern="0" cap="none" spc="0" normalizeH="0" baseline="0" noProof="0">
                <a:ln>
                  <a:noFill/>
                </a:ln>
                <a:solidFill>
                  <a:sysClr val="windowText" lastClr="000000">
                    <a:lumMod val="75000"/>
                    <a:lumOff val="25000"/>
                  </a:sysClr>
                </a:solidFill>
                <a:effectLst/>
                <a:uLnTx/>
                <a:uFillTx/>
                <a:latin typeface="Calibri" panose="020F0502020204030204" pitchFamily="34" charset="0"/>
                <a:ea typeface="Malgun Gothic" panose="020B0503020000020004" charset="-127"/>
                <a:cs typeface="+mn-cs"/>
              </a:endParaRPr>
            </a:p>
          </p:txBody>
        </p:sp>
        <p:grpSp>
          <p:nvGrpSpPr>
            <p:cNvPr id="55" name="Group 32">
              <a:extLst>
                <a:ext uri="{FF2B5EF4-FFF2-40B4-BE49-F238E27FC236}">
                  <a16:creationId xmlns:a16="http://schemas.microsoft.com/office/drawing/2014/main" id="{4C18C72E-621F-4DBE-B620-6183EFD0A2A6}"/>
                </a:ext>
              </a:extLst>
            </p:cNvPr>
            <p:cNvGrpSpPr/>
            <p:nvPr/>
          </p:nvGrpSpPr>
          <p:grpSpPr>
            <a:xfrm>
              <a:off x="4633595" y="2555107"/>
              <a:ext cx="2924810" cy="2785533"/>
              <a:chOff x="4633595" y="2555107"/>
              <a:chExt cx="2924810" cy="2785533"/>
            </a:xfrm>
          </p:grpSpPr>
          <p:cxnSp>
            <p:nvCxnSpPr>
              <p:cNvPr id="56" name="직선 연결선 3">
                <a:extLst>
                  <a:ext uri="{FF2B5EF4-FFF2-40B4-BE49-F238E27FC236}">
                    <a16:creationId xmlns:a16="http://schemas.microsoft.com/office/drawing/2014/main" id="{4EB59D40-005C-4453-BA30-D8EE691B99C7}"/>
                  </a:ext>
                </a:extLst>
              </p:cNvPr>
              <p:cNvCxnSpPr>
                <a:stCxn id="54" idx="1"/>
                <a:endCxn id="54" idx="5"/>
              </p:cNvCxnSpPr>
              <p:nvPr/>
            </p:nvCxnSpPr>
            <p:spPr>
              <a:xfrm>
                <a:off x="4633595" y="3619086"/>
                <a:ext cx="2924810" cy="0"/>
              </a:xfrm>
              <a:prstGeom prst="line">
                <a:avLst/>
              </a:prstGeom>
              <a:noFill/>
              <a:ln w="3175" cap="flat" cmpd="sng" algn="ctr">
                <a:solidFill>
                  <a:sysClr val="window" lastClr="FFFFFF">
                    <a:lumMod val="75000"/>
                  </a:sysClr>
                </a:solidFill>
                <a:prstDash val="dash"/>
                <a:miter lim="800000"/>
              </a:ln>
              <a:effectLst/>
            </p:spPr>
          </p:cxnSp>
          <p:cxnSp>
            <p:nvCxnSpPr>
              <p:cNvPr id="57" name="직선 연결선 6">
                <a:extLst>
                  <a:ext uri="{FF2B5EF4-FFF2-40B4-BE49-F238E27FC236}">
                    <a16:creationId xmlns:a16="http://schemas.microsoft.com/office/drawing/2014/main" id="{91F8C80C-D5E1-4A0F-B422-1CD5B190FD8F}"/>
                  </a:ext>
                </a:extLst>
              </p:cNvPr>
              <p:cNvCxnSpPr>
                <a:stCxn id="54" idx="0"/>
                <a:endCxn id="54" idx="2"/>
              </p:cNvCxnSpPr>
              <p:nvPr/>
            </p:nvCxnSpPr>
            <p:spPr>
              <a:xfrm flipH="1">
                <a:off x="5192184" y="2555107"/>
                <a:ext cx="903816" cy="2785533"/>
              </a:xfrm>
              <a:prstGeom prst="line">
                <a:avLst/>
              </a:prstGeom>
              <a:noFill/>
              <a:ln w="3175" cap="flat" cmpd="sng" algn="ctr">
                <a:solidFill>
                  <a:sysClr val="window" lastClr="FFFFFF">
                    <a:lumMod val="75000"/>
                  </a:sysClr>
                </a:solidFill>
                <a:prstDash val="dash"/>
                <a:miter lim="800000"/>
              </a:ln>
              <a:effectLst/>
            </p:spPr>
          </p:cxnSp>
          <p:cxnSp>
            <p:nvCxnSpPr>
              <p:cNvPr id="58" name="직선 연결선 11">
                <a:extLst>
                  <a:ext uri="{FF2B5EF4-FFF2-40B4-BE49-F238E27FC236}">
                    <a16:creationId xmlns:a16="http://schemas.microsoft.com/office/drawing/2014/main" id="{8A0F0A00-81A9-4A4F-BF72-A6EDF4B95D9A}"/>
                  </a:ext>
                </a:extLst>
              </p:cNvPr>
              <p:cNvCxnSpPr>
                <a:stCxn id="54" idx="0"/>
                <a:endCxn id="54" idx="4"/>
              </p:cNvCxnSpPr>
              <p:nvPr/>
            </p:nvCxnSpPr>
            <p:spPr>
              <a:xfrm>
                <a:off x="6096000" y="2555107"/>
                <a:ext cx="903816" cy="2785533"/>
              </a:xfrm>
              <a:prstGeom prst="line">
                <a:avLst/>
              </a:prstGeom>
              <a:noFill/>
              <a:ln w="3175" cap="flat" cmpd="sng" algn="ctr">
                <a:solidFill>
                  <a:sysClr val="window" lastClr="FFFFFF">
                    <a:lumMod val="75000"/>
                  </a:sysClr>
                </a:solidFill>
                <a:prstDash val="dash"/>
                <a:miter lim="800000"/>
              </a:ln>
              <a:effectLst/>
            </p:spPr>
          </p:cxnSp>
          <p:cxnSp>
            <p:nvCxnSpPr>
              <p:cNvPr id="59" name="직선 연결선 13">
                <a:extLst>
                  <a:ext uri="{FF2B5EF4-FFF2-40B4-BE49-F238E27FC236}">
                    <a16:creationId xmlns:a16="http://schemas.microsoft.com/office/drawing/2014/main" id="{09E9CEBD-DC4A-45E9-AF98-0F747D4EA3B3}"/>
                  </a:ext>
                </a:extLst>
              </p:cNvPr>
              <p:cNvCxnSpPr>
                <a:stCxn id="54" idx="1"/>
                <a:endCxn id="54" idx="4"/>
              </p:cNvCxnSpPr>
              <p:nvPr/>
            </p:nvCxnSpPr>
            <p:spPr>
              <a:xfrm>
                <a:off x="4633595" y="3619086"/>
                <a:ext cx="2366221" cy="1721554"/>
              </a:xfrm>
              <a:prstGeom prst="line">
                <a:avLst/>
              </a:prstGeom>
              <a:noFill/>
              <a:ln w="3175" cap="flat" cmpd="sng" algn="ctr">
                <a:solidFill>
                  <a:sysClr val="window" lastClr="FFFFFF">
                    <a:lumMod val="75000"/>
                  </a:sysClr>
                </a:solidFill>
                <a:prstDash val="dash"/>
                <a:miter lim="800000"/>
              </a:ln>
              <a:effectLst/>
            </p:spPr>
          </p:cxnSp>
          <p:cxnSp>
            <p:nvCxnSpPr>
              <p:cNvPr id="60" name="직선 연결선 15">
                <a:extLst>
                  <a:ext uri="{FF2B5EF4-FFF2-40B4-BE49-F238E27FC236}">
                    <a16:creationId xmlns:a16="http://schemas.microsoft.com/office/drawing/2014/main" id="{7C784E2A-0ACF-40C8-8556-752EAD241755}"/>
                  </a:ext>
                </a:extLst>
              </p:cNvPr>
              <p:cNvCxnSpPr>
                <a:stCxn id="54" idx="5"/>
                <a:endCxn id="54" idx="2"/>
              </p:cNvCxnSpPr>
              <p:nvPr/>
            </p:nvCxnSpPr>
            <p:spPr>
              <a:xfrm flipH="1">
                <a:off x="5192184" y="3619086"/>
                <a:ext cx="2366221" cy="1721554"/>
              </a:xfrm>
              <a:prstGeom prst="line">
                <a:avLst/>
              </a:prstGeom>
              <a:noFill/>
              <a:ln w="3175" cap="flat" cmpd="sng" algn="ctr">
                <a:solidFill>
                  <a:sysClr val="window" lastClr="FFFFFF">
                    <a:lumMod val="75000"/>
                  </a:sysClr>
                </a:solidFill>
                <a:prstDash val="dash"/>
                <a:miter lim="800000"/>
              </a:ln>
              <a:effectLst/>
            </p:spPr>
          </p:cxnSp>
        </p:grpSp>
      </p:grpSp>
      <p:sp>
        <p:nvSpPr>
          <p:cNvPr id="61" name="speed">
            <a:extLst>
              <a:ext uri="{FF2B5EF4-FFF2-40B4-BE49-F238E27FC236}">
                <a16:creationId xmlns:a16="http://schemas.microsoft.com/office/drawing/2014/main" id="{87186C16-004E-4B16-A80C-9BBF93285DCB}"/>
              </a:ext>
            </a:extLst>
          </p:cNvPr>
          <p:cNvSpPr txBox="1">
            <a:spLocks noChangeArrowheads="1"/>
          </p:cNvSpPr>
          <p:nvPr/>
        </p:nvSpPr>
        <p:spPr bwMode="auto">
          <a:xfrm>
            <a:off x="4014452" y="635445"/>
            <a:ext cx="1501445" cy="2215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base" latinLnBrk="0" hangingPunct="1">
              <a:lnSpc>
                <a:spcPct val="90000"/>
              </a:lnSpc>
              <a:spcBef>
                <a:spcPct val="0"/>
              </a:spcBef>
              <a:spcAft>
                <a:spcPct val="0"/>
              </a:spcAft>
              <a:buClr>
                <a:prstClr val="white"/>
              </a:buClr>
              <a:buSzTx/>
              <a:buFontTx/>
              <a:buNone/>
              <a:defRPr/>
            </a:pPr>
            <a:r>
              <a:rPr kumimoji="1" lang="zh-CN" altLang="en-US" sz="1600" b="1" kern="0" dirty="0">
                <a:solidFill>
                  <a:srgbClr val="415463"/>
                </a:solidFill>
                <a:latin typeface="Calibri" panose="020F0502020204030204" pitchFamily="34" charset="0"/>
                <a:ea typeface="Tahoma" panose="020B0604030504040204" pitchFamily="34" charset="0"/>
                <a:cs typeface="Tahoma" panose="020B0604030504040204" pitchFamily="34" charset="0"/>
              </a:rPr>
              <a:t>档案整理</a:t>
            </a:r>
            <a:endParaRPr kumimoji="1" lang="en-US" altLang="ko-KR" sz="1600" b="1" i="0" u="none" strike="noStrike" kern="0" cap="none" spc="0" normalizeH="0" baseline="0" noProof="0" dirty="0">
              <a:ln>
                <a:noFill/>
              </a:ln>
              <a:solidFill>
                <a:srgbClr val="415463"/>
              </a:solidFill>
              <a:effectLst/>
              <a:uLnTx/>
              <a:uFillTx/>
              <a:latin typeface="Calibri" panose="020F0502020204030204" pitchFamily="34" charset="0"/>
              <a:ea typeface="Tahoma" panose="020B0604030504040204" pitchFamily="34" charset="0"/>
              <a:cs typeface="Tahoma" panose="020B0604030504040204" pitchFamily="34" charset="0"/>
            </a:endParaRPr>
          </a:p>
        </p:txBody>
      </p:sp>
      <p:sp>
        <p:nvSpPr>
          <p:cNvPr id="62" name="speed">
            <a:extLst>
              <a:ext uri="{FF2B5EF4-FFF2-40B4-BE49-F238E27FC236}">
                <a16:creationId xmlns:a16="http://schemas.microsoft.com/office/drawing/2014/main" id="{93C03F70-6670-48CE-86BB-F061DF903B6E}"/>
              </a:ext>
            </a:extLst>
          </p:cNvPr>
          <p:cNvSpPr txBox="1">
            <a:spLocks noChangeArrowheads="1"/>
          </p:cNvSpPr>
          <p:nvPr/>
        </p:nvSpPr>
        <p:spPr bwMode="auto">
          <a:xfrm>
            <a:off x="1747181" y="4413048"/>
            <a:ext cx="1399047" cy="2215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base" latinLnBrk="0" hangingPunct="1">
              <a:lnSpc>
                <a:spcPct val="90000"/>
              </a:lnSpc>
              <a:spcBef>
                <a:spcPct val="0"/>
              </a:spcBef>
              <a:spcAft>
                <a:spcPct val="0"/>
              </a:spcAft>
              <a:buClr>
                <a:prstClr val="white"/>
              </a:buClr>
              <a:buSzTx/>
              <a:buFontTx/>
              <a:buNone/>
              <a:defRPr/>
            </a:pPr>
            <a:r>
              <a:rPr kumimoji="1" lang="zh-CN" altLang="en-US" sz="1600" b="1" kern="0" dirty="0">
                <a:solidFill>
                  <a:srgbClr val="FF8A00"/>
                </a:solidFill>
                <a:latin typeface="Calibri" panose="020F0502020204030204" pitchFamily="34" charset="0"/>
                <a:ea typeface="Tahoma" panose="020B0604030504040204" pitchFamily="34" charset="0"/>
                <a:cs typeface="Tahoma" panose="020B0604030504040204" pitchFamily="34" charset="0"/>
              </a:rPr>
              <a:t>档案</a:t>
            </a:r>
            <a:r>
              <a:rPr kumimoji="1" lang="zh-CN" altLang="en-US" sz="1600" b="1" i="0" u="none" strike="noStrike" kern="0" cap="none" spc="0" normalizeH="0" baseline="0" noProof="0" dirty="0">
                <a:ln>
                  <a:noFill/>
                </a:ln>
                <a:solidFill>
                  <a:srgbClr val="FF8A00"/>
                </a:solidFill>
                <a:effectLst/>
                <a:uLnTx/>
                <a:uFillTx/>
                <a:latin typeface="Calibri" panose="020F0502020204030204" pitchFamily="34" charset="0"/>
                <a:ea typeface="Tahoma" panose="020B0604030504040204" pitchFamily="34" charset="0"/>
                <a:cs typeface="Tahoma" panose="020B0604030504040204" pitchFamily="34" charset="0"/>
              </a:rPr>
              <a:t>利用</a:t>
            </a:r>
            <a:endParaRPr kumimoji="1" lang="en-US" altLang="ko-KR" sz="1600" b="1" i="0" u="none" strike="noStrike" kern="0" cap="none" spc="0" normalizeH="0" baseline="0" noProof="0" dirty="0">
              <a:ln>
                <a:noFill/>
              </a:ln>
              <a:solidFill>
                <a:srgbClr val="FF8A00"/>
              </a:solidFill>
              <a:effectLst/>
              <a:uLnTx/>
              <a:uFillTx/>
              <a:latin typeface="Calibri" panose="020F0502020204030204" pitchFamily="34" charset="0"/>
              <a:ea typeface="Tahoma" panose="020B0604030504040204" pitchFamily="34" charset="0"/>
              <a:cs typeface="Tahoma" panose="020B0604030504040204" pitchFamily="34" charset="0"/>
            </a:endParaRPr>
          </a:p>
        </p:txBody>
      </p:sp>
      <p:sp>
        <p:nvSpPr>
          <p:cNvPr id="63" name="speed">
            <a:extLst>
              <a:ext uri="{FF2B5EF4-FFF2-40B4-BE49-F238E27FC236}">
                <a16:creationId xmlns:a16="http://schemas.microsoft.com/office/drawing/2014/main" id="{75BC0D53-D6DF-4FF8-8388-9C18C922C50F}"/>
              </a:ext>
            </a:extLst>
          </p:cNvPr>
          <p:cNvSpPr txBox="1">
            <a:spLocks noChangeArrowheads="1"/>
          </p:cNvSpPr>
          <p:nvPr/>
        </p:nvSpPr>
        <p:spPr bwMode="auto">
          <a:xfrm>
            <a:off x="6138234" y="4473442"/>
            <a:ext cx="1599230" cy="2215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base" latinLnBrk="0" hangingPunct="1">
              <a:lnSpc>
                <a:spcPct val="90000"/>
              </a:lnSpc>
              <a:spcBef>
                <a:spcPct val="0"/>
              </a:spcBef>
              <a:spcAft>
                <a:spcPct val="0"/>
              </a:spcAft>
              <a:buClr>
                <a:prstClr val="white"/>
              </a:buClr>
              <a:buSzTx/>
              <a:buFontTx/>
              <a:buNone/>
              <a:defRPr/>
            </a:pPr>
            <a:r>
              <a:rPr kumimoji="1" lang="zh-CN" altLang="en-US" sz="1600" b="1" kern="0" dirty="0">
                <a:solidFill>
                  <a:srgbClr val="91BA5B"/>
                </a:solidFill>
                <a:latin typeface="Calibri" panose="020F0502020204030204" pitchFamily="34" charset="0"/>
                <a:ea typeface="Tahoma" panose="020B0604030504040204" pitchFamily="34" charset="0"/>
                <a:cs typeface="Tahoma" panose="020B0604030504040204" pitchFamily="34" charset="0"/>
              </a:rPr>
              <a:t>档案</a:t>
            </a:r>
            <a:r>
              <a:rPr kumimoji="1" lang="zh-CN" altLang="en-US" sz="1600" b="1" i="0" u="none" strike="noStrike" kern="0" cap="none" spc="0" normalizeH="0" baseline="0" noProof="0" dirty="0">
                <a:ln>
                  <a:noFill/>
                </a:ln>
                <a:solidFill>
                  <a:srgbClr val="91BA5B"/>
                </a:solidFill>
                <a:effectLst/>
                <a:uLnTx/>
                <a:uFillTx/>
                <a:latin typeface="Calibri" panose="020F0502020204030204" pitchFamily="34" charset="0"/>
                <a:ea typeface="Tahoma" panose="020B0604030504040204" pitchFamily="34" charset="0"/>
                <a:cs typeface="Tahoma" panose="020B0604030504040204" pitchFamily="34" charset="0"/>
              </a:rPr>
              <a:t>管理</a:t>
            </a:r>
            <a:endParaRPr kumimoji="1" lang="en-US" altLang="ko-KR" sz="1600" b="1" i="0" u="none" strike="noStrike" kern="0" cap="none" spc="0" normalizeH="0" baseline="0" noProof="0" dirty="0">
              <a:ln>
                <a:noFill/>
              </a:ln>
              <a:solidFill>
                <a:srgbClr val="91BA5B"/>
              </a:solidFill>
              <a:effectLst/>
              <a:uLnTx/>
              <a:uFillTx/>
              <a:latin typeface="Calibri" panose="020F0502020204030204" pitchFamily="34" charset="0"/>
              <a:ea typeface="Tahoma" panose="020B0604030504040204" pitchFamily="34" charset="0"/>
              <a:cs typeface="Tahoma" panose="020B0604030504040204" pitchFamily="34" charset="0"/>
            </a:endParaRPr>
          </a:p>
        </p:txBody>
      </p:sp>
      <p:sp>
        <p:nvSpPr>
          <p:cNvPr id="64" name="speed">
            <a:extLst>
              <a:ext uri="{FF2B5EF4-FFF2-40B4-BE49-F238E27FC236}">
                <a16:creationId xmlns:a16="http://schemas.microsoft.com/office/drawing/2014/main" id="{AC266102-5C0B-4A13-B4EE-23A8B03B773A}"/>
              </a:ext>
            </a:extLst>
          </p:cNvPr>
          <p:cNvSpPr txBox="1">
            <a:spLocks noChangeArrowheads="1"/>
          </p:cNvSpPr>
          <p:nvPr/>
        </p:nvSpPr>
        <p:spPr bwMode="auto">
          <a:xfrm>
            <a:off x="6524581" y="2033691"/>
            <a:ext cx="1441013" cy="2215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base" latinLnBrk="0" hangingPunct="1">
              <a:lnSpc>
                <a:spcPct val="90000"/>
              </a:lnSpc>
              <a:spcBef>
                <a:spcPct val="0"/>
              </a:spcBef>
              <a:spcAft>
                <a:spcPct val="0"/>
              </a:spcAft>
              <a:buClr>
                <a:prstClr val="white"/>
              </a:buClr>
              <a:buSzTx/>
              <a:buFontTx/>
              <a:buNone/>
              <a:defRPr/>
            </a:pPr>
            <a:r>
              <a:rPr kumimoji="1" lang="zh-CN" altLang="en-US" sz="1600" b="1" i="0" u="none" strike="noStrike" kern="0" cap="none" spc="0" normalizeH="0" baseline="0" noProof="0" dirty="0">
                <a:ln>
                  <a:noFill/>
                </a:ln>
                <a:solidFill>
                  <a:schemeClr val="accent1"/>
                </a:solidFill>
                <a:effectLst/>
                <a:uLnTx/>
                <a:uFillTx/>
                <a:latin typeface="Calibri" panose="020F0502020204030204" pitchFamily="34" charset="0"/>
                <a:ea typeface="Tahoma" panose="020B0604030504040204" pitchFamily="34" charset="0"/>
                <a:cs typeface="Tahoma" panose="020B0604030504040204" pitchFamily="34" charset="0"/>
              </a:rPr>
              <a:t>档案归档</a:t>
            </a:r>
            <a:endParaRPr kumimoji="1" lang="en-US" altLang="ko-KR" sz="1600" b="1" i="0" u="none" strike="noStrike" kern="0" cap="none" spc="0" normalizeH="0" baseline="0" noProof="0" dirty="0">
              <a:ln>
                <a:noFill/>
              </a:ln>
              <a:solidFill>
                <a:schemeClr val="accent1"/>
              </a:solidFill>
              <a:effectLst/>
              <a:uLnTx/>
              <a:uFillTx/>
              <a:latin typeface="Calibri" panose="020F0502020204030204" pitchFamily="34" charset="0"/>
              <a:ea typeface="Tahoma" panose="020B0604030504040204" pitchFamily="34" charset="0"/>
              <a:cs typeface="Tahoma" panose="020B0604030504040204" pitchFamily="34" charset="0"/>
            </a:endParaRPr>
          </a:p>
        </p:txBody>
      </p:sp>
      <p:sp>
        <p:nvSpPr>
          <p:cNvPr id="65" name="speed">
            <a:extLst>
              <a:ext uri="{FF2B5EF4-FFF2-40B4-BE49-F238E27FC236}">
                <a16:creationId xmlns:a16="http://schemas.microsoft.com/office/drawing/2014/main" id="{4550C18C-0E6A-42B2-BED2-C5D89AF5B13B}"/>
              </a:ext>
            </a:extLst>
          </p:cNvPr>
          <p:cNvSpPr txBox="1">
            <a:spLocks noChangeArrowheads="1"/>
          </p:cNvSpPr>
          <p:nvPr/>
        </p:nvSpPr>
        <p:spPr bwMode="auto">
          <a:xfrm>
            <a:off x="1279414" y="2151387"/>
            <a:ext cx="1487855" cy="2215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base" latinLnBrk="0" hangingPunct="1">
              <a:lnSpc>
                <a:spcPct val="90000"/>
              </a:lnSpc>
              <a:spcBef>
                <a:spcPct val="0"/>
              </a:spcBef>
              <a:spcAft>
                <a:spcPct val="0"/>
              </a:spcAft>
              <a:buClr>
                <a:prstClr val="white"/>
              </a:buClr>
              <a:buSzTx/>
              <a:buFontTx/>
              <a:buNone/>
              <a:defRPr/>
            </a:pPr>
            <a:r>
              <a:rPr kumimoji="1" lang="zh-CN" altLang="en-US" sz="1600" b="1" kern="0" dirty="0">
                <a:solidFill>
                  <a:srgbClr val="FFCC66"/>
                </a:solidFill>
                <a:latin typeface="Calibri" panose="020F0502020204030204" pitchFamily="34" charset="0"/>
                <a:ea typeface="Tahoma" panose="020B0604030504040204" pitchFamily="34" charset="0"/>
                <a:cs typeface="Tahoma" panose="020B0604030504040204" pitchFamily="34" charset="0"/>
              </a:rPr>
              <a:t>档案采集</a:t>
            </a:r>
            <a:endParaRPr kumimoji="1" lang="en-US" altLang="ko-KR" sz="1600" b="1" i="0" u="none" strike="noStrike" kern="0" cap="none" spc="0" normalizeH="0" baseline="0" noProof="0" dirty="0">
              <a:ln>
                <a:noFill/>
              </a:ln>
              <a:solidFill>
                <a:srgbClr val="FFCC66"/>
              </a:solidFill>
              <a:effectLst/>
              <a:uLnTx/>
              <a:uFillTx/>
              <a:latin typeface="Calibri" panose="020F0502020204030204" pitchFamily="34" charset="0"/>
              <a:ea typeface="Tahoma" panose="020B0604030504040204" pitchFamily="34" charset="0"/>
              <a:cs typeface="Tahoma" panose="020B0604030504040204" pitchFamily="34" charset="0"/>
            </a:endParaRPr>
          </a:p>
        </p:txBody>
      </p:sp>
      <p:grpSp>
        <p:nvGrpSpPr>
          <p:cNvPr id="66" name="Group 74">
            <a:extLst>
              <a:ext uri="{FF2B5EF4-FFF2-40B4-BE49-F238E27FC236}">
                <a16:creationId xmlns:a16="http://schemas.microsoft.com/office/drawing/2014/main" id="{D4D41A69-6177-4A55-9A6A-51F41F5511D5}"/>
              </a:ext>
            </a:extLst>
          </p:cNvPr>
          <p:cNvGrpSpPr/>
          <p:nvPr/>
        </p:nvGrpSpPr>
        <p:grpSpPr>
          <a:xfrm>
            <a:off x="2184844" y="1815040"/>
            <a:ext cx="1256676" cy="1053141"/>
            <a:chOff x="5612317" y="2078126"/>
            <a:chExt cx="932682" cy="932682"/>
          </a:xfrm>
        </p:grpSpPr>
        <p:sp>
          <p:nvSpPr>
            <p:cNvPr id="67" name="타원 84">
              <a:extLst>
                <a:ext uri="{FF2B5EF4-FFF2-40B4-BE49-F238E27FC236}">
                  <a16:creationId xmlns:a16="http://schemas.microsoft.com/office/drawing/2014/main" id="{19F607CD-4CE0-44BD-9057-37314E6DAEFA}"/>
                </a:ext>
              </a:extLst>
            </p:cNvPr>
            <p:cNvSpPr/>
            <p:nvPr/>
          </p:nvSpPr>
          <p:spPr>
            <a:xfrm>
              <a:off x="5612317" y="2078126"/>
              <a:ext cx="932682" cy="932682"/>
            </a:xfrm>
            <a:prstGeom prst="ellipse">
              <a:avLst/>
            </a:prstGeom>
            <a:solidFill>
              <a:srgbClr val="91BA5B"/>
            </a:solidFill>
            <a:ln w="19050" cap="flat" cmpd="sng" algn="ctr">
              <a:no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b="0" i="0" u="none" strike="noStrike" kern="0" cap="none" spc="0" normalizeH="0" baseline="0" noProof="0" dirty="0">
                <a:ln>
                  <a:noFill/>
                </a:ln>
                <a:solidFill>
                  <a:sysClr val="windowText" lastClr="000000">
                    <a:lumMod val="75000"/>
                    <a:lumOff val="25000"/>
                  </a:sysClr>
                </a:solidFill>
                <a:effectLst/>
                <a:uLnTx/>
                <a:uFillTx/>
                <a:latin typeface="Calibri" panose="020F0502020204030204" pitchFamily="34" charset="0"/>
                <a:ea typeface="Malgun Gothic" panose="020B0503020000020004" charset="-127"/>
                <a:cs typeface="+mn-cs"/>
              </a:endParaRPr>
            </a:p>
          </p:txBody>
        </p:sp>
        <p:grpSp>
          <p:nvGrpSpPr>
            <p:cNvPr id="68" name="Group 36">
              <a:extLst>
                <a:ext uri="{FF2B5EF4-FFF2-40B4-BE49-F238E27FC236}">
                  <a16:creationId xmlns:a16="http://schemas.microsoft.com/office/drawing/2014/main" id="{8AFC244F-C32C-4F0C-97EA-69123B6E5D12}"/>
                </a:ext>
              </a:extLst>
            </p:cNvPr>
            <p:cNvGrpSpPr/>
            <p:nvPr/>
          </p:nvGrpSpPr>
          <p:grpSpPr>
            <a:xfrm>
              <a:off x="5854096" y="2288895"/>
              <a:ext cx="449124" cy="511145"/>
              <a:chOff x="8605838" y="5640388"/>
              <a:chExt cx="666750" cy="758825"/>
            </a:xfrm>
            <a:solidFill>
              <a:sysClr val="window" lastClr="FFFFFF"/>
            </a:solidFill>
          </p:grpSpPr>
          <p:sp>
            <p:nvSpPr>
              <p:cNvPr id="69" name="Freeform 71">
                <a:extLst>
                  <a:ext uri="{FF2B5EF4-FFF2-40B4-BE49-F238E27FC236}">
                    <a16:creationId xmlns:a16="http://schemas.microsoft.com/office/drawing/2014/main" id="{1E70DC8F-9F98-4705-9484-358A39181028}"/>
                  </a:ext>
                </a:extLst>
              </p:cNvPr>
              <p:cNvSpPr>
                <a:spLocks noEditPoints="1"/>
              </p:cNvSpPr>
              <p:nvPr/>
            </p:nvSpPr>
            <p:spPr bwMode="auto">
              <a:xfrm>
                <a:off x="8610600" y="5640388"/>
                <a:ext cx="661988" cy="468313"/>
              </a:xfrm>
              <a:custGeom>
                <a:avLst/>
                <a:gdLst>
                  <a:gd name="T0" fmla="*/ 292 w 417"/>
                  <a:gd name="T1" fmla="*/ 113 h 295"/>
                  <a:gd name="T2" fmla="*/ 292 w 417"/>
                  <a:gd name="T3" fmla="*/ 0 h 295"/>
                  <a:gd name="T4" fmla="*/ 0 w 417"/>
                  <a:gd name="T5" fmla="*/ 0 h 295"/>
                  <a:gd name="T6" fmla="*/ 0 w 417"/>
                  <a:gd name="T7" fmla="*/ 211 h 295"/>
                  <a:gd name="T8" fmla="*/ 57 w 417"/>
                  <a:gd name="T9" fmla="*/ 211 h 295"/>
                  <a:gd name="T10" fmla="*/ 119 w 417"/>
                  <a:gd name="T11" fmla="*/ 273 h 295"/>
                  <a:gd name="T12" fmla="*/ 119 w 417"/>
                  <a:gd name="T13" fmla="*/ 211 h 295"/>
                  <a:gd name="T14" fmla="*/ 227 w 417"/>
                  <a:gd name="T15" fmla="*/ 211 h 295"/>
                  <a:gd name="T16" fmla="*/ 227 w 417"/>
                  <a:gd name="T17" fmla="*/ 252 h 295"/>
                  <a:gd name="T18" fmla="*/ 337 w 417"/>
                  <a:gd name="T19" fmla="*/ 252 h 295"/>
                  <a:gd name="T20" fmla="*/ 337 w 417"/>
                  <a:gd name="T21" fmla="*/ 295 h 295"/>
                  <a:gd name="T22" fmla="*/ 381 w 417"/>
                  <a:gd name="T23" fmla="*/ 252 h 295"/>
                  <a:gd name="T24" fmla="*/ 417 w 417"/>
                  <a:gd name="T25" fmla="*/ 252 h 295"/>
                  <a:gd name="T26" fmla="*/ 417 w 417"/>
                  <a:gd name="T27" fmla="*/ 113 h 295"/>
                  <a:gd name="T28" fmla="*/ 292 w 417"/>
                  <a:gd name="T29" fmla="*/ 113 h 295"/>
                  <a:gd name="T30" fmla="*/ 104 w 417"/>
                  <a:gd name="T31" fmla="*/ 197 h 295"/>
                  <a:gd name="T32" fmla="*/ 104 w 417"/>
                  <a:gd name="T33" fmla="*/ 239 h 295"/>
                  <a:gd name="T34" fmla="*/ 62 w 417"/>
                  <a:gd name="T35" fmla="*/ 197 h 295"/>
                  <a:gd name="T36" fmla="*/ 14 w 417"/>
                  <a:gd name="T37" fmla="*/ 197 h 295"/>
                  <a:gd name="T38" fmla="*/ 14 w 417"/>
                  <a:gd name="T39" fmla="*/ 14 h 295"/>
                  <a:gd name="T40" fmla="*/ 278 w 417"/>
                  <a:gd name="T41" fmla="*/ 14 h 295"/>
                  <a:gd name="T42" fmla="*/ 278 w 417"/>
                  <a:gd name="T43" fmla="*/ 197 h 295"/>
                  <a:gd name="T44" fmla="*/ 104 w 417"/>
                  <a:gd name="T45" fmla="*/ 197 h 295"/>
                  <a:gd name="T46" fmla="*/ 403 w 417"/>
                  <a:gd name="T47" fmla="*/ 238 h 295"/>
                  <a:gd name="T48" fmla="*/ 374 w 417"/>
                  <a:gd name="T49" fmla="*/ 238 h 295"/>
                  <a:gd name="T50" fmla="*/ 351 w 417"/>
                  <a:gd name="T51" fmla="*/ 260 h 295"/>
                  <a:gd name="T52" fmla="*/ 351 w 417"/>
                  <a:gd name="T53" fmla="*/ 238 h 295"/>
                  <a:gd name="T54" fmla="*/ 241 w 417"/>
                  <a:gd name="T55" fmla="*/ 238 h 295"/>
                  <a:gd name="T56" fmla="*/ 241 w 417"/>
                  <a:gd name="T57" fmla="*/ 211 h 295"/>
                  <a:gd name="T58" fmla="*/ 292 w 417"/>
                  <a:gd name="T59" fmla="*/ 211 h 295"/>
                  <a:gd name="T60" fmla="*/ 292 w 417"/>
                  <a:gd name="T61" fmla="*/ 127 h 295"/>
                  <a:gd name="T62" fmla="*/ 403 w 417"/>
                  <a:gd name="T63" fmla="*/ 127 h 295"/>
                  <a:gd name="T64" fmla="*/ 403 w 417"/>
                  <a:gd name="T65" fmla="*/ 23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7" h="295">
                    <a:moveTo>
                      <a:pt x="292" y="113"/>
                    </a:moveTo>
                    <a:lnTo>
                      <a:pt x="292" y="0"/>
                    </a:lnTo>
                    <a:lnTo>
                      <a:pt x="0" y="0"/>
                    </a:lnTo>
                    <a:lnTo>
                      <a:pt x="0" y="211"/>
                    </a:lnTo>
                    <a:lnTo>
                      <a:pt x="57" y="211"/>
                    </a:lnTo>
                    <a:lnTo>
                      <a:pt x="119" y="273"/>
                    </a:lnTo>
                    <a:lnTo>
                      <a:pt x="119" y="211"/>
                    </a:lnTo>
                    <a:lnTo>
                      <a:pt x="227" y="211"/>
                    </a:lnTo>
                    <a:lnTo>
                      <a:pt x="227" y="252"/>
                    </a:lnTo>
                    <a:lnTo>
                      <a:pt x="337" y="252"/>
                    </a:lnTo>
                    <a:lnTo>
                      <a:pt x="337" y="295"/>
                    </a:lnTo>
                    <a:lnTo>
                      <a:pt x="381" y="252"/>
                    </a:lnTo>
                    <a:lnTo>
                      <a:pt x="417" y="252"/>
                    </a:lnTo>
                    <a:lnTo>
                      <a:pt x="417" y="113"/>
                    </a:lnTo>
                    <a:lnTo>
                      <a:pt x="292" y="113"/>
                    </a:lnTo>
                    <a:close/>
                    <a:moveTo>
                      <a:pt x="104" y="197"/>
                    </a:moveTo>
                    <a:lnTo>
                      <a:pt x="104" y="239"/>
                    </a:lnTo>
                    <a:lnTo>
                      <a:pt x="62" y="197"/>
                    </a:lnTo>
                    <a:lnTo>
                      <a:pt x="14" y="197"/>
                    </a:lnTo>
                    <a:lnTo>
                      <a:pt x="14" y="14"/>
                    </a:lnTo>
                    <a:lnTo>
                      <a:pt x="278" y="14"/>
                    </a:lnTo>
                    <a:lnTo>
                      <a:pt x="278" y="197"/>
                    </a:lnTo>
                    <a:lnTo>
                      <a:pt x="104" y="197"/>
                    </a:lnTo>
                    <a:close/>
                    <a:moveTo>
                      <a:pt x="403" y="238"/>
                    </a:moveTo>
                    <a:lnTo>
                      <a:pt x="374" y="238"/>
                    </a:lnTo>
                    <a:lnTo>
                      <a:pt x="351" y="260"/>
                    </a:lnTo>
                    <a:lnTo>
                      <a:pt x="351" y="238"/>
                    </a:lnTo>
                    <a:lnTo>
                      <a:pt x="241" y="238"/>
                    </a:lnTo>
                    <a:lnTo>
                      <a:pt x="241" y="211"/>
                    </a:lnTo>
                    <a:lnTo>
                      <a:pt x="292" y="211"/>
                    </a:lnTo>
                    <a:lnTo>
                      <a:pt x="292" y="127"/>
                    </a:lnTo>
                    <a:lnTo>
                      <a:pt x="403" y="127"/>
                    </a:lnTo>
                    <a:lnTo>
                      <a:pt x="403" y="2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70" name="Freeform 72">
                <a:extLst>
                  <a:ext uri="{FF2B5EF4-FFF2-40B4-BE49-F238E27FC236}">
                    <a16:creationId xmlns:a16="http://schemas.microsoft.com/office/drawing/2014/main" id="{0C35B542-A92F-4CC9-BA6D-7C1E2591075C}"/>
                  </a:ext>
                </a:extLst>
              </p:cNvPr>
              <p:cNvSpPr>
                <a:spLocks noEditPoints="1"/>
              </p:cNvSpPr>
              <p:nvPr/>
            </p:nvSpPr>
            <p:spPr bwMode="auto">
              <a:xfrm>
                <a:off x="8605838" y="6008688"/>
                <a:ext cx="488950" cy="390525"/>
              </a:xfrm>
              <a:custGeom>
                <a:avLst/>
                <a:gdLst>
                  <a:gd name="T0" fmla="*/ 220 w 308"/>
                  <a:gd name="T1" fmla="*/ 70 h 246"/>
                  <a:gd name="T2" fmla="*/ 222 w 308"/>
                  <a:gd name="T3" fmla="*/ 18 h 246"/>
                  <a:gd name="T4" fmla="*/ 201 w 308"/>
                  <a:gd name="T5" fmla="*/ 0 h 246"/>
                  <a:gd name="T6" fmla="*/ 179 w 308"/>
                  <a:gd name="T7" fmla="*/ 0 h 246"/>
                  <a:gd name="T8" fmla="*/ 135 w 308"/>
                  <a:gd name="T9" fmla="*/ 91 h 246"/>
                  <a:gd name="T10" fmla="*/ 99 w 308"/>
                  <a:gd name="T11" fmla="*/ 106 h 246"/>
                  <a:gd name="T12" fmla="*/ 114 w 308"/>
                  <a:gd name="T13" fmla="*/ 229 h 246"/>
                  <a:gd name="T14" fmla="*/ 147 w 308"/>
                  <a:gd name="T15" fmla="*/ 215 h 246"/>
                  <a:gd name="T16" fmla="*/ 238 w 308"/>
                  <a:gd name="T17" fmla="*/ 225 h 246"/>
                  <a:gd name="T18" fmla="*/ 269 w 308"/>
                  <a:gd name="T19" fmla="*/ 221 h 246"/>
                  <a:gd name="T20" fmla="*/ 280 w 308"/>
                  <a:gd name="T21" fmla="*/ 200 h 246"/>
                  <a:gd name="T22" fmla="*/ 283 w 308"/>
                  <a:gd name="T23" fmla="*/ 184 h 246"/>
                  <a:gd name="T24" fmla="*/ 294 w 308"/>
                  <a:gd name="T25" fmla="*/ 165 h 246"/>
                  <a:gd name="T26" fmla="*/ 288 w 308"/>
                  <a:gd name="T27" fmla="*/ 149 h 246"/>
                  <a:gd name="T28" fmla="*/ 298 w 308"/>
                  <a:gd name="T29" fmla="*/ 129 h 246"/>
                  <a:gd name="T30" fmla="*/ 305 w 308"/>
                  <a:gd name="T31" fmla="*/ 106 h 246"/>
                  <a:gd name="T32" fmla="*/ 306 w 308"/>
                  <a:gd name="T33" fmla="*/ 84 h 246"/>
                  <a:gd name="T34" fmla="*/ 288 w 308"/>
                  <a:gd name="T35" fmla="*/ 70 h 246"/>
                  <a:gd name="T36" fmla="*/ 293 w 308"/>
                  <a:gd name="T37" fmla="*/ 98 h 246"/>
                  <a:gd name="T38" fmla="*/ 233 w 308"/>
                  <a:gd name="T39" fmla="*/ 104 h 246"/>
                  <a:gd name="T40" fmla="*/ 224 w 308"/>
                  <a:gd name="T41" fmla="*/ 93 h 246"/>
                  <a:gd name="T42" fmla="*/ 231 w 308"/>
                  <a:gd name="T43" fmla="*/ 84 h 246"/>
                  <a:gd name="T44" fmla="*/ 287 w 308"/>
                  <a:gd name="T45" fmla="*/ 84 h 246"/>
                  <a:gd name="T46" fmla="*/ 284 w 308"/>
                  <a:gd name="T47" fmla="*/ 129 h 246"/>
                  <a:gd name="T48" fmla="*/ 274 w 308"/>
                  <a:gd name="T49" fmla="*/ 140 h 246"/>
                  <a:gd name="T50" fmla="*/ 217 w 308"/>
                  <a:gd name="T51" fmla="*/ 136 h 246"/>
                  <a:gd name="T52" fmla="*/ 217 w 308"/>
                  <a:gd name="T53" fmla="*/ 121 h 246"/>
                  <a:gd name="T54" fmla="*/ 274 w 308"/>
                  <a:gd name="T55" fmla="*/ 118 h 246"/>
                  <a:gd name="T56" fmla="*/ 284 w 308"/>
                  <a:gd name="T57" fmla="*/ 129 h 246"/>
                  <a:gd name="T58" fmla="*/ 114 w 308"/>
                  <a:gd name="T59" fmla="*/ 215 h 246"/>
                  <a:gd name="T60" fmla="*/ 142 w 308"/>
                  <a:gd name="T61" fmla="*/ 113 h 246"/>
                  <a:gd name="T62" fmla="*/ 184 w 308"/>
                  <a:gd name="T63" fmla="*/ 58 h 246"/>
                  <a:gd name="T64" fmla="*/ 201 w 308"/>
                  <a:gd name="T65" fmla="*/ 16 h 246"/>
                  <a:gd name="T66" fmla="*/ 202 w 308"/>
                  <a:gd name="T67" fmla="*/ 80 h 246"/>
                  <a:gd name="T68" fmla="*/ 203 w 308"/>
                  <a:gd name="T69" fmla="*/ 84 h 246"/>
                  <a:gd name="T70" fmla="*/ 203 w 308"/>
                  <a:gd name="T71" fmla="*/ 112 h 246"/>
                  <a:gd name="T72" fmla="*/ 183 w 308"/>
                  <a:gd name="T73" fmla="*/ 141 h 246"/>
                  <a:gd name="T74" fmla="*/ 148 w 308"/>
                  <a:gd name="T75" fmla="*/ 160 h 246"/>
                  <a:gd name="T76" fmla="*/ 166 w 308"/>
                  <a:gd name="T77" fmla="*/ 162 h 246"/>
                  <a:gd name="T78" fmla="*/ 203 w 308"/>
                  <a:gd name="T79" fmla="*/ 142 h 246"/>
                  <a:gd name="T80" fmla="*/ 198 w 308"/>
                  <a:gd name="T81" fmla="*/ 153 h 246"/>
                  <a:gd name="T82" fmla="*/ 197 w 308"/>
                  <a:gd name="T83" fmla="*/ 174 h 246"/>
                  <a:gd name="T84" fmla="*/ 197 w 308"/>
                  <a:gd name="T85" fmla="*/ 190 h 246"/>
                  <a:gd name="T86" fmla="*/ 198 w 308"/>
                  <a:gd name="T87" fmla="*/ 211 h 246"/>
                  <a:gd name="T88" fmla="*/ 153 w 308"/>
                  <a:gd name="T89" fmla="*/ 203 h 246"/>
                  <a:gd name="T90" fmla="*/ 219 w 308"/>
                  <a:gd name="T91" fmla="*/ 210 h 246"/>
                  <a:gd name="T92" fmla="*/ 209 w 308"/>
                  <a:gd name="T93" fmla="*/ 200 h 246"/>
                  <a:gd name="T94" fmla="*/ 255 w 308"/>
                  <a:gd name="T95" fmla="*/ 189 h 246"/>
                  <a:gd name="T96" fmla="*/ 266 w 308"/>
                  <a:gd name="T97" fmla="*/ 200 h 246"/>
                  <a:gd name="T98" fmla="*/ 255 w 308"/>
                  <a:gd name="T99" fmla="*/ 210 h 246"/>
                  <a:gd name="T100" fmla="*/ 219 w 308"/>
                  <a:gd name="T101" fmla="*/ 175 h 246"/>
                  <a:gd name="T102" fmla="*/ 209 w 308"/>
                  <a:gd name="T103" fmla="*/ 165 h 246"/>
                  <a:gd name="T104" fmla="*/ 225 w 308"/>
                  <a:gd name="T105" fmla="*/ 154 h 246"/>
                  <a:gd name="T106" fmla="*/ 279 w 308"/>
                  <a:gd name="T107" fmla="*/ 160 h 246"/>
                  <a:gd name="T108" fmla="*/ 273 w 308"/>
                  <a:gd name="T109" fmla="*/ 17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8" h="246">
                    <a:moveTo>
                      <a:pt x="283" y="68"/>
                    </a:moveTo>
                    <a:lnTo>
                      <a:pt x="233" y="68"/>
                    </a:lnTo>
                    <a:lnTo>
                      <a:pt x="233" y="68"/>
                    </a:lnTo>
                    <a:lnTo>
                      <a:pt x="231" y="70"/>
                    </a:lnTo>
                    <a:lnTo>
                      <a:pt x="220" y="70"/>
                    </a:lnTo>
                    <a:lnTo>
                      <a:pt x="225" y="55"/>
                    </a:lnTo>
                    <a:lnTo>
                      <a:pt x="225" y="30"/>
                    </a:lnTo>
                    <a:lnTo>
                      <a:pt x="225" y="30"/>
                    </a:lnTo>
                    <a:lnTo>
                      <a:pt x="224" y="23"/>
                    </a:lnTo>
                    <a:lnTo>
                      <a:pt x="222" y="18"/>
                    </a:lnTo>
                    <a:lnTo>
                      <a:pt x="219" y="13"/>
                    </a:lnTo>
                    <a:lnTo>
                      <a:pt x="216" y="9"/>
                    </a:lnTo>
                    <a:lnTo>
                      <a:pt x="212" y="5"/>
                    </a:lnTo>
                    <a:lnTo>
                      <a:pt x="206" y="3"/>
                    </a:lnTo>
                    <a:lnTo>
                      <a:pt x="201" y="0"/>
                    </a:lnTo>
                    <a:lnTo>
                      <a:pt x="195" y="0"/>
                    </a:lnTo>
                    <a:lnTo>
                      <a:pt x="188" y="0"/>
                    </a:lnTo>
                    <a:lnTo>
                      <a:pt x="188" y="0"/>
                    </a:lnTo>
                    <a:lnTo>
                      <a:pt x="186" y="0"/>
                    </a:lnTo>
                    <a:lnTo>
                      <a:pt x="179" y="0"/>
                    </a:lnTo>
                    <a:lnTo>
                      <a:pt x="179" y="39"/>
                    </a:lnTo>
                    <a:lnTo>
                      <a:pt x="173" y="49"/>
                    </a:lnTo>
                    <a:lnTo>
                      <a:pt x="141" y="84"/>
                    </a:lnTo>
                    <a:lnTo>
                      <a:pt x="141" y="84"/>
                    </a:lnTo>
                    <a:lnTo>
                      <a:pt x="135" y="91"/>
                    </a:lnTo>
                    <a:lnTo>
                      <a:pt x="114" y="91"/>
                    </a:lnTo>
                    <a:lnTo>
                      <a:pt x="103" y="91"/>
                    </a:lnTo>
                    <a:lnTo>
                      <a:pt x="0" y="91"/>
                    </a:lnTo>
                    <a:lnTo>
                      <a:pt x="0" y="106"/>
                    </a:lnTo>
                    <a:lnTo>
                      <a:pt x="99" y="106"/>
                    </a:lnTo>
                    <a:lnTo>
                      <a:pt x="99" y="230"/>
                    </a:lnTo>
                    <a:lnTo>
                      <a:pt x="0" y="230"/>
                    </a:lnTo>
                    <a:lnTo>
                      <a:pt x="0" y="246"/>
                    </a:lnTo>
                    <a:lnTo>
                      <a:pt x="114" y="246"/>
                    </a:lnTo>
                    <a:lnTo>
                      <a:pt x="114" y="229"/>
                    </a:lnTo>
                    <a:lnTo>
                      <a:pt x="136" y="229"/>
                    </a:lnTo>
                    <a:lnTo>
                      <a:pt x="136" y="209"/>
                    </a:lnTo>
                    <a:lnTo>
                      <a:pt x="139" y="209"/>
                    </a:lnTo>
                    <a:lnTo>
                      <a:pt x="139" y="209"/>
                    </a:lnTo>
                    <a:lnTo>
                      <a:pt x="147" y="215"/>
                    </a:lnTo>
                    <a:lnTo>
                      <a:pt x="156" y="221"/>
                    </a:lnTo>
                    <a:lnTo>
                      <a:pt x="164" y="224"/>
                    </a:lnTo>
                    <a:lnTo>
                      <a:pt x="174" y="225"/>
                    </a:lnTo>
                    <a:lnTo>
                      <a:pt x="238" y="225"/>
                    </a:lnTo>
                    <a:lnTo>
                      <a:pt x="238" y="225"/>
                    </a:lnTo>
                    <a:lnTo>
                      <a:pt x="255" y="225"/>
                    </a:lnTo>
                    <a:lnTo>
                      <a:pt x="255" y="225"/>
                    </a:lnTo>
                    <a:lnTo>
                      <a:pt x="260" y="224"/>
                    </a:lnTo>
                    <a:lnTo>
                      <a:pt x="265" y="223"/>
                    </a:lnTo>
                    <a:lnTo>
                      <a:pt x="269" y="221"/>
                    </a:lnTo>
                    <a:lnTo>
                      <a:pt x="272" y="217"/>
                    </a:lnTo>
                    <a:lnTo>
                      <a:pt x="276" y="213"/>
                    </a:lnTo>
                    <a:lnTo>
                      <a:pt x="278" y="210"/>
                    </a:lnTo>
                    <a:lnTo>
                      <a:pt x="280" y="205"/>
                    </a:lnTo>
                    <a:lnTo>
                      <a:pt x="280" y="200"/>
                    </a:lnTo>
                    <a:lnTo>
                      <a:pt x="280" y="200"/>
                    </a:lnTo>
                    <a:lnTo>
                      <a:pt x="279" y="194"/>
                    </a:lnTo>
                    <a:lnTo>
                      <a:pt x="277" y="188"/>
                    </a:lnTo>
                    <a:lnTo>
                      <a:pt x="277" y="188"/>
                    </a:lnTo>
                    <a:lnTo>
                      <a:pt x="283" y="184"/>
                    </a:lnTo>
                    <a:lnTo>
                      <a:pt x="290" y="179"/>
                    </a:lnTo>
                    <a:lnTo>
                      <a:pt x="293" y="172"/>
                    </a:lnTo>
                    <a:lnTo>
                      <a:pt x="294" y="169"/>
                    </a:lnTo>
                    <a:lnTo>
                      <a:pt x="294" y="165"/>
                    </a:lnTo>
                    <a:lnTo>
                      <a:pt x="294" y="165"/>
                    </a:lnTo>
                    <a:lnTo>
                      <a:pt x="294" y="160"/>
                    </a:lnTo>
                    <a:lnTo>
                      <a:pt x="293" y="156"/>
                    </a:lnTo>
                    <a:lnTo>
                      <a:pt x="291" y="153"/>
                    </a:lnTo>
                    <a:lnTo>
                      <a:pt x="288" y="149"/>
                    </a:lnTo>
                    <a:lnTo>
                      <a:pt x="288" y="149"/>
                    </a:lnTo>
                    <a:lnTo>
                      <a:pt x="293" y="145"/>
                    </a:lnTo>
                    <a:lnTo>
                      <a:pt x="296" y="141"/>
                    </a:lnTo>
                    <a:lnTo>
                      <a:pt x="298" y="135"/>
                    </a:lnTo>
                    <a:lnTo>
                      <a:pt x="298" y="129"/>
                    </a:lnTo>
                    <a:lnTo>
                      <a:pt x="298" y="129"/>
                    </a:lnTo>
                    <a:lnTo>
                      <a:pt x="297" y="121"/>
                    </a:lnTo>
                    <a:lnTo>
                      <a:pt x="295" y="116"/>
                    </a:lnTo>
                    <a:lnTo>
                      <a:pt x="295" y="116"/>
                    </a:lnTo>
                    <a:lnTo>
                      <a:pt x="300" y="112"/>
                    </a:lnTo>
                    <a:lnTo>
                      <a:pt x="305" y="106"/>
                    </a:lnTo>
                    <a:lnTo>
                      <a:pt x="307" y="101"/>
                    </a:lnTo>
                    <a:lnTo>
                      <a:pt x="308" y="93"/>
                    </a:lnTo>
                    <a:lnTo>
                      <a:pt x="308" y="93"/>
                    </a:lnTo>
                    <a:lnTo>
                      <a:pt x="308" y="89"/>
                    </a:lnTo>
                    <a:lnTo>
                      <a:pt x="306" y="84"/>
                    </a:lnTo>
                    <a:lnTo>
                      <a:pt x="304" y="79"/>
                    </a:lnTo>
                    <a:lnTo>
                      <a:pt x="300" y="76"/>
                    </a:lnTo>
                    <a:lnTo>
                      <a:pt x="297" y="73"/>
                    </a:lnTo>
                    <a:lnTo>
                      <a:pt x="293" y="71"/>
                    </a:lnTo>
                    <a:lnTo>
                      <a:pt x="288" y="70"/>
                    </a:lnTo>
                    <a:lnTo>
                      <a:pt x="283" y="68"/>
                    </a:lnTo>
                    <a:lnTo>
                      <a:pt x="283" y="68"/>
                    </a:lnTo>
                    <a:close/>
                    <a:moveTo>
                      <a:pt x="294" y="93"/>
                    </a:moveTo>
                    <a:lnTo>
                      <a:pt x="294" y="93"/>
                    </a:lnTo>
                    <a:lnTo>
                      <a:pt x="293" y="98"/>
                    </a:lnTo>
                    <a:lnTo>
                      <a:pt x="291" y="101"/>
                    </a:lnTo>
                    <a:lnTo>
                      <a:pt x="287" y="103"/>
                    </a:lnTo>
                    <a:lnTo>
                      <a:pt x="283" y="104"/>
                    </a:lnTo>
                    <a:lnTo>
                      <a:pt x="274" y="104"/>
                    </a:lnTo>
                    <a:lnTo>
                      <a:pt x="233" y="104"/>
                    </a:lnTo>
                    <a:lnTo>
                      <a:pt x="233" y="104"/>
                    </a:lnTo>
                    <a:lnTo>
                      <a:pt x="230" y="103"/>
                    </a:lnTo>
                    <a:lnTo>
                      <a:pt x="226" y="101"/>
                    </a:lnTo>
                    <a:lnTo>
                      <a:pt x="224" y="98"/>
                    </a:lnTo>
                    <a:lnTo>
                      <a:pt x="224" y="93"/>
                    </a:lnTo>
                    <a:lnTo>
                      <a:pt x="224" y="93"/>
                    </a:lnTo>
                    <a:lnTo>
                      <a:pt x="224" y="90"/>
                    </a:lnTo>
                    <a:lnTo>
                      <a:pt x="226" y="87"/>
                    </a:lnTo>
                    <a:lnTo>
                      <a:pt x="228" y="85"/>
                    </a:lnTo>
                    <a:lnTo>
                      <a:pt x="231" y="84"/>
                    </a:lnTo>
                    <a:lnTo>
                      <a:pt x="254" y="84"/>
                    </a:lnTo>
                    <a:lnTo>
                      <a:pt x="254" y="82"/>
                    </a:lnTo>
                    <a:lnTo>
                      <a:pt x="283" y="82"/>
                    </a:lnTo>
                    <a:lnTo>
                      <a:pt x="283" y="82"/>
                    </a:lnTo>
                    <a:lnTo>
                      <a:pt x="287" y="84"/>
                    </a:lnTo>
                    <a:lnTo>
                      <a:pt x="291" y="86"/>
                    </a:lnTo>
                    <a:lnTo>
                      <a:pt x="293" y="89"/>
                    </a:lnTo>
                    <a:lnTo>
                      <a:pt x="294" y="93"/>
                    </a:lnTo>
                    <a:lnTo>
                      <a:pt x="294" y="93"/>
                    </a:lnTo>
                    <a:close/>
                    <a:moveTo>
                      <a:pt x="284" y="129"/>
                    </a:moveTo>
                    <a:lnTo>
                      <a:pt x="284" y="129"/>
                    </a:lnTo>
                    <a:lnTo>
                      <a:pt x="284" y="133"/>
                    </a:lnTo>
                    <a:lnTo>
                      <a:pt x="281" y="136"/>
                    </a:lnTo>
                    <a:lnTo>
                      <a:pt x="278" y="139"/>
                    </a:lnTo>
                    <a:lnTo>
                      <a:pt x="274" y="140"/>
                    </a:lnTo>
                    <a:lnTo>
                      <a:pt x="269" y="140"/>
                    </a:lnTo>
                    <a:lnTo>
                      <a:pt x="225" y="140"/>
                    </a:lnTo>
                    <a:lnTo>
                      <a:pt x="225" y="140"/>
                    </a:lnTo>
                    <a:lnTo>
                      <a:pt x="220" y="139"/>
                    </a:lnTo>
                    <a:lnTo>
                      <a:pt x="217" y="136"/>
                    </a:lnTo>
                    <a:lnTo>
                      <a:pt x="215" y="133"/>
                    </a:lnTo>
                    <a:lnTo>
                      <a:pt x="214" y="129"/>
                    </a:lnTo>
                    <a:lnTo>
                      <a:pt x="214" y="129"/>
                    </a:lnTo>
                    <a:lnTo>
                      <a:pt x="215" y="125"/>
                    </a:lnTo>
                    <a:lnTo>
                      <a:pt x="217" y="121"/>
                    </a:lnTo>
                    <a:lnTo>
                      <a:pt x="220" y="119"/>
                    </a:lnTo>
                    <a:lnTo>
                      <a:pt x="225" y="118"/>
                    </a:lnTo>
                    <a:lnTo>
                      <a:pt x="233" y="118"/>
                    </a:lnTo>
                    <a:lnTo>
                      <a:pt x="274" y="118"/>
                    </a:lnTo>
                    <a:lnTo>
                      <a:pt x="274" y="118"/>
                    </a:lnTo>
                    <a:lnTo>
                      <a:pt x="278" y="119"/>
                    </a:lnTo>
                    <a:lnTo>
                      <a:pt x="281" y="121"/>
                    </a:lnTo>
                    <a:lnTo>
                      <a:pt x="284" y="125"/>
                    </a:lnTo>
                    <a:lnTo>
                      <a:pt x="284" y="129"/>
                    </a:lnTo>
                    <a:lnTo>
                      <a:pt x="284" y="129"/>
                    </a:lnTo>
                    <a:close/>
                    <a:moveTo>
                      <a:pt x="114" y="215"/>
                    </a:moveTo>
                    <a:lnTo>
                      <a:pt x="114" y="113"/>
                    </a:lnTo>
                    <a:lnTo>
                      <a:pt x="122" y="113"/>
                    </a:lnTo>
                    <a:lnTo>
                      <a:pt x="122" y="215"/>
                    </a:lnTo>
                    <a:lnTo>
                      <a:pt x="114" y="215"/>
                    </a:lnTo>
                    <a:close/>
                    <a:moveTo>
                      <a:pt x="148" y="198"/>
                    </a:moveTo>
                    <a:lnTo>
                      <a:pt x="147" y="195"/>
                    </a:lnTo>
                    <a:lnTo>
                      <a:pt x="136" y="195"/>
                    </a:lnTo>
                    <a:lnTo>
                      <a:pt x="136" y="113"/>
                    </a:lnTo>
                    <a:lnTo>
                      <a:pt x="142" y="113"/>
                    </a:lnTo>
                    <a:lnTo>
                      <a:pt x="143" y="107"/>
                    </a:lnTo>
                    <a:lnTo>
                      <a:pt x="143" y="107"/>
                    </a:lnTo>
                    <a:lnTo>
                      <a:pt x="146" y="100"/>
                    </a:lnTo>
                    <a:lnTo>
                      <a:pt x="151" y="93"/>
                    </a:lnTo>
                    <a:lnTo>
                      <a:pt x="184" y="58"/>
                    </a:lnTo>
                    <a:lnTo>
                      <a:pt x="193" y="44"/>
                    </a:lnTo>
                    <a:lnTo>
                      <a:pt x="193" y="14"/>
                    </a:lnTo>
                    <a:lnTo>
                      <a:pt x="195" y="14"/>
                    </a:lnTo>
                    <a:lnTo>
                      <a:pt x="195" y="14"/>
                    </a:lnTo>
                    <a:lnTo>
                      <a:pt x="201" y="16"/>
                    </a:lnTo>
                    <a:lnTo>
                      <a:pt x="205" y="19"/>
                    </a:lnTo>
                    <a:lnTo>
                      <a:pt x="209" y="23"/>
                    </a:lnTo>
                    <a:lnTo>
                      <a:pt x="210" y="30"/>
                    </a:lnTo>
                    <a:lnTo>
                      <a:pt x="210" y="53"/>
                    </a:lnTo>
                    <a:lnTo>
                      <a:pt x="202" y="80"/>
                    </a:lnTo>
                    <a:lnTo>
                      <a:pt x="202" y="80"/>
                    </a:lnTo>
                    <a:lnTo>
                      <a:pt x="202" y="80"/>
                    </a:lnTo>
                    <a:lnTo>
                      <a:pt x="202" y="80"/>
                    </a:lnTo>
                    <a:lnTo>
                      <a:pt x="202" y="84"/>
                    </a:lnTo>
                    <a:lnTo>
                      <a:pt x="203" y="84"/>
                    </a:lnTo>
                    <a:lnTo>
                      <a:pt x="203" y="84"/>
                    </a:lnTo>
                    <a:lnTo>
                      <a:pt x="205" y="90"/>
                    </a:lnTo>
                    <a:lnTo>
                      <a:pt x="205" y="98"/>
                    </a:lnTo>
                    <a:lnTo>
                      <a:pt x="205" y="105"/>
                    </a:lnTo>
                    <a:lnTo>
                      <a:pt x="203" y="112"/>
                    </a:lnTo>
                    <a:lnTo>
                      <a:pt x="203" y="112"/>
                    </a:lnTo>
                    <a:lnTo>
                      <a:pt x="200" y="121"/>
                    </a:lnTo>
                    <a:lnTo>
                      <a:pt x="196" y="129"/>
                    </a:lnTo>
                    <a:lnTo>
                      <a:pt x="189" y="135"/>
                    </a:lnTo>
                    <a:lnTo>
                      <a:pt x="183" y="141"/>
                    </a:lnTo>
                    <a:lnTo>
                      <a:pt x="175" y="145"/>
                    </a:lnTo>
                    <a:lnTo>
                      <a:pt x="168" y="147"/>
                    </a:lnTo>
                    <a:lnTo>
                      <a:pt x="160" y="148"/>
                    </a:lnTo>
                    <a:lnTo>
                      <a:pt x="151" y="147"/>
                    </a:lnTo>
                    <a:lnTo>
                      <a:pt x="148" y="160"/>
                    </a:lnTo>
                    <a:lnTo>
                      <a:pt x="148" y="160"/>
                    </a:lnTo>
                    <a:lnTo>
                      <a:pt x="155" y="161"/>
                    </a:lnTo>
                    <a:lnTo>
                      <a:pt x="161" y="162"/>
                    </a:lnTo>
                    <a:lnTo>
                      <a:pt x="161" y="162"/>
                    </a:lnTo>
                    <a:lnTo>
                      <a:pt x="166" y="162"/>
                    </a:lnTo>
                    <a:lnTo>
                      <a:pt x="173" y="161"/>
                    </a:lnTo>
                    <a:lnTo>
                      <a:pt x="178" y="159"/>
                    </a:lnTo>
                    <a:lnTo>
                      <a:pt x="184" y="157"/>
                    </a:lnTo>
                    <a:lnTo>
                      <a:pt x="195" y="151"/>
                    </a:lnTo>
                    <a:lnTo>
                      <a:pt x="203" y="142"/>
                    </a:lnTo>
                    <a:lnTo>
                      <a:pt x="203" y="142"/>
                    </a:lnTo>
                    <a:lnTo>
                      <a:pt x="205" y="144"/>
                    </a:lnTo>
                    <a:lnTo>
                      <a:pt x="205" y="144"/>
                    </a:lnTo>
                    <a:lnTo>
                      <a:pt x="201" y="148"/>
                    </a:lnTo>
                    <a:lnTo>
                      <a:pt x="198" y="153"/>
                    </a:lnTo>
                    <a:lnTo>
                      <a:pt x="196" y="158"/>
                    </a:lnTo>
                    <a:lnTo>
                      <a:pt x="195" y="165"/>
                    </a:lnTo>
                    <a:lnTo>
                      <a:pt x="195" y="165"/>
                    </a:lnTo>
                    <a:lnTo>
                      <a:pt x="196" y="170"/>
                    </a:lnTo>
                    <a:lnTo>
                      <a:pt x="197" y="174"/>
                    </a:lnTo>
                    <a:lnTo>
                      <a:pt x="199" y="179"/>
                    </a:lnTo>
                    <a:lnTo>
                      <a:pt x="202" y="182"/>
                    </a:lnTo>
                    <a:lnTo>
                      <a:pt x="202" y="182"/>
                    </a:lnTo>
                    <a:lnTo>
                      <a:pt x="199" y="186"/>
                    </a:lnTo>
                    <a:lnTo>
                      <a:pt x="197" y="190"/>
                    </a:lnTo>
                    <a:lnTo>
                      <a:pt x="196" y="195"/>
                    </a:lnTo>
                    <a:lnTo>
                      <a:pt x="195" y="200"/>
                    </a:lnTo>
                    <a:lnTo>
                      <a:pt x="195" y="200"/>
                    </a:lnTo>
                    <a:lnTo>
                      <a:pt x="196" y="206"/>
                    </a:lnTo>
                    <a:lnTo>
                      <a:pt x="198" y="211"/>
                    </a:lnTo>
                    <a:lnTo>
                      <a:pt x="174" y="211"/>
                    </a:lnTo>
                    <a:lnTo>
                      <a:pt x="174" y="211"/>
                    </a:lnTo>
                    <a:lnTo>
                      <a:pt x="166" y="210"/>
                    </a:lnTo>
                    <a:lnTo>
                      <a:pt x="160" y="207"/>
                    </a:lnTo>
                    <a:lnTo>
                      <a:pt x="153" y="203"/>
                    </a:lnTo>
                    <a:lnTo>
                      <a:pt x="148" y="198"/>
                    </a:lnTo>
                    <a:lnTo>
                      <a:pt x="148" y="198"/>
                    </a:lnTo>
                    <a:close/>
                    <a:moveTo>
                      <a:pt x="255" y="210"/>
                    </a:moveTo>
                    <a:lnTo>
                      <a:pt x="219" y="210"/>
                    </a:lnTo>
                    <a:lnTo>
                      <a:pt x="219" y="210"/>
                    </a:lnTo>
                    <a:lnTo>
                      <a:pt x="215" y="210"/>
                    </a:lnTo>
                    <a:lnTo>
                      <a:pt x="212" y="208"/>
                    </a:lnTo>
                    <a:lnTo>
                      <a:pt x="210" y="203"/>
                    </a:lnTo>
                    <a:lnTo>
                      <a:pt x="209" y="200"/>
                    </a:lnTo>
                    <a:lnTo>
                      <a:pt x="209" y="200"/>
                    </a:lnTo>
                    <a:lnTo>
                      <a:pt x="210" y="196"/>
                    </a:lnTo>
                    <a:lnTo>
                      <a:pt x="212" y="193"/>
                    </a:lnTo>
                    <a:lnTo>
                      <a:pt x="215" y="190"/>
                    </a:lnTo>
                    <a:lnTo>
                      <a:pt x="219" y="189"/>
                    </a:lnTo>
                    <a:lnTo>
                      <a:pt x="255" y="189"/>
                    </a:lnTo>
                    <a:lnTo>
                      <a:pt x="255" y="189"/>
                    </a:lnTo>
                    <a:lnTo>
                      <a:pt x="259" y="190"/>
                    </a:lnTo>
                    <a:lnTo>
                      <a:pt x="263" y="193"/>
                    </a:lnTo>
                    <a:lnTo>
                      <a:pt x="265" y="196"/>
                    </a:lnTo>
                    <a:lnTo>
                      <a:pt x="266" y="200"/>
                    </a:lnTo>
                    <a:lnTo>
                      <a:pt x="266" y="200"/>
                    </a:lnTo>
                    <a:lnTo>
                      <a:pt x="265" y="203"/>
                    </a:lnTo>
                    <a:lnTo>
                      <a:pt x="263" y="208"/>
                    </a:lnTo>
                    <a:lnTo>
                      <a:pt x="259" y="210"/>
                    </a:lnTo>
                    <a:lnTo>
                      <a:pt x="255" y="210"/>
                    </a:lnTo>
                    <a:lnTo>
                      <a:pt x="255" y="210"/>
                    </a:lnTo>
                    <a:close/>
                    <a:moveTo>
                      <a:pt x="269" y="175"/>
                    </a:moveTo>
                    <a:lnTo>
                      <a:pt x="255" y="175"/>
                    </a:lnTo>
                    <a:lnTo>
                      <a:pt x="219" y="175"/>
                    </a:lnTo>
                    <a:lnTo>
                      <a:pt x="219" y="175"/>
                    </a:lnTo>
                    <a:lnTo>
                      <a:pt x="215" y="174"/>
                    </a:lnTo>
                    <a:lnTo>
                      <a:pt x="212" y="172"/>
                    </a:lnTo>
                    <a:lnTo>
                      <a:pt x="210" y="169"/>
                    </a:lnTo>
                    <a:lnTo>
                      <a:pt x="209" y="165"/>
                    </a:lnTo>
                    <a:lnTo>
                      <a:pt x="209" y="165"/>
                    </a:lnTo>
                    <a:lnTo>
                      <a:pt x="210" y="160"/>
                    </a:lnTo>
                    <a:lnTo>
                      <a:pt x="212" y="157"/>
                    </a:lnTo>
                    <a:lnTo>
                      <a:pt x="215" y="155"/>
                    </a:lnTo>
                    <a:lnTo>
                      <a:pt x="219" y="154"/>
                    </a:lnTo>
                    <a:lnTo>
                      <a:pt x="225" y="154"/>
                    </a:lnTo>
                    <a:lnTo>
                      <a:pt x="269" y="154"/>
                    </a:lnTo>
                    <a:lnTo>
                      <a:pt x="269" y="154"/>
                    </a:lnTo>
                    <a:lnTo>
                      <a:pt x="273" y="155"/>
                    </a:lnTo>
                    <a:lnTo>
                      <a:pt x="277" y="157"/>
                    </a:lnTo>
                    <a:lnTo>
                      <a:pt x="279" y="160"/>
                    </a:lnTo>
                    <a:lnTo>
                      <a:pt x="280" y="165"/>
                    </a:lnTo>
                    <a:lnTo>
                      <a:pt x="280" y="165"/>
                    </a:lnTo>
                    <a:lnTo>
                      <a:pt x="279" y="169"/>
                    </a:lnTo>
                    <a:lnTo>
                      <a:pt x="277" y="172"/>
                    </a:lnTo>
                    <a:lnTo>
                      <a:pt x="273" y="174"/>
                    </a:lnTo>
                    <a:lnTo>
                      <a:pt x="269" y="175"/>
                    </a:lnTo>
                    <a:lnTo>
                      <a:pt x="269"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71" name="Freeform 73">
                <a:extLst>
                  <a:ext uri="{FF2B5EF4-FFF2-40B4-BE49-F238E27FC236}">
                    <a16:creationId xmlns:a16="http://schemas.microsoft.com/office/drawing/2014/main" id="{12592633-32C6-45E7-95D0-81F09318F28B}"/>
                  </a:ext>
                </a:extLst>
              </p:cNvPr>
              <p:cNvSpPr>
                <a:spLocks noEditPoints="1"/>
              </p:cNvSpPr>
              <p:nvPr/>
            </p:nvSpPr>
            <p:spPr bwMode="auto">
              <a:xfrm>
                <a:off x="8704263" y="6319838"/>
                <a:ext cx="52388" cy="52388"/>
              </a:xfrm>
              <a:custGeom>
                <a:avLst/>
                <a:gdLst>
                  <a:gd name="T0" fmla="*/ 33 w 33"/>
                  <a:gd name="T1" fmla="*/ 16 h 33"/>
                  <a:gd name="T2" fmla="*/ 33 w 33"/>
                  <a:gd name="T3" fmla="*/ 16 h 33"/>
                  <a:gd name="T4" fmla="*/ 33 w 33"/>
                  <a:gd name="T5" fmla="*/ 13 h 33"/>
                  <a:gd name="T6" fmla="*/ 32 w 33"/>
                  <a:gd name="T7" fmla="*/ 10 h 33"/>
                  <a:gd name="T8" fmla="*/ 29 w 33"/>
                  <a:gd name="T9" fmla="*/ 4 h 33"/>
                  <a:gd name="T10" fmla="*/ 23 w 33"/>
                  <a:gd name="T11" fmla="*/ 1 h 33"/>
                  <a:gd name="T12" fmla="*/ 20 w 33"/>
                  <a:gd name="T13" fmla="*/ 0 h 33"/>
                  <a:gd name="T14" fmla="*/ 17 w 33"/>
                  <a:gd name="T15" fmla="*/ 0 h 33"/>
                  <a:gd name="T16" fmla="*/ 17 w 33"/>
                  <a:gd name="T17" fmla="*/ 0 h 33"/>
                  <a:gd name="T18" fmla="*/ 14 w 33"/>
                  <a:gd name="T19" fmla="*/ 0 h 33"/>
                  <a:gd name="T20" fmla="*/ 10 w 33"/>
                  <a:gd name="T21" fmla="*/ 1 h 33"/>
                  <a:gd name="T22" fmla="*/ 5 w 33"/>
                  <a:gd name="T23" fmla="*/ 4 h 33"/>
                  <a:gd name="T24" fmla="*/ 1 w 33"/>
                  <a:gd name="T25" fmla="*/ 10 h 33"/>
                  <a:gd name="T26" fmla="*/ 0 w 33"/>
                  <a:gd name="T27" fmla="*/ 13 h 33"/>
                  <a:gd name="T28" fmla="*/ 0 w 33"/>
                  <a:gd name="T29" fmla="*/ 16 h 33"/>
                  <a:gd name="T30" fmla="*/ 0 w 33"/>
                  <a:gd name="T31" fmla="*/ 16 h 33"/>
                  <a:gd name="T32" fmla="*/ 0 w 33"/>
                  <a:gd name="T33" fmla="*/ 19 h 33"/>
                  <a:gd name="T34" fmla="*/ 1 w 33"/>
                  <a:gd name="T35" fmla="*/ 23 h 33"/>
                  <a:gd name="T36" fmla="*/ 5 w 33"/>
                  <a:gd name="T37" fmla="*/ 28 h 33"/>
                  <a:gd name="T38" fmla="*/ 10 w 33"/>
                  <a:gd name="T39" fmla="*/ 32 h 33"/>
                  <a:gd name="T40" fmla="*/ 14 w 33"/>
                  <a:gd name="T41" fmla="*/ 33 h 33"/>
                  <a:gd name="T42" fmla="*/ 17 w 33"/>
                  <a:gd name="T43" fmla="*/ 33 h 33"/>
                  <a:gd name="T44" fmla="*/ 17 w 33"/>
                  <a:gd name="T45" fmla="*/ 33 h 33"/>
                  <a:gd name="T46" fmla="*/ 20 w 33"/>
                  <a:gd name="T47" fmla="*/ 33 h 33"/>
                  <a:gd name="T48" fmla="*/ 23 w 33"/>
                  <a:gd name="T49" fmla="*/ 32 h 33"/>
                  <a:gd name="T50" fmla="*/ 29 w 33"/>
                  <a:gd name="T51" fmla="*/ 28 h 33"/>
                  <a:gd name="T52" fmla="*/ 32 w 33"/>
                  <a:gd name="T53" fmla="*/ 23 h 33"/>
                  <a:gd name="T54" fmla="*/ 33 w 33"/>
                  <a:gd name="T55" fmla="*/ 19 h 33"/>
                  <a:gd name="T56" fmla="*/ 33 w 33"/>
                  <a:gd name="T57" fmla="*/ 16 h 33"/>
                  <a:gd name="T58" fmla="*/ 33 w 33"/>
                  <a:gd name="T59" fmla="*/ 16 h 33"/>
                  <a:gd name="T60" fmla="*/ 14 w 33"/>
                  <a:gd name="T61" fmla="*/ 16 h 33"/>
                  <a:gd name="T62" fmla="*/ 14 w 33"/>
                  <a:gd name="T63" fmla="*/ 16 h 33"/>
                  <a:gd name="T64" fmla="*/ 15 w 33"/>
                  <a:gd name="T65" fmla="*/ 14 h 33"/>
                  <a:gd name="T66" fmla="*/ 17 w 33"/>
                  <a:gd name="T67" fmla="*/ 14 h 33"/>
                  <a:gd name="T68" fmla="*/ 17 w 33"/>
                  <a:gd name="T69" fmla="*/ 14 h 33"/>
                  <a:gd name="T70" fmla="*/ 18 w 33"/>
                  <a:gd name="T71" fmla="*/ 14 h 33"/>
                  <a:gd name="T72" fmla="*/ 19 w 33"/>
                  <a:gd name="T73" fmla="*/ 16 h 33"/>
                  <a:gd name="T74" fmla="*/ 19 w 33"/>
                  <a:gd name="T75" fmla="*/ 16 h 33"/>
                  <a:gd name="T76" fmla="*/ 18 w 33"/>
                  <a:gd name="T77" fmla="*/ 18 h 33"/>
                  <a:gd name="T78" fmla="*/ 17 w 33"/>
                  <a:gd name="T79" fmla="*/ 19 h 33"/>
                  <a:gd name="T80" fmla="*/ 17 w 33"/>
                  <a:gd name="T81" fmla="*/ 19 h 33"/>
                  <a:gd name="T82" fmla="*/ 15 w 33"/>
                  <a:gd name="T83" fmla="*/ 18 h 33"/>
                  <a:gd name="T84" fmla="*/ 14 w 33"/>
                  <a:gd name="T85" fmla="*/ 16 h 33"/>
                  <a:gd name="T86" fmla="*/ 14 w 33"/>
                  <a:gd name="T87"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 h="33">
                    <a:moveTo>
                      <a:pt x="33" y="16"/>
                    </a:moveTo>
                    <a:lnTo>
                      <a:pt x="33" y="16"/>
                    </a:lnTo>
                    <a:lnTo>
                      <a:pt x="33" y="13"/>
                    </a:lnTo>
                    <a:lnTo>
                      <a:pt x="32" y="10"/>
                    </a:lnTo>
                    <a:lnTo>
                      <a:pt x="29" y="4"/>
                    </a:lnTo>
                    <a:lnTo>
                      <a:pt x="23" y="1"/>
                    </a:lnTo>
                    <a:lnTo>
                      <a:pt x="20" y="0"/>
                    </a:lnTo>
                    <a:lnTo>
                      <a:pt x="17" y="0"/>
                    </a:lnTo>
                    <a:lnTo>
                      <a:pt x="17" y="0"/>
                    </a:lnTo>
                    <a:lnTo>
                      <a:pt x="14" y="0"/>
                    </a:lnTo>
                    <a:lnTo>
                      <a:pt x="10" y="1"/>
                    </a:lnTo>
                    <a:lnTo>
                      <a:pt x="5" y="4"/>
                    </a:lnTo>
                    <a:lnTo>
                      <a:pt x="1" y="10"/>
                    </a:lnTo>
                    <a:lnTo>
                      <a:pt x="0" y="13"/>
                    </a:lnTo>
                    <a:lnTo>
                      <a:pt x="0" y="16"/>
                    </a:lnTo>
                    <a:lnTo>
                      <a:pt x="0" y="16"/>
                    </a:lnTo>
                    <a:lnTo>
                      <a:pt x="0" y="19"/>
                    </a:lnTo>
                    <a:lnTo>
                      <a:pt x="1" y="23"/>
                    </a:lnTo>
                    <a:lnTo>
                      <a:pt x="5" y="28"/>
                    </a:lnTo>
                    <a:lnTo>
                      <a:pt x="10" y="32"/>
                    </a:lnTo>
                    <a:lnTo>
                      <a:pt x="14" y="33"/>
                    </a:lnTo>
                    <a:lnTo>
                      <a:pt x="17" y="33"/>
                    </a:lnTo>
                    <a:lnTo>
                      <a:pt x="17" y="33"/>
                    </a:lnTo>
                    <a:lnTo>
                      <a:pt x="20" y="33"/>
                    </a:lnTo>
                    <a:lnTo>
                      <a:pt x="23" y="32"/>
                    </a:lnTo>
                    <a:lnTo>
                      <a:pt x="29" y="28"/>
                    </a:lnTo>
                    <a:lnTo>
                      <a:pt x="32" y="23"/>
                    </a:lnTo>
                    <a:lnTo>
                      <a:pt x="33" y="19"/>
                    </a:lnTo>
                    <a:lnTo>
                      <a:pt x="33" y="16"/>
                    </a:lnTo>
                    <a:lnTo>
                      <a:pt x="33" y="16"/>
                    </a:lnTo>
                    <a:close/>
                    <a:moveTo>
                      <a:pt x="14" y="16"/>
                    </a:moveTo>
                    <a:lnTo>
                      <a:pt x="14" y="16"/>
                    </a:lnTo>
                    <a:lnTo>
                      <a:pt x="15" y="14"/>
                    </a:lnTo>
                    <a:lnTo>
                      <a:pt x="17" y="14"/>
                    </a:lnTo>
                    <a:lnTo>
                      <a:pt x="17" y="14"/>
                    </a:lnTo>
                    <a:lnTo>
                      <a:pt x="18" y="14"/>
                    </a:lnTo>
                    <a:lnTo>
                      <a:pt x="19" y="16"/>
                    </a:lnTo>
                    <a:lnTo>
                      <a:pt x="19" y="16"/>
                    </a:lnTo>
                    <a:lnTo>
                      <a:pt x="18" y="18"/>
                    </a:lnTo>
                    <a:lnTo>
                      <a:pt x="17" y="19"/>
                    </a:lnTo>
                    <a:lnTo>
                      <a:pt x="17" y="19"/>
                    </a:lnTo>
                    <a:lnTo>
                      <a:pt x="15" y="18"/>
                    </a:lnTo>
                    <a:lnTo>
                      <a:pt x="14" y="16"/>
                    </a:lnTo>
                    <a:lnTo>
                      <a:pt x="14"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72" name="Rectangle 74">
                <a:extLst>
                  <a:ext uri="{FF2B5EF4-FFF2-40B4-BE49-F238E27FC236}">
                    <a16:creationId xmlns:a16="http://schemas.microsoft.com/office/drawing/2014/main" id="{7E0C058C-B853-48D8-AE1A-E513ABA0BC28}"/>
                  </a:ext>
                </a:extLst>
              </p:cNvPr>
              <p:cNvSpPr>
                <a:spLocks noChangeArrowheads="1"/>
              </p:cNvSpPr>
              <p:nvPr/>
            </p:nvSpPr>
            <p:spPr bwMode="auto">
              <a:xfrm>
                <a:off x="8712200" y="5751513"/>
                <a:ext cx="26193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73" name="Rectangle 75">
                <a:extLst>
                  <a:ext uri="{FF2B5EF4-FFF2-40B4-BE49-F238E27FC236}">
                    <a16:creationId xmlns:a16="http://schemas.microsoft.com/office/drawing/2014/main" id="{93B1A9CA-5E9D-4E20-8F9C-BA4A42E15631}"/>
                  </a:ext>
                </a:extLst>
              </p:cNvPr>
              <p:cNvSpPr>
                <a:spLocks noChangeArrowheads="1"/>
              </p:cNvSpPr>
              <p:nvPr/>
            </p:nvSpPr>
            <p:spPr bwMode="auto">
              <a:xfrm>
                <a:off x="8712200" y="5799138"/>
                <a:ext cx="26193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74" name="Rectangle 76">
                <a:extLst>
                  <a:ext uri="{FF2B5EF4-FFF2-40B4-BE49-F238E27FC236}">
                    <a16:creationId xmlns:a16="http://schemas.microsoft.com/office/drawing/2014/main" id="{F8063E49-B916-431F-889C-4F5A0E6851F6}"/>
                  </a:ext>
                </a:extLst>
              </p:cNvPr>
              <p:cNvSpPr>
                <a:spLocks noChangeArrowheads="1"/>
              </p:cNvSpPr>
              <p:nvPr/>
            </p:nvSpPr>
            <p:spPr bwMode="auto">
              <a:xfrm>
                <a:off x="8712200" y="5846763"/>
                <a:ext cx="26193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grpSp>
      </p:grpSp>
      <p:grpSp>
        <p:nvGrpSpPr>
          <p:cNvPr id="75" name="Group 75">
            <a:extLst>
              <a:ext uri="{FF2B5EF4-FFF2-40B4-BE49-F238E27FC236}">
                <a16:creationId xmlns:a16="http://schemas.microsoft.com/office/drawing/2014/main" id="{E32AF344-539C-43FE-9D05-0DBAF9B64264}"/>
              </a:ext>
            </a:extLst>
          </p:cNvPr>
          <p:cNvGrpSpPr/>
          <p:nvPr/>
        </p:nvGrpSpPr>
        <p:grpSpPr>
          <a:xfrm>
            <a:off x="5367586" y="2016408"/>
            <a:ext cx="1256676" cy="1053141"/>
            <a:chOff x="7304399" y="3337560"/>
            <a:chExt cx="932682" cy="932682"/>
          </a:xfrm>
        </p:grpSpPr>
        <p:sp>
          <p:nvSpPr>
            <p:cNvPr id="76" name="타원 81">
              <a:extLst>
                <a:ext uri="{FF2B5EF4-FFF2-40B4-BE49-F238E27FC236}">
                  <a16:creationId xmlns:a16="http://schemas.microsoft.com/office/drawing/2014/main" id="{C1E2B3A0-22C8-4D10-8A79-9B92B9CAACA1}"/>
                </a:ext>
              </a:extLst>
            </p:cNvPr>
            <p:cNvSpPr/>
            <p:nvPr/>
          </p:nvSpPr>
          <p:spPr>
            <a:xfrm>
              <a:off x="7304399" y="3337560"/>
              <a:ext cx="932682" cy="932682"/>
            </a:xfrm>
            <a:prstGeom prst="ellipse">
              <a:avLst/>
            </a:prstGeom>
            <a:solidFill>
              <a:srgbClr val="0070C0"/>
            </a:solidFill>
            <a:ln w="19050" cap="flat" cmpd="sng" algn="ctr">
              <a:no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b="0" i="0" u="none" strike="noStrike" kern="0" cap="none" spc="0" normalizeH="0" baseline="0" noProof="0" dirty="0">
                <a:ln>
                  <a:noFill/>
                </a:ln>
                <a:solidFill>
                  <a:sysClr val="windowText" lastClr="000000">
                    <a:lumMod val="75000"/>
                    <a:lumOff val="25000"/>
                  </a:sysClr>
                </a:solidFill>
                <a:effectLst/>
                <a:uLnTx/>
                <a:uFillTx/>
                <a:latin typeface="Calibri" panose="020F0502020204030204" pitchFamily="34" charset="0"/>
                <a:ea typeface="Malgun Gothic" panose="020B0503020000020004" charset="-127"/>
                <a:cs typeface="+mn-cs"/>
              </a:endParaRPr>
            </a:p>
          </p:txBody>
        </p:sp>
        <p:grpSp>
          <p:nvGrpSpPr>
            <p:cNvPr id="77" name="Group 43">
              <a:extLst>
                <a:ext uri="{FF2B5EF4-FFF2-40B4-BE49-F238E27FC236}">
                  <a16:creationId xmlns:a16="http://schemas.microsoft.com/office/drawing/2014/main" id="{142930D0-BF55-426C-B69F-3B70C027182D}"/>
                </a:ext>
              </a:extLst>
            </p:cNvPr>
            <p:cNvGrpSpPr/>
            <p:nvPr/>
          </p:nvGrpSpPr>
          <p:grpSpPr>
            <a:xfrm>
              <a:off x="7512494" y="3596962"/>
              <a:ext cx="516492" cy="413832"/>
              <a:chOff x="7424738" y="4462463"/>
              <a:chExt cx="766763" cy="614363"/>
            </a:xfrm>
            <a:solidFill>
              <a:sysClr val="window" lastClr="FFFFFF"/>
            </a:solidFill>
          </p:grpSpPr>
          <p:sp>
            <p:nvSpPr>
              <p:cNvPr id="78" name="Freeform 77">
                <a:extLst>
                  <a:ext uri="{FF2B5EF4-FFF2-40B4-BE49-F238E27FC236}">
                    <a16:creationId xmlns:a16="http://schemas.microsoft.com/office/drawing/2014/main" id="{AC8891E8-FB87-4D9E-9375-40CB268ADAC2}"/>
                  </a:ext>
                </a:extLst>
              </p:cNvPr>
              <p:cNvSpPr>
                <a:spLocks noEditPoints="1"/>
              </p:cNvSpPr>
              <p:nvPr/>
            </p:nvSpPr>
            <p:spPr bwMode="auto">
              <a:xfrm>
                <a:off x="7424738" y="5011738"/>
                <a:ext cx="766763" cy="65088"/>
              </a:xfrm>
              <a:custGeom>
                <a:avLst/>
                <a:gdLst>
                  <a:gd name="T0" fmla="*/ 473 w 483"/>
                  <a:gd name="T1" fmla="*/ 0 h 41"/>
                  <a:gd name="T2" fmla="*/ 455 w 483"/>
                  <a:gd name="T3" fmla="*/ 0 h 41"/>
                  <a:gd name="T4" fmla="*/ 455 w 483"/>
                  <a:gd name="T5" fmla="*/ 0 h 41"/>
                  <a:gd name="T6" fmla="*/ 454 w 483"/>
                  <a:gd name="T7" fmla="*/ 0 h 41"/>
                  <a:gd name="T8" fmla="*/ 421 w 483"/>
                  <a:gd name="T9" fmla="*/ 0 h 41"/>
                  <a:gd name="T10" fmla="*/ 421 w 483"/>
                  <a:gd name="T11" fmla="*/ 0 h 41"/>
                  <a:gd name="T12" fmla="*/ 420 w 483"/>
                  <a:gd name="T13" fmla="*/ 0 h 41"/>
                  <a:gd name="T14" fmla="*/ 73 w 483"/>
                  <a:gd name="T15" fmla="*/ 0 h 41"/>
                  <a:gd name="T16" fmla="*/ 73 w 483"/>
                  <a:gd name="T17" fmla="*/ 0 h 41"/>
                  <a:gd name="T18" fmla="*/ 70 w 483"/>
                  <a:gd name="T19" fmla="*/ 0 h 41"/>
                  <a:gd name="T20" fmla="*/ 48 w 483"/>
                  <a:gd name="T21" fmla="*/ 6 h 41"/>
                  <a:gd name="T22" fmla="*/ 48 w 483"/>
                  <a:gd name="T23" fmla="*/ 6 h 41"/>
                  <a:gd name="T24" fmla="*/ 0 w 483"/>
                  <a:gd name="T25" fmla="*/ 20 h 41"/>
                  <a:gd name="T26" fmla="*/ 24 w 483"/>
                  <a:gd name="T27" fmla="*/ 27 h 41"/>
                  <a:gd name="T28" fmla="*/ 24 w 483"/>
                  <a:gd name="T29" fmla="*/ 27 h 41"/>
                  <a:gd name="T30" fmla="*/ 24 w 483"/>
                  <a:gd name="T31" fmla="*/ 27 h 41"/>
                  <a:gd name="T32" fmla="*/ 70 w 483"/>
                  <a:gd name="T33" fmla="*/ 40 h 41"/>
                  <a:gd name="T34" fmla="*/ 70 w 483"/>
                  <a:gd name="T35" fmla="*/ 40 h 41"/>
                  <a:gd name="T36" fmla="*/ 73 w 483"/>
                  <a:gd name="T37" fmla="*/ 41 h 41"/>
                  <a:gd name="T38" fmla="*/ 419 w 483"/>
                  <a:gd name="T39" fmla="*/ 41 h 41"/>
                  <a:gd name="T40" fmla="*/ 419 w 483"/>
                  <a:gd name="T41" fmla="*/ 41 h 41"/>
                  <a:gd name="T42" fmla="*/ 421 w 483"/>
                  <a:gd name="T43" fmla="*/ 41 h 41"/>
                  <a:gd name="T44" fmla="*/ 454 w 483"/>
                  <a:gd name="T45" fmla="*/ 41 h 41"/>
                  <a:gd name="T46" fmla="*/ 454 w 483"/>
                  <a:gd name="T47" fmla="*/ 41 h 41"/>
                  <a:gd name="T48" fmla="*/ 455 w 483"/>
                  <a:gd name="T49" fmla="*/ 41 h 41"/>
                  <a:gd name="T50" fmla="*/ 473 w 483"/>
                  <a:gd name="T51" fmla="*/ 41 h 41"/>
                  <a:gd name="T52" fmla="*/ 473 w 483"/>
                  <a:gd name="T53" fmla="*/ 41 h 41"/>
                  <a:gd name="T54" fmla="*/ 476 w 483"/>
                  <a:gd name="T55" fmla="*/ 40 h 41"/>
                  <a:gd name="T56" fmla="*/ 480 w 483"/>
                  <a:gd name="T57" fmla="*/ 38 h 41"/>
                  <a:gd name="T58" fmla="*/ 482 w 483"/>
                  <a:gd name="T59" fmla="*/ 34 h 41"/>
                  <a:gd name="T60" fmla="*/ 483 w 483"/>
                  <a:gd name="T61" fmla="*/ 31 h 41"/>
                  <a:gd name="T62" fmla="*/ 483 w 483"/>
                  <a:gd name="T63" fmla="*/ 10 h 41"/>
                  <a:gd name="T64" fmla="*/ 483 w 483"/>
                  <a:gd name="T65" fmla="*/ 10 h 41"/>
                  <a:gd name="T66" fmla="*/ 482 w 483"/>
                  <a:gd name="T67" fmla="*/ 5 h 41"/>
                  <a:gd name="T68" fmla="*/ 480 w 483"/>
                  <a:gd name="T69" fmla="*/ 2 h 41"/>
                  <a:gd name="T70" fmla="*/ 476 w 483"/>
                  <a:gd name="T71" fmla="*/ 0 h 41"/>
                  <a:gd name="T72" fmla="*/ 473 w 483"/>
                  <a:gd name="T73" fmla="*/ 0 h 41"/>
                  <a:gd name="T74" fmla="*/ 473 w 483"/>
                  <a:gd name="T75" fmla="*/ 0 h 41"/>
                  <a:gd name="T76" fmla="*/ 83 w 483"/>
                  <a:gd name="T77" fmla="*/ 14 h 41"/>
                  <a:gd name="T78" fmla="*/ 415 w 483"/>
                  <a:gd name="T79" fmla="*/ 14 h 41"/>
                  <a:gd name="T80" fmla="*/ 415 w 483"/>
                  <a:gd name="T81" fmla="*/ 27 h 41"/>
                  <a:gd name="T82" fmla="*/ 83 w 483"/>
                  <a:gd name="T83" fmla="*/ 27 h 41"/>
                  <a:gd name="T84" fmla="*/ 83 w 483"/>
                  <a:gd name="T85" fmla="*/ 27 h 41"/>
                  <a:gd name="T86" fmla="*/ 83 w 483"/>
                  <a:gd name="T87" fmla="*/ 20 h 41"/>
                  <a:gd name="T88" fmla="*/ 83 w 483"/>
                  <a:gd name="T89" fmla="*/ 20 h 41"/>
                  <a:gd name="T90" fmla="*/ 83 w 483"/>
                  <a:gd name="T91" fmla="*/ 14 h 41"/>
                  <a:gd name="T92" fmla="*/ 83 w 483"/>
                  <a:gd name="T93" fmla="*/ 14 h 41"/>
                  <a:gd name="T94" fmla="*/ 429 w 483"/>
                  <a:gd name="T95" fmla="*/ 14 h 41"/>
                  <a:gd name="T96" fmla="*/ 445 w 483"/>
                  <a:gd name="T97" fmla="*/ 14 h 41"/>
                  <a:gd name="T98" fmla="*/ 445 w 483"/>
                  <a:gd name="T99" fmla="*/ 27 h 41"/>
                  <a:gd name="T100" fmla="*/ 429 w 483"/>
                  <a:gd name="T101" fmla="*/ 27 h 41"/>
                  <a:gd name="T102" fmla="*/ 429 w 483"/>
                  <a:gd name="T103" fmla="*/ 14 h 41"/>
                  <a:gd name="T104" fmla="*/ 66 w 483"/>
                  <a:gd name="T105" fmla="*/ 16 h 41"/>
                  <a:gd name="T106" fmla="*/ 66 w 483"/>
                  <a:gd name="T107" fmla="*/ 25 h 41"/>
                  <a:gd name="T108" fmla="*/ 52 w 483"/>
                  <a:gd name="T109" fmla="*/ 20 h 41"/>
                  <a:gd name="T110" fmla="*/ 66 w 483"/>
                  <a:gd name="T111" fmla="*/ 16 h 41"/>
                  <a:gd name="T112" fmla="*/ 469 w 483"/>
                  <a:gd name="T113" fmla="*/ 27 h 41"/>
                  <a:gd name="T114" fmla="*/ 460 w 483"/>
                  <a:gd name="T115" fmla="*/ 27 h 41"/>
                  <a:gd name="T116" fmla="*/ 460 w 483"/>
                  <a:gd name="T117" fmla="*/ 14 h 41"/>
                  <a:gd name="T118" fmla="*/ 469 w 483"/>
                  <a:gd name="T119" fmla="*/ 14 h 41"/>
                  <a:gd name="T120" fmla="*/ 469 w 483"/>
                  <a:gd name="T12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41">
                    <a:moveTo>
                      <a:pt x="473" y="0"/>
                    </a:moveTo>
                    <a:lnTo>
                      <a:pt x="455" y="0"/>
                    </a:lnTo>
                    <a:lnTo>
                      <a:pt x="455" y="0"/>
                    </a:lnTo>
                    <a:lnTo>
                      <a:pt x="454" y="0"/>
                    </a:lnTo>
                    <a:lnTo>
                      <a:pt x="421" y="0"/>
                    </a:lnTo>
                    <a:lnTo>
                      <a:pt x="421" y="0"/>
                    </a:lnTo>
                    <a:lnTo>
                      <a:pt x="420" y="0"/>
                    </a:lnTo>
                    <a:lnTo>
                      <a:pt x="73" y="0"/>
                    </a:lnTo>
                    <a:lnTo>
                      <a:pt x="73" y="0"/>
                    </a:lnTo>
                    <a:lnTo>
                      <a:pt x="70" y="0"/>
                    </a:lnTo>
                    <a:lnTo>
                      <a:pt x="48" y="6"/>
                    </a:lnTo>
                    <a:lnTo>
                      <a:pt x="48" y="6"/>
                    </a:lnTo>
                    <a:lnTo>
                      <a:pt x="0" y="20"/>
                    </a:lnTo>
                    <a:lnTo>
                      <a:pt x="24" y="27"/>
                    </a:lnTo>
                    <a:lnTo>
                      <a:pt x="24" y="27"/>
                    </a:lnTo>
                    <a:lnTo>
                      <a:pt x="24" y="27"/>
                    </a:lnTo>
                    <a:lnTo>
                      <a:pt x="70" y="40"/>
                    </a:lnTo>
                    <a:lnTo>
                      <a:pt x="70" y="40"/>
                    </a:lnTo>
                    <a:lnTo>
                      <a:pt x="73" y="41"/>
                    </a:lnTo>
                    <a:lnTo>
                      <a:pt x="419" y="41"/>
                    </a:lnTo>
                    <a:lnTo>
                      <a:pt x="419" y="41"/>
                    </a:lnTo>
                    <a:lnTo>
                      <a:pt x="421" y="41"/>
                    </a:lnTo>
                    <a:lnTo>
                      <a:pt x="454" y="41"/>
                    </a:lnTo>
                    <a:lnTo>
                      <a:pt x="454" y="41"/>
                    </a:lnTo>
                    <a:lnTo>
                      <a:pt x="455" y="41"/>
                    </a:lnTo>
                    <a:lnTo>
                      <a:pt x="473" y="41"/>
                    </a:lnTo>
                    <a:lnTo>
                      <a:pt x="473" y="41"/>
                    </a:lnTo>
                    <a:lnTo>
                      <a:pt x="476" y="40"/>
                    </a:lnTo>
                    <a:lnTo>
                      <a:pt x="480" y="38"/>
                    </a:lnTo>
                    <a:lnTo>
                      <a:pt x="482" y="34"/>
                    </a:lnTo>
                    <a:lnTo>
                      <a:pt x="483" y="31"/>
                    </a:lnTo>
                    <a:lnTo>
                      <a:pt x="483" y="10"/>
                    </a:lnTo>
                    <a:lnTo>
                      <a:pt x="483" y="10"/>
                    </a:lnTo>
                    <a:lnTo>
                      <a:pt x="482" y="5"/>
                    </a:lnTo>
                    <a:lnTo>
                      <a:pt x="480" y="2"/>
                    </a:lnTo>
                    <a:lnTo>
                      <a:pt x="476" y="0"/>
                    </a:lnTo>
                    <a:lnTo>
                      <a:pt x="473" y="0"/>
                    </a:lnTo>
                    <a:lnTo>
                      <a:pt x="473" y="0"/>
                    </a:lnTo>
                    <a:close/>
                    <a:moveTo>
                      <a:pt x="83" y="14"/>
                    </a:moveTo>
                    <a:lnTo>
                      <a:pt x="415" y="14"/>
                    </a:lnTo>
                    <a:lnTo>
                      <a:pt x="415" y="27"/>
                    </a:lnTo>
                    <a:lnTo>
                      <a:pt x="83" y="27"/>
                    </a:lnTo>
                    <a:lnTo>
                      <a:pt x="83" y="27"/>
                    </a:lnTo>
                    <a:lnTo>
                      <a:pt x="83" y="20"/>
                    </a:lnTo>
                    <a:lnTo>
                      <a:pt x="83" y="20"/>
                    </a:lnTo>
                    <a:lnTo>
                      <a:pt x="83" y="14"/>
                    </a:lnTo>
                    <a:lnTo>
                      <a:pt x="83" y="14"/>
                    </a:lnTo>
                    <a:close/>
                    <a:moveTo>
                      <a:pt x="429" y="14"/>
                    </a:moveTo>
                    <a:lnTo>
                      <a:pt x="445" y="14"/>
                    </a:lnTo>
                    <a:lnTo>
                      <a:pt x="445" y="27"/>
                    </a:lnTo>
                    <a:lnTo>
                      <a:pt x="429" y="27"/>
                    </a:lnTo>
                    <a:lnTo>
                      <a:pt x="429" y="14"/>
                    </a:lnTo>
                    <a:close/>
                    <a:moveTo>
                      <a:pt x="66" y="16"/>
                    </a:moveTo>
                    <a:lnTo>
                      <a:pt x="66" y="25"/>
                    </a:lnTo>
                    <a:lnTo>
                      <a:pt x="52" y="20"/>
                    </a:lnTo>
                    <a:lnTo>
                      <a:pt x="66" y="16"/>
                    </a:lnTo>
                    <a:close/>
                    <a:moveTo>
                      <a:pt x="469" y="27"/>
                    </a:moveTo>
                    <a:lnTo>
                      <a:pt x="460" y="27"/>
                    </a:lnTo>
                    <a:lnTo>
                      <a:pt x="460" y="14"/>
                    </a:lnTo>
                    <a:lnTo>
                      <a:pt x="469" y="14"/>
                    </a:lnTo>
                    <a:lnTo>
                      <a:pt x="46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79" name="Freeform 78">
                <a:extLst>
                  <a:ext uri="{FF2B5EF4-FFF2-40B4-BE49-F238E27FC236}">
                    <a16:creationId xmlns:a16="http://schemas.microsoft.com/office/drawing/2014/main" id="{615746A0-765A-4227-BC86-6F1A69C293DB}"/>
                  </a:ext>
                </a:extLst>
              </p:cNvPr>
              <p:cNvSpPr>
                <a:spLocks noEditPoints="1"/>
              </p:cNvSpPr>
              <p:nvPr/>
            </p:nvSpPr>
            <p:spPr bwMode="auto">
              <a:xfrm>
                <a:off x="7431088" y="4462463"/>
                <a:ext cx="760413" cy="484188"/>
              </a:xfrm>
              <a:custGeom>
                <a:avLst/>
                <a:gdLst>
                  <a:gd name="T0" fmla="*/ 0 w 479"/>
                  <a:gd name="T1" fmla="*/ 0 h 305"/>
                  <a:gd name="T2" fmla="*/ 0 w 479"/>
                  <a:gd name="T3" fmla="*/ 60 h 305"/>
                  <a:gd name="T4" fmla="*/ 0 w 479"/>
                  <a:gd name="T5" fmla="*/ 305 h 305"/>
                  <a:gd name="T6" fmla="*/ 479 w 479"/>
                  <a:gd name="T7" fmla="*/ 305 h 305"/>
                  <a:gd name="T8" fmla="*/ 479 w 479"/>
                  <a:gd name="T9" fmla="*/ 60 h 305"/>
                  <a:gd name="T10" fmla="*/ 479 w 479"/>
                  <a:gd name="T11" fmla="*/ 0 h 305"/>
                  <a:gd name="T12" fmla="*/ 0 w 479"/>
                  <a:gd name="T13" fmla="*/ 0 h 305"/>
                  <a:gd name="T14" fmla="*/ 14 w 479"/>
                  <a:gd name="T15" fmla="*/ 14 h 305"/>
                  <a:gd name="T16" fmla="*/ 465 w 479"/>
                  <a:gd name="T17" fmla="*/ 14 h 305"/>
                  <a:gd name="T18" fmla="*/ 465 w 479"/>
                  <a:gd name="T19" fmla="*/ 46 h 305"/>
                  <a:gd name="T20" fmla="*/ 14 w 479"/>
                  <a:gd name="T21" fmla="*/ 46 h 305"/>
                  <a:gd name="T22" fmla="*/ 14 w 479"/>
                  <a:gd name="T23" fmla="*/ 14 h 305"/>
                  <a:gd name="T24" fmla="*/ 465 w 479"/>
                  <a:gd name="T25" fmla="*/ 291 h 305"/>
                  <a:gd name="T26" fmla="*/ 14 w 479"/>
                  <a:gd name="T27" fmla="*/ 291 h 305"/>
                  <a:gd name="T28" fmla="*/ 14 w 479"/>
                  <a:gd name="T29" fmla="*/ 60 h 305"/>
                  <a:gd name="T30" fmla="*/ 465 w 479"/>
                  <a:gd name="T31" fmla="*/ 60 h 305"/>
                  <a:gd name="T32" fmla="*/ 465 w 479"/>
                  <a:gd name="T33" fmla="*/ 29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9" h="305">
                    <a:moveTo>
                      <a:pt x="0" y="0"/>
                    </a:moveTo>
                    <a:lnTo>
                      <a:pt x="0" y="60"/>
                    </a:lnTo>
                    <a:lnTo>
                      <a:pt x="0" y="305"/>
                    </a:lnTo>
                    <a:lnTo>
                      <a:pt x="479" y="305"/>
                    </a:lnTo>
                    <a:lnTo>
                      <a:pt x="479" y="60"/>
                    </a:lnTo>
                    <a:lnTo>
                      <a:pt x="479" y="0"/>
                    </a:lnTo>
                    <a:lnTo>
                      <a:pt x="0" y="0"/>
                    </a:lnTo>
                    <a:close/>
                    <a:moveTo>
                      <a:pt x="14" y="14"/>
                    </a:moveTo>
                    <a:lnTo>
                      <a:pt x="465" y="14"/>
                    </a:lnTo>
                    <a:lnTo>
                      <a:pt x="465" y="46"/>
                    </a:lnTo>
                    <a:lnTo>
                      <a:pt x="14" y="46"/>
                    </a:lnTo>
                    <a:lnTo>
                      <a:pt x="14" y="14"/>
                    </a:lnTo>
                    <a:close/>
                    <a:moveTo>
                      <a:pt x="465" y="291"/>
                    </a:moveTo>
                    <a:lnTo>
                      <a:pt x="14" y="291"/>
                    </a:lnTo>
                    <a:lnTo>
                      <a:pt x="14" y="60"/>
                    </a:lnTo>
                    <a:lnTo>
                      <a:pt x="465" y="60"/>
                    </a:lnTo>
                    <a:lnTo>
                      <a:pt x="465" y="2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80" name="Rectangle 79">
                <a:extLst>
                  <a:ext uri="{FF2B5EF4-FFF2-40B4-BE49-F238E27FC236}">
                    <a16:creationId xmlns:a16="http://schemas.microsoft.com/office/drawing/2014/main" id="{71A0E969-E4D1-442E-BF54-8DC824E09DE1}"/>
                  </a:ext>
                </a:extLst>
              </p:cNvPr>
              <p:cNvSpPr>
                <a:spLocks noChangeArrowheads="1"/>
              </p:cNvSpPr>
              <p:nvPr/>
            </p:nvSpPr>
            <p:spPr bwMode="auto">
              <a:xfrm>
                <a:off x="7467600" y="4497388"/>
                <a:ext cx="30163"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81" name="Rectangle 80">
                <a:extLst>
                  <a:ext uri="{FF2B5EF4-FFF2-40B4-BE49-F238E27FC236}">
                    <a16:creationId xmlns:a16="http://schemas.microsoft.com/office/drawing/2014/main" id="{00647D66-485D-4586-95FB-50E0CFE73B98}"/>
                  </a:ext>
                </a:extLst>
              </p:cNvPr>
              <p:cNvSpPr>
                <a:spLocks noChangeArrowheads="1"/>
              </p:cNvSpPr>
              <p:nvPr/>
            </p:nvSpPr>
            <p:spPr bwMode="auto">
              <a:xfrm>
                <a:off x="7510463" y="4497388"/>
                <a:ext cx="2857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82" name="Rectangle 81">
                <a:extLst>
                  <a:ext uri="{FF2B5EF4-FFF2-40B4-BE49-F238E27FC236}">
                    <a16:creationId xmlns:a16="http://schemas.microsoft.com/office/drawing/2014/main" id="{FA971FB9-1743-44EE-B2EC-D3CBE83AC4BD}"/>
                  </a:ext>
                </a:extLst>
              </p:cNvPr>
              <p:cNvSpPr>
                <a:spLocks noChangeArrowheads="1"/>
              </p:cNvSpPr>
              <p:nvPr/>
            </p:nvSpPr>
            <p:spPr bwMode="auto">
              <a:xfrm>
                <a:off x="7551738" y="4497388"/>
                <a:ext cx="2857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83" name="Freeform 82">
                <a:extLst>
                  <a:ext uri="{FF2B5EF4-FFF2-40B4-BE49-F238E27FC236}">
                    <a16:creationId xmlns:a16="http://schemas.microsoft.com/office/drawing/2014/main" id="{D4ECE3AB-DE91-404E-A16C-1629E9DE748C}"/>
                  </a:ext>
                </a:extLst>
              </p:cNvPr>
              <p:cNvSpPr>
                <a:spLocks noEditPoints="1"/>
              </p:cNvSpPr>
              <p:nvPr/>
            </p:nvSpPr>
            <p:spPr bwMode="auto">
              <a:xfrm>
                <a:off x="7524750" y="4603750"/>
                <a:ext cx="134938" cy="169863"/>
              </a:xfrm>
              <a:custGeom>
                <a:avLst/>
                <a:gdLst>
                  <a:gd name="T0" fmla="*/ 22 w 85"/>
                  <a:gd name="T1" fmla="*/ 80 h 107"/>
                  <a:gd name="T2" fmla="*/ 62 w 85"/>
                  <a:gd name="T3" fmla="*/ 80 h 107"/>
                  <a:gd name="T4" fmla="*/ 71 w 85"/>
                  <a:gd name="T5" fmla="*/ 107 h 107"/>
                  <a:gd name="T6" fmla="*/ 85 w 85"/>
                  <a:gd name="T7" fmla="*/ 102 h 107"/>
                  <a:gd name="T8" fmla="*/ 49 w 85"/>
                  <a:gd name="T9" fmla="*/ 0 h 107"/>
                  <a:gd name="T10" fmla="*/ 35 w 85"/>
                  <a:gd name="T11" fmla="*/ 0 h 107"/>
                  <a:gd name="T12" fmla="*/ 0 w 85"/>
                  <a:gd name="T13" fmla="*/ 102 h 107"/>
                  <a:gd name="T14" fmla="*/ 14 w 85"/>
                  <a:gd name="T15" fmla="*/ 107 h 107"/>
                  <a:gd name="T16" fmla="*/ 22 w 85"/>
                  <a:gd name="T17" fmla="*/ 80 h 107"/>
                  <a:gd name="T18" fmla="*/ 43 w 85"/>
                  <a:gd name="T19" fmla="*/ 24 h 107"/>
                  <a:gd name="T20" fmla="*/ 57 w 85"/>
                  <a:gd name="T21" fmla="*/ 66 h 107"/>
                  <a:gd name="T22" fmla="*/ 28 w 85"/>
                  <a:gd name="T23" fmla="*/ 66 h 107"/>
                  <a:gd name="T24" fmla="*/ 43 w 85"/>
                  <a:gd name="T25"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07">
                    <a:moveTo>
                      <a:pt x="22" y="80"/>
                    </a:moveTo>
                    <a:lnTo>
                      <a:pt x="62" y="80"/>
                    </a:lnTo>
                    <a:lnTo>
                      <a:pt x="71" y="107"/>
                    </a:lnTo>
                    <a:lnTo>
                      <a:pt x="85" y="102"/>
                    </a:lnTo>
                    <a:lnTo>
                      <a:pt x="49" y="0"/>
                    </a:lnTo>
                    <a:lnTo>
                      <a:pt x="35" y="0"/>
                    </a:lnTo>
                    <a:lnTo>
                      <a:pt x="0" y="102"/>
                    </a:lnTo>
                    <a:lnTo>
                      <a:pt x="14" y="107"/>
                    </a:lnTo>
                    <a:lnTo>
                      <a:pt x="22" y="80"/>
                    </a:lnTo>
                    <a:close/>
                    <a:moveTo>
                      <a:pt x="43" y="24"/>
                    </a:moveTo>
                    <a:lnTo>
                      <a:pt x="57" y="66"/>
                    </a:lnTo>
                    <a:lnTo>
                      <a:pt x="28" y="66"/>
                    </a:ln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84" name="Rectangle 83">
                <a:extLst>
                  <a:ext uri="{FF2B5EF4-FFF2-40B4-BE49-F238E27FC236}">
                    <a16:creationId xmlns:a16="http://schemas.microsoft.com/office/drawing/2014/main" id="{F761633A-083F-4264-8935-13F472CAB016}"/>
                  </a:ext>
                </a:extLst>
              </p:cNvPr>
              <p:cNvSpPr>
                <a:spLocks noChangeArrowheads="1"/>
              </p:cNvSpPr>
              <p:nvPr/>
            </p:nvSpPr>
            <p:spPr bwMode="auto">
              <a:xfrm>
                <a:off x="7685088" y="4603750"/>
                <a:ext cx="3825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85" name="Rectangle 84">
                <a:extLst>
                  <a:ext uri="{FF2B5EF4-FFF2-40B4-BE49-F238E27FC236}">
                    <a16:creationId xmlns:a16="http://schemas.microsoft.com/office/drawing/2014/main" id="{00E0A2FA-E980-464C-9776-1363D1DB5B12}"/>
                  </a:ext>
                </a:extLst>
              </p:cNvPr>
              <p:cNvSpPr>
                <a:spLocks noChangeArrowheads="1"/>
              </p:cNvSpPr>
              <p:nvPr/>
            </p:nvSpPr>
            <p:spPr bwMode="auto">
              <a:xfrm>
                <a:off x="7685088" y="4652963"/>
                <a:ext cx="3825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86" name="Rectangle 85">
                <a:extLst>
                  <a:ext uri="{FF2B5EF4-FFF2-40B4-BE49-F238E27FC236}">
                    <a16:creationId xmlns:a16="http://schemas.microsoft.com/office/drawing/2014/main" id="{0D0EC5F8-9644-48A4-B90C-08F016CA0849}"/>
                  </a:ext>
                </a:extLst>
              </p:cNvPr>
              <p:cNvSpPr>
                <a:spLocks noChangeArrowheads="1"/>
              </p:cNvSpPr>
              <p:nvPr/>
            </p:nvSpPr>
            <p:spPr bwMode="auto">
              <a:xfrm>
                <a:off x="7685088" y="4702175"/>
                <a:ext cx="3825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87" name="Rectangle 86">
                <a:extLst>
                  <a:ext uri="{FF2B5EF4-FFF2-40B4-BE49-F238E27FC236}">
                    <a16:creationId xmlns:a16="http://schemas.microsoft.com/office/drawing/2014/main" id="{95EF0CAD-9F8E-4F25-8B95-6ACB189D4546}"/>
                  </a:ext>
                </a:extLst>
              </p:cNvPr>
              <p:cNvSpPr>
                <a:spLocks noChangeArrowheads="1"/>
              </p:cNvSpPr>
              <p:nvPr/>
            </p:nvSpPr>
            <p:spPr bwMode="auto">
              <a:xfrm>
                <a:off x="7685088" y="4752975"/>
                <a:ext cx="3825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88" name="Rectangle 87">
                <a:extLst>
                  <a:ext uri="{FF2B5EF4-FFF2-40B4-BE49-F238E27FC236}">
                    <a16:creationId xmlns:a16="http://schemas.microsoft.com/office/drawing/2014/main" id="{607D651F-B947-4950-AB7F-DAAD06CF26C8}"/>
                  </a:ext>
                </a:extLst>
              </p:cNvPr>
              <p:cNvSpPr>
                <a:spLocks noChangeArrowheads="1"/>
              </p:cNvSpPr>
              <p:nvPr/>
            </p:nvSpPr>
            <p:spPr bwMode="auto">
              <a:xfrm>
                <a:off x="7518400" y="4800600"/>
                <a:ext cx="54927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89" name="Rectangle 88">
                <a:extLst>
                  <a:ext uri="{FF2B5EF4-FFF2-40B4-BE49-F238E27FC236}">
                    <a16:creationId xmlns:a16="http://schemas.microsoft.com/office/drawing/2014/main" id="{2F740E6F-B903-4355-991D-0983488D2A6E}"/>
                  </a:ext>
                </a:extLst>
              </p:cNvPr>
              <p:cNvSpPr>
                <a:spLocks noChangeArrowheads="1"/>
              </p:cNvSpPr>
              <p:nvPr/>
            </p:nvSpPr>
            <p:spPr bwMode="auto">
              <a:xfrm>
                <a:off x="7518400" y="4849813"/>
                <a:ext cx="54927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grpSp>
      </p:grpSp>
      <p:grpSp>
        <p:nvGrpSpPr>
          <p:cNvPr id="90" name="Group 72">
            <a:extLst>
              <a:ext uri="{FF2B5EF4-FFF2-40B4-BE49-F238E27FC236}">
                <a16:creationId xmlns:a16="http://schemas.microsoft.com/office/drawing/2014/main" id="{C4FD3E0D-13B0-4DA9-AE50-72EBF8201109}"/>
              </a:ext>
            </a:extLst>
          </p:cNvPr>
          <p:cNvGrpSpPr/>
          <p:nvPr/>
        </p:nvGrpSpPr>
        <p:grpSpPr>
          <a:xfrm>
            <a:off x="2708284" y="3601617"/>
            <a:ext cx="1256676" cy="1053141"/>
            <a:chOff x="4491126" y="5216218"/>
            <a:chExt cx="932682" cy="932682"/>
          </a:xfrm>
        </p:grpSpPr>
        <p:sp>
          <p:nvSpPr>
            <p:cNvPr id="91" name="타원 72">
              <a:extLst>
                <a:ext uri="{FF2B5EF4-FFF2-40B4-BE49-F238E27FC236}">
                  <a16:creationId xmlns:a16="http://schemas.microsoft.com/office/drawing/2014/main" id="{EB0F30A5-200C-410F-B0E6-F5836AA1330F}"/>
                </a:ext>
              </a:extLst>
            </p:cNvPr>
            <p:cNvSpPr/>
            <p:nvPr/>
          </p:nvSpPr>
          <p:spPr>
            <a:xfrm>
              <a:off x="4491126" y="5216218"/>
              <a:ext cx="932682" cy="932682"/>
            </a:xfrm>
            <a:prstGeom prst="ellipse">
              <a:avLst/>
            </a:prstGeom>
            <a:solidFill>
              <a:srgbClr val="FF8A00"/>
            </a:solidFill>
            <a:ln w="19050" cap="flat" cmpd="sng" algn="ctr">
              <a:no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b="0" i="0" u="none" strike="noStrike" kern="0" cap="none" spc="0" normalizeH="0" baseline="0" noProof="0" dirty="0">
                <a:ln>
                  <a:noFill/>
                </a:ln>
                <a:solidFill>
                  <a:sysClr val="windowText" lastClr="000000">
                    <a:lumMod val="75000"/>
                    <a:lumOff val="25000"/>
                  </a:sysClr>
                </a:solidFill>
                <a:effectLst/>
                <a:uLnTx/>
                <a:uFillTx/>
                <a:latin typeface="Calibri" panose="020F0502020204030204" pitchFamily="34" charset="0"/>
                <a:ea typeface="Malgun Gothic" panose="020B0503020000020004" charset="-127"/>
                <a:cs typeface="+mn-cs"/>
              </a:endParaRPr>
            </a:p>
          </p:txBody>
        </p:sp>
        <p:grpSp>
          <p:nvGrpSpPr>
            <p:cNvPr id="92" name="Group 56">
              <a:extLst>
                <a:ext uri="{FF2B5EF4-FFF2-40B4-BE49-F238E27FC236}">
                  <a16:creationId xmlns:a16="http://schemas.microsoft.com/office/drawing/2014/main" id="{B2BC8074-F1C3-45C9-828A-F3C70C5D88B8}"/>
                </a:ext>
              </a:extLst>
            </p:cNvPr>
            <p:cNvGrpSpPr/>
            <p:nvPr/>
          </p:nvGrpSpPr>
          <p:grpSpPr>
            <a:xfrm>
              <a:off x="4707252" y="5390652"/>
              <a:ext cx="500452" cy="510075"/>
              <a:chOff x="7427913" y="5637213"/>
              <a:chExt cx="742950" cy="757237"/>
            </a:xfrm>
            <a:solidFill>
              <a:sysClr val="window" lastClr="FFFFFF"/>
            </a:solidFill>
          </p:grpSpPr>
          <p:sp>
            <p:nvSpPr>
              <p:cNvPr id="93" name="Freeform 111">
                <a:extLst>
                  <a:ext uri="{FF2B5EF4-FFF2-40B4-BE49-F238E27FC236}">
                    <a16:creationId xmlns:a16="http://schemas.microsoft.com/office/drawing/2014/main" id="{C2E5C8B2-F9A0-485B-B79F-B3CE379A50B7}"/>
                  </a:ext>
                </a:extLst>
              </p:cNvPr>
              <p:cNvSpPr>
                <a:spLocks noEditPoints="1"/>
              </p:cNvSpPr>
              <p:nvPr/>
            </p:nvSpPr>
            <p:spPr bwMode="auto">
              <a:xfrm>
                <a:off x="7689850" y="5637213"/>
                <a:ext cx="220663" cy="279400"/>
              </a:xfrm>
              <a:custGeom>
                <a:avLst/>
                <a:gdLst>
                  <a:gd name="T0" fmla="*/ 139 w 139"/>
                  <a:gd name="T1" fmla="*/ 100 h 176"/>
                  <a:gd name="T2" fmla="*/ 136 w 139"/>
                  <a:gd name="T3" fmla="*/ 91 h 176"/>
                  <a:gd name="T4" fmla="*/ 132 w 139"/>
                  <a:gd name="T5" fmla="*/ 82 h 176"/>
                  <a:gd name="T6" fmla="*/ 126 w 139"/>
                  <a:gd name="T7" fmla="*/ 76 h 176"/>
                  <a:gd name="T8" fmla="*/ 118 w 139"/>
                  <a:gd name="T9" fmla="*/ 71 h 176"/>
                  <a:gd name="T10" fmla="*/ 107 w 139"/>
                  <a:gd name="T11" fmla="*/ 69 h 176"/>
                  <a:gd name="T12" fmla="*/ 95 w 139"/>
                  <a:gd name="T13" fmla="*/ 67 h 176"/>
                  <a:gd name="T14" fmla="*/ 104 w 139"/>
                  <a:gd name="T15" fmla="*/ 54 h 176"/>
                  <a:gd name="T16" fmla="*/ 107 w 139"/>
                  <a:gd name="T17" fmla="*/ 39 h 176"/>
                  <a:gd name="T18" fmla="*/ 107 w 139"/>
                  <a:gd name="T19" fmla="*/ 31 h 176"/>
                  <a:gd name="T20" fmla="*/ 101 w 139"/>
                  <a:gd name="T21" fmla="*/ 17 h 176"/>
                  <a:gd name="T22" fmla="*/ 91 w 139"/>
                  <a:gd name="T23" fmla="*/ 7 h 176"/>
                  <a:gd name="T24" fmla="*/ 77 w 139"/>
                  <a:gd name="T25" fmla="*/ 1 h 176"/>
                  <a:gd name="T26" fmla="*/ 70 w 139"/>
                  <a:gd name="T27" fmla="*/ 0 h 176"/>
                  <a:gd name="T28" fmla="*/ 54 w 139"/>
                  <a:gd name="T29" fmla="*/ 3 h 176"/>
                  <a:gd name="T30" fmla="*/ 41 w 139"/>
                  <a:gd name="T31" fmla="*/ 12 h 176"/>
                  <a:gd name="T32" fmla="*/ 34 w 139"/>
                  <a:gd name="T33" fmla="*/ 24 h 176"/>
                  <a:gd name="T34" fmla="*/ 31 w 139"/>
                  <a:gd name="T35" fmla="*/ 39 h 176"/>
                  <a:gd name="T36" fmla="*/ 32 w 139"/>
                  <a:gd name="T37" fmla="*/ 46 h 176"/>
                  <a:gd name="T38" fmla="*/ 37 w 139"/>
                  <a:gd name="T39" fmla="*/ 61 h 176"/>
                  <a:gd name="T40" fmla="*/ 43 w 139"/>
                  <a:gd name="T41" fmla="*/ 67 h 176"/>
                  <a:gd name="T42" fmla="*/ 21 w 139"/>
                  <a:gd name="T43" fmla="*/ 71 h 176"/>
                  <a:gd name="T44" fmla="*/ 17 w 139"/>
                  <a:gd name="T45" fmla="*/ 73 h 176"/>
                  <a:gd name="T46" fmla="*/ 9 w 139"/>
                  <a:gd name="T47" fmla="*/ 79 h 176"/>
                  <a:gd name="T48" fmla="*/ 4 w 139"/>
                  <a:gd name="T49" fmla="*/ 86 h 176"/>
                  <a:gd name="T50" fmla="*/ 0 w 139"/>
                  <a:gd name="T51" fmla="*/ 95 h 176"/>
                  <a:gd name="T52" fmla="*/ 0 w 139"/>
                  <a:gd name="T53" fmla="*/ 176 h 176"/>
                  <a:gd name="T54" fmla="*/ 139 w 139"/>
                  <a:gd name="T55" fmla="*/ 100 h 176"/>
                  <a:gd name="T56" fmla="*/ 70 w 139"/>
                  <a:gd name="T57" fmla="*/ 14 h 176"/>
                  <a:gd name="T58" fmla="*/ 78 w 139"/>
                  <a:gd name="T59" fmla="*/ 16 h 176"/>
                  <a:gd name="T60" fmla="*/ 87 w 139"/>
                  <a:gd name="T61" fmla="*/ 22 h 176"/>
                  <a:gd name="T62" fmla="*/ 92 w 139"/>
                  <a:gd name="T63" fmla="*/ 29 h 176"/>
                  <a:gd name="T64" fmla="*/ 93 w 139"/>
                  <a:gd name="T65" fmla="*/ 39 h 176"/>
                  <a:gd name="T66" fmla="*/ 93 w 139"/>
                  <a:gd name="T67" fmla="*/ 43 h 176"/>
                  <a:gd name="T68" fmla="*/ 89 w 139"/>
                  <a:gd name="T69" fmla="*/ 53 h 176"/>
                  <a:gd name="T70" fmla="*/ 82 w 139"/>
                  <a:gd name="T71" fmla="*/ 59 h 176"/>
                  <a:gd name="T72" fmla="*/ 74 w 139"/>
                  <a:gd name="T73" fmla="*/ 63 h 176"/>
                  <a:gd name="T74" fmla="*/ 70 w 139"/>
                  <a:gd name="T75" fmla="*/ 64 h 176"/>
                  <a:gd name="T76" fmla="*/ 60 w 139"/>
                  <a:gd name="T77" fmla="*/ 62 h 176"/>
                  <a:gd name="T78" fmla="*/ 52 w 139"/>
                  <a:gd name="T79" fmla="*/ 56 h 176"/>
                  <a:gd name="T80" fmla="*/ 47 w 139"/>
                  <a:gd name="T81" fmla="*/ 49 h 176"/>
                  <a:gd name="T82" fmla="*/ 45 w 139"/>
                  <a:gd name="T83" fmla="*/ 39 h 176"/>
                  <a:gd name="T84" fmla="*/ 45 w 139"/>
                  <a:gd name="T85" fmla="*/ 34 h 176"/>
                  <a:gd name="T86" fmla="*/ 49 w 139"/>
                  <a:gd name="T87" fmla="*/ 25 h 176"/>
                  <a:gd name="T88" fmla="*/ 55 w 139"/>
                  <a:gd name="T89" fmla="*/ 18 h 176"/>
                  <a:gd name="T90" fmla="*/ 64 w 139"/>
                  <a:gd name="T91" fmla="*/ 15 h 176"/>
                  <a:gd name="T92" fmla="*/ 70 w 139"/>
                  <a:gd name="T93" fmla="*/ 14 h 176"/>
                  <a:gd name="T94" fmla="*/ 109 w 139"/>
                  <a:gd name="T95" fmla="*/ 162 h 176"/>
                  <a:gd name="T96" fmla="*/ 95 w 139"/>
                  <a:gd name="T97" fmla="*/ 106 h 176"/>
                  <a:gd name="T98" fmla="*/ 43 w 139"/>
                  <a:gd name="T99" fmla="*/ 162 h 176"/>
                  <a:gd name="T100" fmla="*/ 28 w 139"/>
                  <a:gd name="T101" fmla="*/ 106 h 176"/>
                  <a:gd name="T102" fmla="*/ 14 w 139"/>
                  <a:gd name="T103" fmla="*/ 162 h 176"/>
                  <a:gd name="T104" fmla="*/ 14 w 139"/>
                  <a:gd name="T105" fmla="*/ 100 h 176"/>
                  <a:gd name="T106" fmla="*/ 18 w 139"/>
                  <a:gd name="T107" fmla="*/ 91 h 176"/>
                  <a:gd name="T108" fmla="*/ 25 w 139"/>
                  <a:gd name="T109" fmla="*/ 85 h 176"/>
                  <a:gd name="T110" fmla="*/ 36 w 139"/>
                  <a:gd name="T111" fmla="*/ 82 h 176"/>
                  <a:gd name="T112" fmla="*/ 58 w 139"/>
                  <a:gd name="T113" fmla="*/ 79 h 176"/>
                  <a:gd name="T114" fmla="*/ 80 w 139"/>
                  <a:gd name="T115" fmla="*/ 79 h 176"/>
                  <a:gd name="T116" fmla="*/ 103 w 139"/>
                  <a:gd name="T117" fmla="*/ 82 h 176"/>
                  <a:gd name="T118" fmla="*/ 114 w 139"/>
                  <a:gd name="T119" fmla="*/ 85 h 176"/>
                  <a:gd name="T120" fmla="*/ 121 w 139"/>
                  <a:gd name="T121" fmla="*/ 91 h 176"/>
                  <a:gd name="T122" fmla="*/ 125 w 139"/>
                  <a:gd name="T123"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76">
                    <a:moveTo>
                      <a:pt x="139" y="100"/>
                    </a:moveTo>
                    <a:lnTo>
                      <a:pt x="139" y="100"/>
                    </a:lnTo>
                    <a:lnTo>
                      <a:pt x="138" y="95"/>
                    </a:lnTo>
                    <a:lnTo>
                      <a:pt x="136" y="91"/>
                    </a:lnTo>
                    <a:lnTo>
                      <a:pt x="134" y="86"/>
                    </a:lnTo>
                    <a:lnTo>
                      <a:pt x="132" y="82"/>
                    </a:lnTo>
                    <a:lnTo>
                      <a:pt x="129" y="79"/>
                    </a:lnTo>
                    <a:lnTo>
                      <a:pt x="126" y="76"/>
                    </a:lnTo>
                    <a:lnTo>
                      <a:pt x="121" y="73"/>
                    </a:lnTo>
                    <a:lnTo>
                      <a:pt x="118" y="71"/>
                    </a:lnTo>
                    <a:lnTo>
                      <a:pt x="118" y="71"/>
                    </a:lnTo>
                    <a:lnTo>
                      <a:pt x="107" y="69"/>
                    </a:lnTo>
                    <a:lnTo>
                      <a:pt x="95" y="67"/>
                    </a:lnTo>
                    <a:lnTo>
                      <a:pt x="95" y="67"/>
                    </a:lnTo>
                    <a:lnTo>
                      <a:pt x="101" y="61"/>
                    </a:lnTo>
                    <a:lnTo>
                      <a:pt x="104" y="54"/>
                    </a:lnTo>
                    <a:lnTo>
                      <a:pt x="107" y="46"/>
                    </a:lnTo>
                    <a:lnTo>
                      <a:pt x="107" y="39"/>
                    </a:lnTo>
                    <a:lnTo>
                      <a:pt x="107" y="39"/>
                    </a:lnTo>
                    <a:lnTo>
                      <a:pt x="107" y="31"/>
                    </a:lnTo>
                    <a:lnTo>
                      <a:pt x="105" y="24"/>
                    </a:lnTo>
                    <a:lnTo>
                      <a:pt x="101" y="17"/>
                    </a:lnTo>
                    <a:lnTo>
                      <a:pt x="97" y="12"/>
                    </a:lnTo>
                    <a:lnTo>
                      <a:pt x="91" y="7"/>
                    </a:lnTo>
                    <a:lnTo>
                      <a:pt x="85" y="3"/>
                    </a:lnTo>
                    <a:lnTo>
                      <a:pt x="77" y="1"/>
                    </a:lnTo>
                    <a:lnTo>
                      <a:pt x="70" y="0"/>
                    </a:lnTo>
                    <a:lnTo>
                      <a:pt x="70" y="0"/>
                    </a:lnTo>
                    <a:lnTo>
                      <a:pt x="61" y="1"/>
                    </a:lnTo>
                    <a:lnTo>
                      <a:pt x="54" y="3"/>
                    </a:lnTo>
                    <a:lnTo>
                      <a:pt x="48" y="7"/>
                    </a:lnTo>
                    <a:lnTo>
                      <a:pt x="41" y="12"/>
                    </a:lnTo>
                    <a:lnTo>
                      <a:pt x="37" y="17"/>
                    </a:lnTo>
                    <a:lnTo>
                      <a:pt x="34" y="24"/>
                    </a:lnTo>
                    <a:lnTo>
                      <a:pt x="32" y="31"/>
                    </a:lnTo>
                    <a:lnTo>
                      <a:pt x="31" y="39"/>
                    </a:lnTo>
                    <a:lnTo>
                      <a:pt x="31" y="39"/>
                    </a:lnTo>
                    <a:lnTo>
                      <a:pt x="32" y="46"/>
                    </a:lnTo>
                    <a:lnTo>
                      <a:pt x="34" y="54"/>
                    </a:lnTo>
                    <a:lnTo>
                      <a:pt x="37" y="61"/>
                    </a:lnTo>
                    <a:lnTo>
                      <a:pt x="43" y="67"/>
                    </a:lnTo>
                    <a:lnTo>
                      <a:pt x="43" y="67"/>
                    </a:lnTo>
                    <a:lnTo>
                      <a:pt x="32" y="69"/>
                    </a:lnTo>
                    <a:lnTo>
                      <a:pt x="21" y="71"/>
                    </a:lnTo>
                    <a:lnTo>
                      <a:pt x="21" y="71"/>
                    </a:lnTo>
                    <a:lnTo>
                      <a:pt x="17" y="73"/>
                    </a:lnTo>
                    <a:lnTo>
                      <a:pt x="12" y="76"/>
                    </a:lnTo>
                    <a:lnTo>
                      <a:pt x="9" y="79"/>
                    </a:lnTo>
                    <a:lnTo>
                      <a:pt x="6" y="82"/>
                    </a:lnTo>
                    <a:lnTo>
                      <a:pt x="4" y="86"/>
                    </a:lnTo>
                    <a:lnTo>
                      <a:pt x="1" y="91"/>
                    </a:lnTo>
                    <a:lnTo>
                      <a:pt x="0" y="95"/>
                    </a:lnTo>
                    <a:lnTo>
                      <a:pt x="0" y="100"/>
                    </a:lnTo>
                    <a:lnTo>
                      <a:pt x="0" y="176"/>
                    </a:lnTo>
                    <a:lnTo>
                      <a:pt x="139" y="176"/>
                    </a:lnTo>
                    <a:lnTo>
                      <a:pt x="139" y="100"/>
                    </a:lnTo>
                    <a:close/>
                    <a:moveTo>
                      <a:pt x="70" y="14"/>
                    </a:moveTo>
                    <a:lnTo>
                      <a:pt x="70" y="14"/>
                    </a:lnTo>
                    <a:lnTo>
                      <a:pt x="74" y="15"/>
                    </a:lnTo>
                    <a:lnTo>
                      <a:pt x="78" y="16"/>
                    </a:lnTo>
                    <a:lnTo>
                      <a:pt x="82" y="18"/>
                    </a:lnTo>
                    <a:lnTo>
                      <a:pt x="87" y="22"/>
                    </a:lnTo>
                    <a:lnTo>
                      <a:pt x="89" y="25"/>
                    </a:lnTo>
                    <a:lnTo>
                      <a:pt x="92" y="29"/>
                    </a:lnTo>
                    <a:lnTo>
                      <a:pt x="93" y="34"/>
                    </a:lnTo>
                    <a:lnTo>
                      <a:pt x="93" y="39"/>
                    </a:lnTo>
                    <a:lnTo>
                      <a:pt x="93" y="39"/>
                    </a:lnTo>
                    <a:lnTo>
                      <a:pt x="93" y="43"/>
                    </a:lnTo>
                    <a:lnTo>
                      <a:pt x="92" y="49"/>
                    </a:lnTo>
                    <a:lnTo>
                      <a:pt x="89" y="53"/>
                    </a:lnTo>
                    <a:lnTo>
                      <a:pt x="87" y="56"/>
                    </a:lnTo>
                    <a:lnTo>
                      <a:pt x="82" y="59"/>
                    </a:lnTo>
                    <a:lnTo>
                      <a:pt x="78" y="62"/>
                    </a:lnTo>
                    <a:lnTo>
                      <a:pt x="74" y="63"/>
                    </a:lnTo>
                    <a:lnTo>
                      <a:pt x="70" y="64"/>
                    </a:lnTo>
                    <a:lnTo>
                      <a:pt x="70" y="64"/>
                    </a:lnTo>
                    <a:lnTo>
                      <a:pt x="64" y="63"/>
                    </a:lnTo>
                    <a:lnTo>
                      <a:pt x="60" y="62"/>
                    </a:lnTo>
                    <a:lnTo>
                      <a:pt x="55" y="59"/>
                    </a:lnTo>
                    <a:lnTo>
                      <a:pt x="52" y="56"/>
                    </a:lnTo>
                    <a:lnTo>
                      <a:pt x="49" y="53"/>
                    </a:lnTo>
                    <a:lnTo>
                      <a:pt x="47" y="49"/>
                    </a:lnTo>
                    <a:lnTo>
                      <a:pt x="45" y="43"/>
                    </a:lnTo>
                    <a:lnTo>
                      <a:pt x="45" y="39"/>
                    </a:lnTo>
                    <a:lnTo>
                      <a:pt x="45" y="39"/>
                    </a:lnTo>
                    <a:lnTo>
                      <a:pt x="45" y="34"/>
                    </a:lnTo>
                    <a:lnTo>
                      <a:pt x="47" y="29"/>
                    </a:lnTo>
                    <a:lnTo>
                      <a:pt x="49" y="25"/>
                    </a:lnTo>
                    <a:lnTo>
                      <a:pt x="52" y="22"/>
                    </a:lnTo>
                    <a:lnTo>
                      <a:pt x="55" y="18"/>
                    </a:lnTo>
                    <a:lnTo>
                      <a:pt x="60" y="16"/>
                    </a:lnTo>
                    <a:lnTo>
                      <a:pt x="64" y="15"/>
                    </a:lnTo>
                    <a:lnTo>
                      <a:pt x="70" y="14"/>
                    </a:lnTo>
                    <a:lnTo>
                      <a:pt x="70" y="14"/>
                    </a:lnTo>
                    <a:close/>
                    <a:moveTo>
                      <a:pt x="125" y="162"/>
                    </a:moveTo>
                    <a:lnTo>
                      <a:pt x="109" y="162"/>
                    </a:lnTo>
                    <a:lnTo>
                      <a:pt x="109" y="106"/>
                    </a:lnTo>
                    <a:lnTo>
                      <a:pt x="95" y="106"/>
                    </a:lnTo>
                    <a:lnTo>
                      <a:pt x="95" y="162"/>
                    </a:lnTo>
                    <a:lnTo>
                      <a:pt x="43" y="162"/>
                    </a:lnTo>
                    <a:lnTo>
                      <a:pt x="43" y="106"/>
                    </a:lnTo>
                    <a:lnTo>
                      <a:pt x="28" y="106"/>
                    </a:lnTo>
                    <a:lnTo>
                      <a:pt x="28" y="162"/>
                    </a:lnTo>
                    <a:lnTo>
                      <a:pt x="14" y="162"/>
                    </a:lnTo>
                    <a:lnTo>
                      <a:pt x="14" y="100"/>
                    </a:lnTo>
                    <a:lnTo>
                      <a:pt x="14" y="100"/>
                    </a:lnTo>
                    <a:lnTo>
                      <a:pt x="14" y="95"/>
                    </a:lnTo>
                    <a:lnTo>
                      <a:pt x="18" y="91"/>
                    </a:lnTo>
                    <a:lnTo>
                      <a:pt x="21" y="88"/>
                    </a:lnTo>
                    <a:lnTo>
                      <a:pt x="25" y="85"/>
                    </a:lnTo>
                    <a:lnTo>
                      <a:pt x="25" y="85"/>
                    </a:lnTo>
                    <a:lnTo>
                      <a:pt x="36" y="82"/>
                    </a:lnTo>
                    <a:lnTo>
                      <a:pt x="47" y="80"/>
                    </a:lnTo>
                    <a:lnTo>
                      <a:pt x="58" y="79"/>
                    </a:lnTo>
                    <a:lnTo>
                      <a:pt x="70" y="79"/>
                    </a:lnTo>
                    <a:lnTo>
                      <a:pt x="80" y="79"/>
                    </a:lnTo>
                    <a:lnTo>
                      <a:pt x="91" y="80"/>
                    </a:lnTo>
                    <a:lnTo>
                      <a:pt x="103" y="82"/>
                    </a:lnTo>
                    <a:lnTo>
                      <a:pt x="114" y="85"/>
                    </a:lnTo>
                    <a:lnTo>
                      <a:pt x="114" y="85"/>
                    </a:lnTo>
                    <a:lnTo>
                      <a:pt x="117" y="88"/>
                    </a:lnTo>
                    <a:lnTo>
                      <a:pt x="121" y="91"/>
                    </a:lnTo>
                    <a:lnTo>
                      <a:pt x="124" y="95"/>
                    </a:lnTo>
                    <a:lnTo>
                      <a:pt x="125" y="100"/>
                    </a:lnTo>
                    <a:lnTo>
                      <a:pt x="125" y="1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94" name="Freeform 112">
                <a:extLst>
                  <a:ext uri="{FF2B5EF4-FFF2-40B4-BE49-F238E27FC236}">
                    <a16:creationId xmlns:a16="http://schemas.microsoft.com/office/drawing/2014/main" id="{B8D43CF8-4B46-4BB7-B065-4015F416CC5E}"/>
                  </a:ext>
                </a:extLst>
              </p:cNvPr>
              <p:cNvSpPr>
                <a:spLocks noEditPoints="1"/>
              </p:cNvSpPr>
              <p:nvPr/>
            </p:nvSpPr>
            <p:spPr bwMode="auto">
              <a:xfrm>
                <a:off x="7689850" y="6115050"/>
                <a:ext cx="220663" cy="279400"/>
              </a:xfrm>
              <a:custGeom>
                <a:avLst/>
                <a:gdLst>
                  <a:gd name="T0" fmla="*/ 118 w 139"/>
                  <a:gd name="T1" fmla="*/ 72 h 176"/>
                  <a:gd name="T2" fmla="*/ 95 w 139"/>
                  <a:gd name="T3" fmla="*/ 66 h 176"/>
                  <a:gd name="T4" fmla="*/ 101 w 139"/>
                  <a:gd name="T5" fmla="*/ 61 h 176"/>
                  <a:gd name="T6" fmla="*/ 107 w 139"/>
                  <a:gd name="T7" fmla="*/ 47 h 176"/>
                  <a:gd name="T8" fmla="*/ 107 w 139"/>
                  <a:gd name="T9" fmla="*/ 39 h 176"/>
                  <a:gd name="T10" fmla="*/ 105 w 139"/>
                  <a:gd name="T11" fmla="*/ 24 h 176"/>
                  <a:gd name="T12" fmla="*/ 97 w 139"/>
                  <a:gd name="T13" fmla="*/ 11 h 176"/>
                  <a:gd name="T14" fmla="*/ 85 w 139"/>
                  <a:gd name="T15" fmla="*/ 4 h 176"/>
                  <a:gd name="T16" fmla="*/ 70 w 139"/>
                  <a:gd name="T17" fmla="*/ 0 h 176"/>
                  <a:gd name="T18" fmla="*/ 61 w 139"/>
                  <a:gd name="T19" fmla="*/ 1 h 176"/>
                  <a:gd name="T20" fmla="*/ 48 w 139"/>
                  <a:gd name="T21" fmla="*/ 7 h 176"/>
                  <a:gd name="T22" fmla="*/ 37 w 139"/>
                  <a:gd name="T23" fmla="*/ 18 h 176"/>
                  <a:gd name="T24" fmla="*/ 32 w 139"/>
                  <a:gd name="T25" fmla="*/ 31 h 176"/>
                  <a:gd name="T26" fmla="*/ 31 w 139"/>
                  <a:gd name="T27" fmla="*/ 39 h 176"/>
                  <a:gd name="T28" fmla="*/ 34 w 139"/>
                  <a:gd name="T29" fmla="*/ 54 h 176"/>
                  <a:gd name="T30" fmla="*/ 43 w 139"/>
                  <a:gd name="T31" fmla="*/ 66 h 176"/>
                  <a:gd name="T32" fmla="*/ 32 w 139"/>
                  <a:gd name="T33" fmla="*/ 68 h 176"/>
                  <a:gd name="T34" fmla="*/ 21 w 139"/>
                  <a:gd name="T35" fmla="*/ 72 h 176"/>
                  <a:gd name="T36" fmla="*/ 12 w 139"/>
                  <a:gd name="T37" fmla="*/ 76 h 176"/>
                  <a:gd name="T38" fmla="*/ 6 w 139"/>
                  <a:gd name="T39" fmla="*/ 82 h 176"/>
                  <a:gd name="T40" fmla="*/ 1 w 139"/>
                  <a:gd name="T41" fmla="*/ 91 h 176"/>
                  <a:gd name="T42" fmla="*/ 0 w 139"/>
                  <a:gd name="T43" fmla="*/ 100 h 176"/>
                  <a:gd name="T44" fmla="*/ 139 w 139"/>
                  <a:gd name="T45" fmla="*/ 176 h 176"/>
                  <a:gd name="T46" fmla="*/ 139 w 139"/>
                  <a:gd name="T47" fmla="*/ 100 h 176"/>
                  <a:gd name="T48" fmla="*/ 136 w 139"/>
                  <a:gd name="T49" fmla="*/ 91 h 176"/>
                  <a:gd name="T50" fmla="*/ 132 w 139"/>
                  <a:gd name="T51" fmla="*/ 82 h 176"/>
                  <a:gd name="T52" fmla="*/ 126 w 139"/>
                  <a:gd name="T53" fmla="*/ 76 h 176"/>
                  <a:gd name="T54" fmla="*/ 118 w 139"/>
                  <a:gd name="T55" fmla="*/ 72 h 176"/>
                  <a:gd name="T56" fmla="*/ 70 w 139"/>
                  <a:gd name="T57" fmla="*/ 14 h 176"/>
                  <a:gd name="T58" fmla="*/ 74 w 139"/>
                  <a:gd name="T59" fmla="*/ 14 h 176"/>
                  <a:gd name="T60" fmla="*/ 82 w 139"/>
                  <a:gd name="T61" fmla="*/ 19 h 176"/>
                  <a:gd name="T62" fmla="*/ 89 w 139"/>
                  <a:gd name="T63" fmla="*/ 25 h 176"/>
                  <a:gd name="T64" fmla="*/ 93 w 139"/>
                  <a:gd name="T65" fmla="*/ 34 h 176"/>
                  <a:gd name="T66" fmla="*/ 93 w 139"/>
                  <a:gd name="T67" fmla="*/ 39 h 176"/>
                  <a:gd name="T68" fmla="*/ 92 w 139"/>
                  <a:gd name="T69" fmla="*/ 48 h 176"/>
                  <a:gd name="T70" fmla="*/ 87 w 139"/>
                  <a:gd name="T71" fmla="*/ 57 h 176"/>
                  <a:gd name="T72" fmla="*/ 78 w 139"/>
                  <a:gd name="T73" fmla="*/ 61 h 176"/>
                  <a:gd name="T74" fmla="*/ 70 w 139"/>
                  <a:gd name="T75" fmla="*/ 63 h 176"/>
                  <a:gd name="T76" fmla="*/ 64 w 139"/>
                  <a:gd name="T77" fmla="*/ 63 h 176"/>
                  <a:gd name="T78" fmla="*/ 55 w 139"/>
                  <a:gd name="T79" fmla="*/ 59 h 176"/>
                  <a:gd name="T80" fmla="*/ 49 w 139"/>
                  <a:gd name="T81" fmla="*/ 52 h 176"/>
                  <a:gd name="T82" fmla="*/ 45 w 139"/>
                  <a:gd name="T83" fmla="*/ 44 h 176"/>
                  <a:gd name="T84" fmla="*/ 45 w 139"/>
                  <a:gd name="T85" fmla="*/ 39 h 176"/>
                  <a:gd name="T86" fmla="*/ 47 w 139"/>
                  <a:gd name="T87" fmla="*/ 30 h 176"/>
                  <a:gd name="T88" fmla="*/ 52 w 139"/>
                  <a:gd name="T89" fmla="*/ 22 h 176"/>
                  <a:gd name="T90" fmla="*/ 60 w 139"/>
                  <a:gd name="T91" fmla="*/ 17 h 176"/>
                  <a:gd name="T92" fmla="*/ 70 w 139"/>
                  <a:gd name="T93" fmla="*/ 14 h 176"/>
                  <a:gd name="T94" fmla="*/ 125 w 139"/>
                  <a:gd name="T95" fmla="*/ 162 h 176"/>
                  <a:gd name="T96" fmla="*/ 109 w 139"/>
                  <a:gd name="T97" fmla="*/ 105 h 176"/>
                  <a:gd name="T98" fmla="*/ 95 w 139"/>
                  <a:gd name="T99" fmla="*/ 162 h 176"/>
                  <a:gd name="T100" fmla="*/ 43 w 139"/>
                  <a:gd name="T101" fmla="*/ 105 h 176"/>
                  <a:gd name="T102" fmla="*/ 28 w 139"/>
                  <a:gd name="T103" fmla="*/ 162 h 176"/>
                  <a:gd name="T104" fmla="*/ 14 w 139"/>
                  <a:gd name="T105" fmla="*/ 100 h 176"/>
                  <a:gd name="T106" fmla="*/ 14 w 139"/>
                  <a:gd name="T107" fmla="*/ 95 h 176"/>
                  <a:gd name="T108" fmla="*/ 21 w 139"/>
                  <a:gd name="T109" fmla="*/ 87 h 176"/>
                  <a:gd name="T110" fmla="*/ 25 w 139"/>
                  <a:gd name="T111" fmla="*/ 85 h 176"/>
                  <a:gd name="T112" fmla="*/ 47 w 139"/>
                  <a:gd name="T113" fmla="*/ 80 h 176"/>
                  <a:gd name="T114" fmla="*/ 70 w 139"/>
                  <a:gd name="T115" fmla="*/ 78 h 176"/>
                  <a:gd name="T116" fmla="*/ 91 w 139"/>
                  <a:gd name="T117" fmla="*/ 80 h 176"/>
                  <a:gd name="T118" fmla="*/ 114 w 139"/>
                  <a:gd name="T119" fmla="*/ 85 h 176"/>
                  <a:gd name="T120" fmla="*/ 117 w 139"/>
                  <a:gd name="T121" fmla="*/ 87 h 176"/>
                  <a:gd name="T122" fmla="*/ 124 w 139"/>
                  <a:gd name="T123" fmla="*/ 95 h 176"/>
                  <a:gd name="T124" fmla="*/ 125 w 139"/>
                  <a:gd name="T125" fmla="*/ 16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 h="176">
                    <a:moveTo>
                      <a:pt x="118" y="72"/>
                    </a:moveTo>
                    <a:lnTo>
                      <a:pt x="118" y="72"/>
                    </a:lnTo>
                    <a:lnTo>
                      <a:pt x="107" y="68"/>
                    </a:lnTo>
                    <a:lnTo>
                      <a:pt x="95" y="66"/>
                    </a:lnTo>
                    <a:lnTo>
                      <a:pt x="95" y="66"/>
                    </a:lnTo>
                    <a:lnTo>
                      <a:pt x="101" y="61"/>
                    </a:lnTo>
                    <a:lnTo>
                      <a:pt x="104" y="54"/>
                    </a:lnTo>
                    <a:lnTo>
                      <a:pt x="107" y="47"/>
                    </a:lnTo>
                    <a:lnTo>
                      <a:pt x="107" y="39"/>
                    </a:lnTo>
                    <a:lnTo>
                      <a:pt x="107" y="39"/>
                    </a:lnTo>
                    <a:lnTo>
                      <a:pt x="107" y="31"/>
                    </a:lnTo>
                    <a:lnTo>
                      <a:pt x="105" y="24"/>
                    </a:lnTo>
                    <a:lnTo>
                      <a:pt x="101" y="18"/>
                    </a:lnTo>
                    <a:lnTo>
                      <a:pt x="97" y="11"/>
                    </a:lnTo>
                    <a:lnTo>
                      <a:pt x="91" y="7"/>
                    </a:lnTo>
                    <a:lnTo>
                      <a:pt x="85" y="4"/>
                    </a:lnTo>
                    <a:lnTo>
                      <a:pt x="77" y="1"/>
                    </a:lnTo>
                    <a:lnTo>
                      <a:pt x="70" y="0"/>
                    </a:lnTo>
                    <a:lnTo>
                      <a:pt x="70" y="0"/>
                    </a:lnTo>
                    <a:lnTo>
                      <a:pt x="61" y="1"/>
                    </a:lnTo>
                    <a:lnTo>
                      <a:pt x="54" y="4"/>
                    </a:lnTo>
                    <a:lnTo>
                      <a:pt x="48" y="7"/>
                    </a:lnTo>
                    <a:lnTo>
                      <a:pt x="41" y="11"/>
                    </a:lnTo>
                    <a:lnTo>
                      <a:pt x="37" y="18"/>
                    </a:lnTo>
                    <a:lnTo>
                      <a:pt x="34" y="24"/>
                    </a:lnTo>
                    <a:lnTo>
                      <a:pt x="32" y="31"/>
                    </a:lnTo>
                    <a:lnTo>
                      <a:pt x="31" y="39"/>
                    </a:lnTo>
                    <a:lnTo>
                      <a:pt x="31" y="39"/>
                    </a:lnTo>
                    <a:lnTo>
                      <a:pt x="32" y="47"/>
                    </a:lnTo>
                    <a:lnTo>
                      <a:pt x="34" y="54"/>
                    </a:lnTo>
                    <a:lnTo>
                      <a:pt x="37" y="61"/>
                    </a:lnTo>
                    <a:lnTo>
                      <a:pt x="43" y="66"/>
                    </a:lnTo>
                    <a:lnTo>
                      <a:pt x="43" y="66"/>
                    </a:lnTo>
                    <a:lnTo>
                      <a:pt x="32" y="68"/>
                    </a:lnTo>
                    <a:lnTo>
                      <a:pt x="21" y="72"/>
                    </a:lnTo>
                    <a:lnTo>
                      <a:pt x="21" y="72"/>
                    </a:lnTo>
                    <a:lnTo>
                      <a:pt x="17" y="73"/>
                    </a:lnTo>
                    <a:lnTo>
                      <a:pt x="12" y="76"/>
                    </a:lnTo>
                    <a:lnTo>
                      <a:pt x="9" y="79"/>
                    </a:lnTo>
                    <a:lnTo>
                      <a:pt x="6" y="82"/>
                    </a:lnTo>
                    <a:lnTo>
                      <a:pt x="4" y="87"/>
                    </a:lnTo>
                    <a:lnTo>
                      <a:pt x="1" y="91"/>
                    </a:lnTo>
                    <a:lnTo>
                      <a:pt x="0" y="95"/>
                    </a:lnTo>
                    <a:lnTo>
                      <a:pt x="0" y="100"/>
                    </a:lnTo>
                    <a:lnTo>
                      <a:pt x="0" y="176"/>
                    </a:lnTo>
                    <a:lnTo>
                      <a:pt x="139" y="176"/>
                    </a:lnTo>
                    <a:lnTo>
                      <a:pt x="139" y="100"/>
                    </a:lnTo>
                    <a:lnTo>
                      <a:pt x="139" y="100"/>
                    </a:lnTo>
                    <a:lnTo>
                      <a:pt x="138" y="95"/>
                    </a:lnTo>
                    <a:lnTo>
                      <a:pt x="136" y="91"/>
                    </a:lnTo>
                    <a:lnTo>
                      <a:pt x="134" y="87"/>
                    </a:lnTo>
                    <a:lnTo>
                      <a:pt x="132" y="82"/>
                    </a:lnTo>
                    <a:lnTo>
                      <a:pt x="129" y="79"/>
                    </a:lnTo>
                    <a:lnTo>
                      <a:pt x="126" y="76"/>
                    </a:lnTo>
                    <a:lnTo>
                      <a:pt x="121" y="73"/>
                    </a:lnTo>
                    <a:lnTo>
                      <a:pt x="118" y="72"/>
                    </a:lnTo>
                    <a:lnTo>
                      <a:pt x="118" y="72"/>
                    </a:lnTo>
                    <a:close/>
                    <a:moveTo>
                      <a:pt x="70" y="14"/>
                    </a:moveTo>
                    <a:lnTo>
                      <a:pt x="70" y="14"/>
                    </a:lnTo>
                    <a:lnTo>
                      <a:pt x="74" y="14"/>
                    </a:lnTo>
                    <a:lnTo>
                      <a:pt x="78" y="17"/>
                    </a:lnTo>
                    <a:lnTo>
                      <a:pt x="82" y="19"/>
                    </a:lnTo>
                    <a:lnTo>
                      <a:pt x="87" y="22"/>
                    </a:lnTo>
                    <a:lnTo>
                      <a:pt x="89" y="25"/>
                    </a:lnTo>
                    <a:lnTo>
                      <a:pt x="92" y="30"/>
                    </a:lnTo>
                    <a:lnTo>
                      <a:pt x="93" y="34"/>
                    </a:lnTo>
                    <a:lnTo>
                      <a:pt x="93" y="39"/>
                    </a:lnTo>
                    <a:lnTo>
                      <a:pt x="93" y="39"/>
                    </a:lnTo>
                    <a:lnTo>
                      <a:pt x="93" y="44"/>
                    </a:lnTo>
                    <a:lnTo>
                      <a:pt x="92" y="48"/>
                    </a:lnTo>
                    <a:lnTo>
                      <a:pt x="89" y="52"/>
                    </a:lnTo>
                    <a:lnTo>
                      <a:pt x="87" y="57"/>
                    </a:lnTo>
                    <a:lnTo>
                      <a:pt x="82" y="59"/>
                    </a:lnTo>
                    <a:lnTo>
                      <a:pt x="78" y="61"/>
                    </a:lnTo>
                    <a:lnTo>
                      <a:pt x="74" y="63"/>
                    </a:lnTo>
                    <a:lnTo>
                      <a:pt x="70" y="63"/>
                    </a:lnTo>
                    <a:lnTo>
                      <a:pt x="70" y="63"/>
                    </a:lnTo>
                    <a:lnTo>
                      <a:pt x="64" y="63"/>
                    </a:lnTo>
                    <a:lnTo>
                      <a:pt x="60" y="61"/>
                    </a:lnTo>
                    <a:lnTo>
                      <a:pt x="55" y="59"/>
                    </a:lnTo>
                    <a:lnTo>
                      <a:pt x="52" y="57"/>
                    </a:lnTo>
                    <a:lnTo>
                      <a:pt x="49" y="52"/>
                    </a:lnTo>
                    <a:lnTo>
                      <a:pt x="47" y="48"/>
                    </a:lnTo>
                    <a:lnTo>
                      <a:pt x="45" y="44"/>
                    </a:lnTo>
                    <a:lnTo>
                      <a:pt x="45" y="39"/>
                    </a:lnTo>
                    <a:lnTo>
                      <a:pt x="45" y="39"/>
                    </a:lnTo>
                    <a:lnTo>
                      <a:pt x="45" y="34"/>
                    </a:lnTo>
                    <a:lnTo>
                      <a:pt x="47" y="30"/>
                    </a:lnTo>
                    <a:lnTo>
                      <a:pt x="49" y="25"/>
                    </a:lnTo>
                    <a:lnTo>
                      <a:pt x="52" y="22"/>
                    </a:lnTo>
                    <a:lnTo>
                      <a:pt x="55" y="19"/>
                    </a:lnTo>
                    <a:lnTo>
                      <a:pt x="60" y="17"/>
                    </a:lnTo>
                    <a:lnTo>
                      <a:pt x="64" y="14"/>
                    </a:lnTo>
                    <a:lnTo>
                      <a:pt x="70" y="14"/>
                    </a:lnTo>
                    <a:lnTo>
                      <a:pt x="70" y="14"/>
                    </a:lnTo>
                    <a:close/>
                    <a:moveTo>
                      <a:pt x="125" y="162"/>
                    </a:moveTo>
                    <a:lnTo>
                      <a:pt x="109" y="162"/>
                    </a:lnTo>
                    <a:lnTo>
                      <a:pt x="109" y="105"/>
                    </a:lnTo>
                    <a:lnTo>
                      <a:pt x="95" y="105"/>
                    </a:lnTo>
                    <a:lnTo>
                      <a:pt x="95" y="162"/>
                    </a:lnTo>
                    <a:lnTo>
                      <a:pt x="43" y="162"/>
                    </a:lnTo>
                    <a:lnTo>
                      <a:pt x="43" y="105"/>
                    </a:lnTo>
                    <a:lnTo>
                      <a:pt x="28" y="105"/>
                    </a:lnTo>
                    <a:lnTo>
                      <a:pt x="28" y="162"/>
                    </a:lnTo>
                    <a:lnTo>
                      <a:pt x="14" y="162"/>
                    </a:lnTo>
                    <a:lnTo>
                      <a:pt x="14" y="100"/>
                    </a:lnTo>
                    <a:lnTo>
                      <a:pt x="14" y="100"/>
                    </a:lnTo>
                    <a:lnTo>
                      <a:pt x="14" y="95"/>
                    </a:lnTo>
                    <a:lnTo>
                      <a:pt x="18" y="91"/>
                    </a:lnTo>
                    <a:lnTo>
                      <a:pt x="21" y="87"/>
                    </a:lnTo>
                    <a:lnTo>
                      <a:pt x="25" y="85"/>
                    </a:lnTo>
                    <a:lnTo>
                      <a:pt x="25" y="85"/>
                    </a:lnTo>
                    <a:lnTo>
                      <a:pt x="36" y="82"/>
                    </a:lnTo>
                    <a:lnTo>
                      <a:pt x="47" y="80"/>
                    </a:lnTo>
                    <a:lnTo>
                      <a:pt x="58" y="79"/>
                    </a:lnTo>
                    <a:lnTo>
                      <a:pt x="70" y="78"/>
                    </a:lnTo>
                    <a:lnTo>
                      <a:pt x="80" y="79"/>
                    </a:lnTo>
                    <a:lnTo>
                      <a:pt x="91" y="80"/>
                    </a:lnTo>
                    <a:lnTo>
                      <a:pt x="103" y="82"/>
                    </a:lnTo>
                    <a:lnTo>
                      <a:pt x="114" y="85"/>
                    </a:lnTo>
                    <a:lnTo>
                      <a:pt x="114" y="85"/>
                    </a:lnTo>
                    <a:lnTo>
                      <a:pt x="117" y="87"/>
                    </a:lnTo>
                    <a:lnTo>
                      <a:pt x="121" y="91"/>
                    </a:lnTo>
                    <a:lnTo>
                      <a:pt x="124" y="95"/>
                    </a:lnTo>
                    <a:lnTo>
                      <a:pt x="125" y="100"/>
                    </a:lnTo>
                    <a:lnTo>
                      <a:pt x="125" y="1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95" name="Freeform 113">
                <a:extLst>
                  <a:ext uri="{FF2B5EF4-FFF2-40B4-BE49-F238E27FC236}">
                    <a16:creationId xmlns:a16="http://schemas.microsoft.com/office/drawing/2014/main" id="{7FD06CE9-843B-41D9-B9BA-7E0EBDBB580F}"/>
                  </a:ext>
                </a:extLst>
              </p:cNvPr>
              <p:cNvSpPr>
                <a:spLocks noEditPoints="1"/>
              </p:cNvSpPr>
              <p:nvPr/>
            </p:nvSpPr>
            <p:spPr bwMode="auto">
              <a:xfrm>
                <a:off x="7427913" y="6115050"/>
                <a:ext cx="219075" cy="279400"/>
              </a:xfrm>
              <a:custGeom>
                <a:avLst/>
                <a:gdLst>
                  <a:gd name="T0" fmla="*/ 118 w 138"/>
                  <a:gd name="T1" fmla="*/ 72 h 176"/>
                  <a:gd name="T2" fmla="*/ 96 w 138"/>
                  <a:gd name="T3" fmla="*/ 66 h 176"/>
                  <a:gd name="T4" fmla="*/ 102 w 138"/>
                  <a:gd name="T5" fmla="*/ 61 h 176"/>
                  <a:gd name="T6" fmla="*/ 107 w 138"/>
                  <a:gd name="T7" fmla="*/ 47 h 176"/>
                  <a:gd name="T8" fmla="*/ 108 w 138"/>
                  <a:gd name="T9" fmla="*/ 39 h 176"/>
                  <a:gd name="T10" fmla="*/ 105 w 138"/>
                  <a:gd name="T11" fmla="*/ 24 h 176"/>
                  <a:gd name="T12" fmla="*/ 96 w 138"/>
                  <a:gd name="T13" fmla="*/ 11 h 176"/>
                  <a:gd name="T14" fmla="*/ 84 w 138"/>
                  <a:gd name="T15" fmla="*/ 4 h 176"/>
                  <a:gd name="T16" fmla="*/ 69 w 138"/>
                  <a:gd name="T17" fmla="*/ 0 h 176"/>
                  <a:gd name="T18" fmla="*/ 62 w 138"/>
                  <a:gd name="T19" fmla="*/ 1 h 176"/>
                  <a:gd name="T20" fmla="*/ 48 w 138"/>
                  <a:gd name="T21" fmla="*/ 7 h 176"/>
                  <a:gd name="T22" fmla="*/ 38 w 138"/>
                  <a:gd name="T23" fmla="*/ 18 h 176"/>
                  <a:gd name="T24" fmla="*/ 31 w 138"/>
                  <a:gd name="T25" fmla="*/ 31 h 176"/>
                  <a:gd name="T26" fmla="*/ 30 w 138"/>
                  <a:gd name="T27" fmla="*/ 39 h 176"/>
                  <a:gd name="T28" fmla="*/ 34 w 138"/>
                  <a:gd name="T29" fmla="*/ 54 h 176"/>
                  <a:gd name="T30" fmla="*/ 42 w 138"/>
                  <a:gd name="T31" fmla="*/ 66 h 176"/>
                  <a:gd name="T32" fmla="*/ 31 w 138"/>
                  <a:gd name="T33" fmla="*/ 68 h 176"/>
                  <a:gd name="T34" fmla="*/ 21 w 138"/>
                  <a:gd name="T35" fmla="*/ 72 h 176"/>
                  <a:gd name="T36" fmla="*/ 13 w 138"/>
                  <a:gd name="T37" fmla="*/ 76 h 176"/>
                  <a:gd name="T38" fmla="*/ 7 w 138"/>
                  <a:gd name="T39" fmla="*/ 82 h 176"/>
                  <a:gd name="T40" fmla="*/ 2 w 138"/>
                  <a:gd name="T41" fmla="*/ 91 h 176"/>
                  <a:gd name="T42" fmla="*/ 0 w 138"/>
                  <a:gd name="T43" fmla="*/ 100 h 176"/>
                  <a:gd name="T44" fmla="*/ 138 w 138"/>
                  <a:gd name="T45" fmla="*/ 176 h 176"/>
                  <a:gd name="T46" fmla="*/ 138 w 138"/>
                  <a:gd name="T47" fmla="*/ 100 h 176"/>
                  <a:gd name="T48" fmla="*/ 137 w 138"/>
                  <a:gd name="T49" fmla="*/ 91 h 176"/>
                  <a:gd name="T50" fmla="*/ 133 w 138"/>
                  <a:gd name="T51" fmla="*/ 82 h 176"/>
                  <a:gd name="T52" fmla="*/ 127 w 138"/>
                  <a:gd name="T53" fmla="*/ 76 h 176"/>
                  <a:gd name="T54" fmla="*/ 118 w 138"/>
                  <a:gd name="T55" fmla="*/ 72 h 176"/>
                  <a:gd name="T56" fmla="*/ 69 w 138"/>
                  <a:gd name="T57" fmla="*/ 14 h 176"/>
                  <a:gd name="T58" fmla="*/ 75 w 138"/>
                  <a:gd name="T59" fmla="*/ 14 h 176"/>
                  <a:gd name="T60" fmla="*/ 83 w 138"/>
                  <a:gd name="T61" fmla="*/ 19 h 176"/>
                  <a:gd name="T62" fmla="*/ 90 w 138"/>
                  <a:gd name="T63" fmla="*/ 25 h 176"/>
                  <a:gd name="T64" fmla="*/ 93 w 138"/>
                  <a:gd name="T65" fmla="*/ 34 h 176"/>
                  <a:gd name="T66" fmla="*/ 94 w 138"/>
                  <a:gd name="T67" fmla="*/ 39 h 176"/>
                  <a:gd name="T68" fmla="*/ 92 w 138"/>
                  <a:gd name="T69" fmla="*/ 48 h 176"/>
                  <a:gd name="T70" fmla="*/ 87 w 138"/>
                  <a:gd name="T71" fmla="*/ 57 h 176"/>
                  <a:gd name="T72" fmla="*/ 79 w 138"/>
                  <a:gd name="T73" fmla="*/ 61 h 176"/>
                  <a:gd name="T74" fmla="*/ 69 w 138"/>
                  <a:gd name="T75" fmla="*/ 63 h 176"/>
                  <a:gd name="T76" fmla="*/ 65 w 138"/>
                  <a:gd name="T77" fmla="*/ 63 h 176"/>
                  <a:gd name="T78" fmla="*/ 56 w 138"/>
                  <a:gd name="T79" fmla="*/ 59 h 176"/>
                  <a:gd name="T80" fmla="*/ 49 w 138"/>
                  <a:gd name="T81" fmla="*/ 52 h 176"/>
                  <a:gd name="T82" fmla="*/ 46 w 138"/>
                  <a:gd name="T83" fmla="*/ 44 h 176"/>
                  <a:gd name="T84" fmla="*/ 46 w 138"/>
                  <a:gd name="T85" fmla="*/ 39 h 176"/>
                  <a:gd name="T86" fmla="*/ 47 w 138"/>
                  <a:gd name="T87" fmla="*/ 30 h 176"/>
                  <a:gd name="T88" fmla="*/ 52 w 138"/>
                  <a:gd name="T89" fmla="*/ 22 h 176"/>
                  <a:gd name="T90" fmla="*/ 60 w 138"/>
                  <a:gd name="T91" fmla="*/ 17 h 176"/>
                  <a:gd name="T92" fmla="*/ 69 w 138"/>
                  <a:gd name="T93" fmla="*/ 14 h 176"/>
                  <a:gd name="T94" fmla="*/ 124 w 138"/>
                  <a:gd name="T95" fmla="*/ 162 h 176"/>
                  <a:gd name="T96" fmla="*/ 110 w 138"/>
                  <a:gd name="T97" fmla="*/ 105 h 176"/>
                  <a:gd name="T98" fmla="*/ 96 w 138"/>
                  <a:gd name="T99" fmla="*/ 162 h 176"/>
                  <a:gd name="T100" fmla="*/ 43 w 138"/>
                  <a:gd name="T101" fmla="*/ 105 h 176"/>
                  <a:gd name="T102" fmla="*/ 29 w 138"/>
                  <a:gd name="T103" fmla="*/ 162 h 176"/>
                  <a:gd name="T104" fmla="*/ 14 w 138"/>
                  <a:gd name="T105" fmla="*/ 100 h 176"/>
                  <a:gd name="T106" fmla="*/ 15 w 138"/>
                  <a:gd name="T107" fmla="*/ 95 h 176"/>
                  <a:gd name="T108" fmla="*/ 21 w 138"/>
                  <a:gd name="T109" fmla="*/ 87 h 176"/>
                  <a:gd name="T110" fmla="*/ 25 w 138"/>
                  <a:gd name="T111" fmla="*/ 85 h 176"/>
                  <a:gd name="T112" fmla="*/ 47 w 138"/>
                  <a:gd name="T113" fmla="*/ 80 h 176"/>
                  <a:gd name="T114" fmla="*/ 69 w 138"/>
                  <a:gd name="T115" fmla="*/ 78 h 176"/>
                  <a:gd name="T116" fmla="*/ 92 w 138"/>
                  <a:gd name="T117" fmla="*/ 80 h 176"/>
                  <a:gd name="T118" fmla="*/ 114 w 138"/>
                  <a:gd name="T119" fmla="*/ 85 h 176"/>
                  <a:gd name="T120" fmla="*/ 118 w 138"/>
                  <a:gd name="T121" fmla="*/ 87 h 176"/>
                  <a:gd name="T122" fmla="*/ 123 w 138"/>
                  <a:gd name="T123" fmla="*/ 95 h 176"/>
                  <a:gd name="T124" fmla="*/ 124 w 138"/>
                  <a:gd name="T125" fmla="*/ 16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 h="176">
                    <a:moveTo>
                      <a:pt x="118" y="72"/>
                    </a:moveTo>
                    <a:lnTo>
                      <a:pt x="118" y="72"/>
                    </a:lnTo>
                    <a:lnTo>
                      <a:pt x="107" y="68"/>
                    </a:lnTo>
                    <a:lnTo>
                      <a:pt x="96" y="66"/>
                    </a:lnTo>
                    <a:lnTo>
                      <a:pt x="96" y="66"/>
                    </a:lnTo>
                    <a:lnTo>
                      <a:pt x="102" y="61"/>
                    </a:lnTo>
                    <a:lnTo>
                      <a:pt x="105" y="54"/>
                    </a:lnTo>
                    <a:lnTo>
                      <a:pt x="107" y="47"/>
                    </a:lnTo>
                    <a:lnTo>
                      <a:pt x="108" y="39"/>
                    </a:lnTo>
                    <a:lnTo>
                      <a:pt x="108" y="39"/>
                    </a:lnTo>
                    <a:lnTo>
                      <a:pt x="107" y="31"/>
                    </a:lnTo>
                    <a:lnTo>
                      <a:pt x="105" y="24"/>
                    </a:lnTo>
                    <a:lnTo>
                      <a:pt x="102" y="18"/>
                    </a:lnTo>
                    <a:lnTo>
                      <a:pt x="96" y="11"/>
                    </a:lnTo>
                    <a:lnTo>
                      <a:pt x="91" y="7"/>
                    </a:lnTo>
                    <a:lnTo>
                      <a:pt x="84" y="4"/>
                    </a:lnTo>
                    <a:lnTo>
                      <a:pt x="77" y="1"/>
                    </a:lnTo>
                    <a:lnTo>
                      <a:pt x="69" y="0"/>
                    </a:lnTo>
                    <a:lnTo>
                      <a:pt x="69" y="0"/>
                    </a:lnTo>
                    <a:lnTo>
                      <a:pt x="62" y="1"/>
                    </a:lnTo>
                    <a:lnTo>
                      <a:pt x="54" y="4"/>
                    </a:lnTo>
                    <a:lnTo>
                      <a:pt x="48" y="7"/>
                    </a:lnTo>
                    <a:lnTo>
                      <a:pt x="42" y="11"/>
                    </a:lnTo>
                    <a:lnTo>
                      <a:pt x="38" y="18"/>
                    </a:lnTo>
                    <a:lnTo>
                      <a:pt x="34" y="24"/>
                    </a:lnTo>
                    <a:lnTo>
                      <a:pt x="31" y="31"/>
                    </a:lnTo>
                    <a:lnTo>
                      <a:pt x="30" y="39"/>
                    </a:lnTo>
                    <a:lnTo>
                      <a:pt x="30" y="39"/>
                    </a:lnTo>
                    <a:lnTo>
                      <a:pt x="31" y="47"/>
                    </a:lnTo>
                    <a:lnTo>
                      <a:pt x="34" y="54"/>
                    </a:lnTo>
                    <a:lnTo>
                      <a:pt x="38" y="61"/>
                    </a:lnTo>
                    <a:lnTo>
                      <a:pt x="42" y="66"/>
                    </a:lnTo>
                    <a:lnTo>
                      <a:pt x="42" y="66"/>
                    </a:lnTo>
                    <a:lnTo>
                      <a:pt x="31" y="68"/>
                    </a:lnTo>
                    <a:lnTo>
                      <a:pt x="21" y="72"/>
                    </a:lnTo>
                    <a:lnTo>
                      <a:pt x="21" y="72"/>
                    </a:lnTo>
                    <a:lnTo>
                      <a:pt x="16" y="73"/>
                    </a:lnTo>
                    <a:lnTo>
                      <a:pt x="13" y="76"/>
                    </a:lnTo>
                    <a:lnTo>
                      <a:pt x="10" y="79"/>
                    </a:lnTo>
                    <a:lnTo>
                      <a:pt x="7" y="82"/>
                    </a:lnTo>
                    <a:lnTo>
                      <a:pt x="3" y="87"/>
                    </a:lnTo>
                    <a:lnTo>
                      <a:pt x="2" y="91"/>
                    </a:lnTo>
                    <a:lnTo>
                      <a:pt x="0" y="95"/>
                    </a:lnTo>
                    <a:lnTo>
                      <a:pt x="0" y="100"/>
                    </a:lnTo>
                    <a:lnTo>
                      <a:pt x="0" y="176"/>
                    </a:lnTo>
                    <a:lnTo>
                      <a:pt x="138" y="176"/>
                    </a:lnTo>
                    <a:lnTo>
                      <a:pt x="138" y="100"/>
                    </a:lnTo>
                    <a:lnTo>
                      <a:pt x="138" y="100"/>
                    </a:lnTo>
                    <a:lnTo>
                      <a:pt x="138" y="95"/>
                    </a:lnTo>
                    <a:lnTo>
                      <a:pt x="137" y="91"/>
                    </a:lnTo>
                    <a:lnTo>
                      <a:pt x="135" y="87"/>
                    </a:lnTo>
                    <a:lnTo>
                      <a:pt x="133" y="82"/>
                    </a:lnTo>
                    <a:lnTo>
                      <a:pt x="130" y="79"/>
                    </a:lnTo>
                    <a:lnTo>
                      <a:pt x="127" y="76"/>
                    </a:lnTo>
                    <a:lnTo>
                      <a:pt x="122" y="73"/>
                    </a:lnTo>
                    <a:lnTo>
                      <a:pt x="118" y="72"/>
                    </a:lnTo>
                    <a:lnTo>
                      <a:pt x="118" y="72"/>
                    </a:lnTo>
                    <a:close/>
                    <a:moveTo>
                      <a:pt x="69" y="14"/>
                    </a:moveTo>
                    <a:lnTo>
                      <a:pt x="69" y="14"/>
                    </a:lnTo>
                    <a:lnTo>
                      <a:pt x="75" y="14"/>
                    </a:lnTo>
                    <a:lnTo>
                      <a:pt x="79" y="17"/>
                    </a:lnTo>
                    <a:lnTo>
                      <a:pt x="83" y="19"/>
                    </a:lnTo>
                    <a:lnTo>
                      <a:pt x="87" y="22"/>
                    </a:lnTo>
                    <a:lnTo>
                      <a:pt x="90" y="25"/>
                    </a:lnTo>
                    <a:lnTo>
                      <a:pt x="92" y="30"/>
                    </a:lnTo>
                    <a:lnTo>
                      <a:pt x="93" y="34"/>
                    </a:lnTo>
                    <a:lnTo>
                      <a:pt x="94" y="39"/>
                    </a:lnTo>
                    <a:lnTo>
                      <a:pt x="94" y="39"/>
                    </a:lnTo>
                    <a:lnTo>
                      <a:pt x="93" y="44"/>
                    </a:lnTo>
                    <a:lnTo>
                      <a:pt x="92" y="48"/>
                    </a:lnTo>
                    <a:lnTo>
                      <a:pt x="90" y="52"/>
                    </a:lnTo>
                    <a:lnTo>
                      <a:pt x="87" y="57"/>
                    </a:lnTo>
                    <a:lnTo>
                      <a:pt x="83" y="59"/>
                    </a:lnTo>
                    <a:lnTo>
                      <a:pt x="79" y="61"/>
                    </a:lnTo>
                    <a:lnTo>
                      <a:pt x="75" y="63"/>
                    </a:lnTo>
                    <a:lnTo>
                      <a:pt x="69" y="63"/>
                    </a:lnTo>
                    <a:lnTo>
                      <a:pt x="69" y="63"/>
                    </a:lnTo>
                    <a:lnTo>
                      <a:pt x="65" y="63"/>
                    </a:lnTo>
                    <a:lnTo>
                      <a:pt x="60" y="61"/>
                    </a:lnTo>
                    <a:lnTo>
                      <a:pt x="56" y="59"/>
                    </a:lnTo>
                    <a:lnTo>
                      <a:pt x="52" y="57"/>
                    </a:lnTo>
                    <a:lnTo>
                      <a:pt x="49" y="52"/>
                    </a:lnTo>
                    <a:lnTo>
                      <a:pt x="47" y="48"/>
                    </a:lnTo>
                    <a:lnTo>
                      <a:pt x="46" y="44"/>
                    </a:lnTo>
                    <a:lnTo>
                      <a:pt x="46" y="39"/>
                    </a:lnTo>
                    <a:lnTo>
                      <a:pt x="46" y="39"/>
                    </a:lnTo>
                    <a:lnTo>
                      <a:pt x="46" y="34"/>
                    </a:lnTo>
                    <a:lnTo>
                      <a:pt x="47" y="30"/>
                    </a:lnTo>
                    <a:lnTo>
                      <a:pt x="49" y="25"/>
                    </a:lnTo>
                    <a:lnTo>
                      <a:pt x="52" y="22"/>
                    </a:lnTo>
                    <a:lnTo>
                      <a:pt x="56" y="19"/>
                    </a:lnTo>
                    <a:lnTo>
                      <a:pt x="60" y="17"/>
                    </a:lnTo>
                    <a:lnTo>
                      <a:pt x="65" y="14"/>
                    </a:lnTo>
                    <a:lnTo>
                      <a:pt x="69" y="14"/>
                    </a:lnTo>
                    <a:lnTo>
                      <a:pt x="69" y="14"/>
                    </a:lnTo>
                    <a:close/>
                    <a:moveTo>
                      <a:pt x="124" y="162"/>
                    </a:moveTo>
                    <a:lnTo>
                      <a:pt x="110" y="162"/>
                    </a:lnTo>
                    <a:lnTo>
                      <a:pt x="110" y="105"/>
                    </a:lnTo>
                    <a:lnTo>
                      <a:pt x="96" y="105"/>
                    </a:lnTo>
                    <a:lnTo>
                      <a:pt x="96" y="162"/>
                    </a:lnTo>
                    <a:lnTo>
                      <a:pt x="43" y="162"/>
                    </a:lnTo>
                    <a:lnTo>
                      <a:pt x="43" y="105"/>
                    </a:lnTo>
                    <a:lnTo>
                      <a:pt x="29" y="105"/>
                    </a:lnTo>
                    <a:lnTo>
                      <a:pt x="29" y="162"/>
                    </a:lnTo>
                    <a:lnTo>
                      <a:pt x="14" y="162"/>
                    </a:lnTo>
                    <a:lnTo>
                      <a:pt x="14" y="100"/>
                    </a:lnTo>
                    <a:lnTo>
                      <a:pt x="14" y="100"/>
                    </a:lnTo>
                    <a:lnTo>
                      <a:pt x="15" y="95"/>
                    </a:lnTo>
                    <a:lnTo>
                      <a:pt x="17" y="91"/>
                    </a:lnTo>
                    <a:lnTo>
                      <a:pt x="21" y="87"/>
                    </a:lnTo>
                    <a:lnTo>
                      <a:pt x="25" y="85"/>
                    </a:lnTo>
                    <a:lnTo>
                      <a:pt x="25" y="85"/>
                    </a:lnTo>
                    <a:lnTo>
                      <a:pt x="36" y="82"/>
                    </a:lnTo>
                    <a:lnTo>
                      <a:pt x="47" y="80"/>
                    </a:lnTo>
                    <a:lnTo>
                      <a:pt x="58" y="79"/>
                    </a:lnTo>
                    <a:lnTo>
                      <a:pt x="69" y="78"/>
                    </a:lnTo>
                    <a:lnTo>
                      <a:pt x="81" y="79"/>
                    </a:lnTo>
                    <a:lnTo>
                      <a:pt x="92" y="80"/>
                    </a:lnTo>
                    <a:lnTo>
                      <a:pt x="103" y="82"/>
                    </a:lnTo>
                    <a:lnTo>
                      <a:pt x="114" y="85"/>
                    </a:lnTo>
                    <a:lnTo>
                      <a:pt x="114" y="85"/>
                    </a:lnTo>
                    <a:lnTo>
                      <a:pt x="118" y="87"/>
                    </a:lnTo>
                    <a:lnTo>
                      <a:pt x="121" y="91"/>
                    </a:lnTo>
                    <a:lnTo>
                      <a:pt x="123" y="95"/>
                    </a:lnTo>
                    <a:lnTo>
                      <a:pt x="124" y="100"/>
                    </a:lnTo>
                    <a:lnTo>
                      <a:pt x="124" y="1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96" name="Freeform 114">
                <a:extLst>
                  <a:ext uri="{FF2B5EF4-FFF2-40B4-BE49-F238E27FC236}">
                    <a16:creationId xmlns:a16="http://schemas.microsoft.com/office/drawing/2014/main" id="{0978CB47-694D-41F7-B90C-3EC82CB51423}"/>
                  </a:ext>
                </a:extLst>
              </p:cNvPr>
              <p:cNvSpPr>
                <a:spLocks noEditPoints="1"/>
              </p:cNvSpPr>
              <p:nvPr/>
            </p:nvSpPr>
            <p:spPr bwMode="auto">
              <a:xfrm>
                <a:off x="7951788" y="6115050"/>
                <a:ext cx="219075" cy="279400"/>
              </a:xfrm>
              <a:custGeom>
                <a:avLst/>
                <a:gdLst>
                  <a:gd name="T0" fmla="*/ 117 w 138"/>
                  <a:gd name="T1" fmla="*/ 72 h 176"/>
                  <a:gd name="T2" fmla="*/ 96 w 138"/>
                  <a:gd name="T3" fmla="*/ 66 h 176"/>
                  <a:gd name="T4" fmla="*/ 100 w 138"/>
                  <a:gd name="T5" fmla="*/ 61 h 176"/>
                  <a:gd name="T6" fmla="*/ 106 w 138"/>
                  <a:gd name="T7" fmla="*/ 47 h 176"/>
                  <a:gd name="T8" fmla="*/ 108 w 138"/>
                  <a:gd name="T9" fmla="*/ 39 h 176"/>
                  <a:gd name="T10" fmla="*/ 104 w 138"/>
                  <a:gd name="T11" fmla="*/ 24 h 176"/>
                  <a:gd name="T12" fmla="*/ 96 w 138"/>
                  <a:gd name="T13" fmla="*/ 11 h 176"/>
                  <a:gd name="T14" fmla="*/ 84 w 138"/>
                  <a:gd name="T15" fmla="*/ 4 h 176"/>
                  <a:gd name="T16" fmla="*/ 69 w 138"/>
                  <a:gd name="T17" fmla="*/ 0 h 176"/>
                  <a:gd name="T18" fmla="*/ 61 w 138"/>
                  <a:gd name="T19" fmla="*/ 1 h 176"/>
                  <a:gd name="T20" fmla="*/ 47 w 138"/>
                  <a:gd name="T21" fmla="*/ 7 h 176"/>
                  <a:gd name="T22" fmla="*/ 36 w 138"/>
                  <a:gd name="T23" fmla="*/ 18 h 176"/>
                  <a:gd name="T24" fmla="*/ 31 w 138"/>
                  <a:gd name="T25" fmla="*/ 31 h 176"/>
                  <a:gd name="T26" fmla="*/ 30 w 138"/>
                  <a:gd name="T27" fmla="*/ 39 h 176"/>
                  <a:gd name="T28" fmla="*/ 33 w 138"/>
                  <a:gd name="T29" fmla="*/ 54 h 176"/>
                  <a:gd name="T30" fmla="*/ 42 w 138"/>
                  <a:gd name="T31" fmla="*/ 66 h 176"/>
                  <a:gd name="T32" fmla="*/ 31 w 138"/>
                  <a:gd name="T33" fmla="*/ 68 h 176"/>
                  <a:gd name="T34" fmla="*/ 20 w 138"/>
                  <a:gd name="T35" fmla="*/ 72 h 176"/>
                  <a:gd name="T36" fmla="*/ 13 w 138"/>
                  <a:gd name="T37" fmla="*/ 76 h 176"/>
                  <a:gd name="T38" fmla="*/ 6 w 138"/>
                  <a:gd name="T39" fmla="*/ 82 h 176"/>
                  <a:gd name="T40" fmla="*/ 2 w 138"/>
                  <a:gd name="T41" fmla="*/ 91 h 176"/>
                  <a:gd name="T42" fmla="*/ 0 w 138"/>
                  <a:gd name="T43" fmla="*/ 100 h 176"/>
                  <a:gd name="T44" fmla="*/ 138 w 138"/>
                  <a:gd name="T45" fmla="*/ 176 h 176"/>
                  <a:gd name="T46" fmla="*/ 138 w 138"/>
                  <a:gd name="T47" fmla="*/ 100 h 176"/>
                  <a:gd name="T48" fmla="*/ 137 w 138"/>
                  <a:gd name="T49" fmla="*/ 91 h 176"/>
                  <a:gd name="T50" fmla="*/ 132 w 138"/>
                  <a:gd name="T51" fmla="*/ 82 h 176"/>
                  <a:gd name="T52" fmla="*/ 125 w 138"/>
                  <a:gd name="T53" fmla="*/ 76 h 176"/>
                  <a:gd name="T54" fmla="*/ 117 w 138"/>
                  <a:gd name="T55" fmla="*/ 72 h 176"/>
                  <a:gd name="T56" fmla="*/ 69 w 138"/>
                  <a:gd name="T57" fmla="*/ 14 h 176"/>
                  <a:gd name="T58" fmla="*/ 74 w 138"/>
                  <a:gd name="T59" fmla="*/ 14 h 176"/>
                  <a:gd name="T60" fmla="*/ 83 w 138"/>
                  <a:gd name="T61" fmla="*/ 19 h 176"/>
                  <a:gd name="T62" fmla="*/ 89 w 138"/>
                  <a:gd name="T63" fmla="*/ 25 h 176"/>
                  <a:gd name="T64" fmla="*/ 92 w 138"/>
                  <a:gd name="T65" fmla="*/ 34 h 176"/>
                  <a:gd name="T66" fmla="*/ 94 w 138"/>
                  <a:gd name="T67" fmla="*/ 39 h 176"/>
                  <a:gd name="T68" fmla="*/ 91 w 138"/>
                  <a:gd name="T69" fmla="*/ 48 h 176"/>
                  <a:gd name="T70" fmla="*/ 86 w 138"/>
                  <a:gd name="T71" fmla="*/ 57 h 176"/>
                  <a:gd name="T72" fmla="*/ 78 w 138"/>
                  <a:gd name="T73" fmla="*/ 61 h 176"/>
                  <a:gd name="T74" fmla="*/ 69 w 138"/>
                  <a:gd name="T75" fmla="*/ 63 h 176"/>
                  <a:gd name="T76" fmla="*/ 64 w 138"/>
                  <a:gd name="T77" fmla="*/ 63 h 176"/>
                  <a:gd name="T78" fmla="*/ 55 w 138"/>
                  <a:gd name="T79" fmla="*/ 59 h 176"/>
                  <a:gd name="T80" fmla="*/ 48 w 138"/>
                  <a:gd name="T81" fmla="*/ 52 h 176"/>
                  <a:gd name="T82" fmla="*/ 45 w 138"/>
                  <a:gd name="T83" fmla="*/ 44 h 176"/>
                  <a:gd name="T84" fmla="*/ 44 w 138"/>
                  <a:gd name="T85" fmla="*/ 39 h 176"/>
                  <a:gd name="T86" fmla="*/ 46 w 138"/>
                  <a:gd name="T87" fmla="*/ 30 h 176"/>
                  <a:gd name="T88" fmla="*/ 51 w 138"/>
                  <a:gd name="T89" fmla="*/ 22 h 176"/>
                  <a:gd name="T90" fmla="*/ 59 w 138"/>
                  <a:gd name="T91" fmla="*/ 17 h 176"/>
                  <a:gd name="T92" fmla="*/ 69 w 138"/>
                  <a:gd name="T93" fmla="*/ 14 h 176"/>
                  <a:gd name="T94" fmla="*/ 124 w 138"/>
                  <a:gd name="T95" fmla="*/ 162 h 176"/>
                  <a:gd name="T96" fmla="*/ 110 w 138"/>
                  <a:gd name="T97" fmla="*/ 105 h 176"/>
                  <a:gd name="T98" fmla="*/ 96 w 138"/>
                  <a:gd name="T99" fmla="*/ 162 h 176"/>
                  <a:gd name="T100" fmla="*/ 43 w 138"/>
                  <a:gd name="T101" fmla="*/ 105 h 176"/>
                  <a:gd name="T102" fmla="*/ 28 w 138"/>
                  <a:gd name="T103" fmla="*/ 162 h 176"/>
                  <a:gd name="T104" fmla="*/ 14 w 138"/>
                  <a:gd name="T105" fmla="*/ 100 h 176"/>
                  <a:gd name="T106" fmla="*/ 15 w 138"/>
                  <a:gd name="T107" fmla="*/ 95 h 176"/>
                  <a:gd name="T108" fmla="*/ 20 w 138"/>
                  <a:gd name="T109" fmla="*/ 87 h 176"/>
                  <a:gd name="T110" fmla="*/ 24 w 138"/>
                  <a:gd name="T111" fmla="*/ 85 h 176"/>
                  <a:gd name="T112" fmla="*/ 46 w 138"/>
                  <a:gd name="T113" fmla="*/ 80 h 176"/>
                  <a:gd name="T114" fmla="*/ 69 w 138"/>
                  <a:gd name="T115" fmla="*/ 78 h 176"/>
                  <a:gd name="T116" fmla="*/ 91 w 138"/>
                  <a:gd name="T117" fmla="*/ 80 h 176"/>
                  <a:gd name="T118" fmla="*/ 113 w 138"/>
                  <a:gd name="T119" fmla="*/ 85 h 176"/>
                  <a:gd name="T120" fmla="*/ 117 w 138"/>
                  <a:gd name="T121" fmla="*/ 87 h 176"/>
                  <a:gd name="T122" fmla="*/ 123 w 138"/>
                  <a:gd name="T123" fmla="*/ 95 h 176"/>
                  <a:gd name="T124" fmla="*/ 124 w 138"/>
                  <a:gd name="T125" fmla="*/ 16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 h="176">
                    <a:moveTo>
                      <a:pt x="117" y="72"/>
                    </a:moveTo>
                    <a:lnTo>
                      <a:pt x="117" y="72"/>
                    </a:lnTo>
                    <a:lnTo>
                      <a:pt x="106" y="68"/>
                    </a:lnTo>
                    <a:lnTo>
                      <a:pt x="96" y="66"/>
                    </a:lnTo>
                    <a:lnTo>
                      <a:pt x="96" y="66"/>
                    </a:lnTo>
                    <a:lnTo>
                      <a:pt x="100" y="61"/>
                    </a:lnTo>
                    <a:lnTo>
                      <a:pt x="104" y="54"/>
                    </a:lnTo>
                    <a:lnTo>
                      <a:pt x="106" y="47"/>
                    </a:lnTo>
                    <a:lnTo>
                      <a:pt x="108" y="39"/>
                    </a:lnTo>
                    <a:lnTo>
                      <a:pt x="108" y="39"/>
                    </a:lnTo>
                    <a:lnTo>
                      <a:pt x="106" y="31"/>
                    </a:lnTo>
                    <a:lnTo>
                      <a:pt x="104" y="24"/>
                    </a:lnTo>
                    <a:lnTo>
                      <a:pt x="101" y="18"/>
                    </a:lnTo>
                    <a:lnTo>
                      <a:pt x="96" y="11"/>
                    </a:lnTo>
                    <a:lnTo>
                      <a:pt x="90" y="7"/>
                    </a:lnTo>
                    <a:lnTo>
                      <a:pt x="84" y="4"/>
                    </a:lnTo>
                    <a:lnTo>
                      <a:pt x="76" y="1"/>
                    </a:lnTo>
                    <a:lnTo>
                      <a:pt x="69" y="0"/>
                    </a:lnTo>
                    <a:lnTo>
                      <a:pt x="69" y="0"/>
                    </a:lnTo>
                    <a:lnTo>
                      <a:pt x="61" y="1"/>
                    </a:lnTo>
                    <a:lnTo>
                      <a:pt x="54" y="4"/>
                    </a:lnTo>
                    <a:lnTo>
                      <a:pt x="47" y="7"/>
                    </a:lnTo>
                    <a:lnTo>
                      <a:pt x="42" y="11"/>
                    </a:lnTo>
                    <a:lnTo>
                      <a:pt x="36" y="18"/>
                    </a:lnTo>
                    <a:lnTo>
                      <a:pt x="33" y="24"/>
                    </a:lnTo>
                    <a:lnTo>
                      <a:pt x="31" y="31"/>
                    </a:lnTo>
                    <a:lnTo>
                      <a:pt x="30" y="39"/>
                    </a:lnTo>
                    <a:lnTo>
                      <a:pt x="30" y="39"/>
                    </a:lnTo>
                    <a:lnTo>
                      <a:pt x="31" y="47"/>
                    </a:lnTo>
                    <a:lnTo>
                      <a:pt x="33" y="54"/>
                    </a:lnTo>
                    <a:lnTo>
                      <a:pt x="37" y="61"/>
                    </a:lnTo>
                    <a:lnTo>
                      <a:pt x="42" y="66"/>
                    </a:lnTo>
                    <a:lnTo>
                      <a:pt x="42" y="66"/>
                    </a:lnTo>
                    <a:lnTo>
                      <a:pt x="31" y="68"/>
                    </a:lnTo>
                    <a:lnTo>
                      <a:pt x="20" y="72"/>
                    </a:lnTo>
                    <a:lnTo>
                      <a:pt x="20" y="72"/>
                    </a:lnTo>
                    <a:lnTo>
                      <a:pt x="16" y="73"/>
                    </a:lnTo>
                    <a:lnTo>
                      <a:pt x="13" y="76"/>
                    </a:lnTo>
                    <a:lnTo>
                      <a:pt x="8" y="79"/>
                    </a:lnTo>
                    <a:lnTo>
                      <a:pt x="6" y="82"/>
                    </a:lnTo>
                    <a:lnTo>
                      <a:pt x="3" y="87"/>
                    </a:lnTo>
                    <a:lnTo>
                      <a:pt x="2" y="91"/>
                    </a:lnTo>
                    <a:lnTo>
                      <a:pt x="0" y="95"/>
                    </a:lnTo>
                    <a:lnTo>
                      <a:pt x="0" y="100"/>
                    </a:lnTo>
                    <a:lnTo>
                      <a:pt x="0" y="176"/>
                    </a:lnTo>
                    <a:lnTo>
                      <a:pt x="138" y="176"/>
                    </a:lnTo>
                    <a:lnTo>
                      <a:pt x="138" y="100"/>
                    </a:lnTo>
                    <a:lnTo>
                      <a:pt x="138" y="100"/>
                    </a:lnTo>
                    <a:lnTo>
                      <a:pt x="138" y="95"/>
                    </a:lnTo>
                    <a:lnTo>
                      <a:pt x="137" y="91"/>
                    </a:lnTo>
                    <a:lnTo>
                      <a:pt x="135" y="87"/>
                    </a:lnTo>
                    <a:lnTo>
                      <a:pt x="132" y="82"/>
                    </a:lnTo>
                    <a:lnTo>
                      <a:pt x="129" y="79"/>
                    </a:lnTo>
                    <a:lnTo>
                      <a:pt x="125" y="76"/>
                    </a:lnTo>
                    <a:lnTo>
                      <a:pt x="122" y="73"/>
                    </a:lnTo>
                    <a:lnTo>
                      <a:pt x="117" y="72"/>
                    </a:lnTo>
                    <a:lnTo>
                      <a:pt x="117" y="72"/>
                    </a:lnTo>
                    <a:close/>
                    <a:moveTo>
                      <a:pt x="69" y="14"/>
                    </a:moveTo>
                    <a:lnTo>
                      <a:pt x="69" y="14"/>
                    </a:lnTo>
                    <a:lnTo>
                      <a:pt x="74" y="14"/>
                    </a:lnTo>
                    <a:lnTo>
                      <a:pt x="78" y="17"/>
                    </a:lnTo>
                    <a:lnTo>
                      <a:pt x="83" y="19"/>
                    </a:lnTo>
                    <a:lnTo>
                      <a:pt x="86" y="22"/>
                    </a:lnTo>
                    <a:lnTo>
                      <a:pt x="89" y="25"/>
                    </a:lnTo>
                    <a:lnTo>
                      <a:pt x="91" y="30"/>
                    </a:lnTo>
                    <a:lnTo>
                      <a:pt x="92" y="34"/>
                    </a:lnTo>
                    <a:lnTo>
                      <a:pt x="94" y="39"/>
                    </a:lnTo>
                    <a:lnTo>
                      <a:pt x="94" y="39"/>
                    </a:lnTo>
                    <a:lnTo>
                      <a:pt x="92" y="44"/>
                    </a:lnTo>
                    <a:lnTo>
                      <a:pt x="91" y="48"/>
                    </a:lnTo>
                    <a:lnTo>
                      <a:pt x="89" y="52"/>
                    </a:lnTo>
                    <a:lnTo>
                      <a:pt x="86" y="57"/>
                    </a:lnTo>
                    <a:lnTo>
                      <a:pt x="83" y="59"/>
                    </a:lnTo>
                    <a:lnTo>
                      <a:pt x="78" y="61"/>
                    </a:lnTo>
                    <a:lnTo>
                      <a:pt x="74" y="63"/>
                    </a:lnTo>
                    <a:lnTo>
                      <a:pt x="69" y="63"/>
                    </a:lnTo>
                    <a:lnTo>
                      <a:pt x="69" y="63"/>
                    </a:lnTo>
                    <a:lnTo>
                      <a:pt x="64" y="63"/>
                    </a:lnTo>
                    <a:lnTo>
                      <a:pt x="59" y="61"/>
                    </a:lnTo>
                    <a:lnTo>
                      <a:pt x="55" y="59"/>
                    </a:lnTo>
                    <a:lnTo>
                      <a:pt x="51" y="57"/>
                    </a:lnTo>
                    <a:lnTo>
                      <a:pt x="48" y="52"/>
                    </a:lnTo>
                    <a:lnTo>
                      <a:pt x="46" y="48"/>
                    </a:lnTo>
                    <a:lnTo>
                      <a:pt x="45" y="44"/>
                    </a:lnTo>
                    <a:lnTo>
                      <a:pt x="44" y="39"/>
                    </a:lnTo>
                    <a:lnTo>
                      <a:pt x="44" y="39"/>
                    </a:lnTo>
                    <a:lnTo>
                      <a:pt x="45" y="34"/>
                    </a:lnTo>
                    <a:lnTo>
                      <a:pt x="46" y="30"/>
                    </a:lnTo>
                    <a:lnTo>
                      <a:pt x="48" y="25"/>
                    </a:lnTo>
                    <a:lnTo>
                      <a:pt x="51" y="22"/>
                    </a:lnTo>
                    <a:lnTo>
                      <a:pt x="55" y="19"/>
                    </a:lnTo>
                    <a:lnTo>
                      <a:pt x="59" y="17"/>
                    </a:lnTo>
                    <a:lnTo>
                      <a:pt x="64" y="14"/>
                    </a:lnTo>
                    <a:lnTo>
                      <a:pt x="69" y="14"/>
                    </a:lnTo>
                    <a:lnTo>
                      <a:pt x="69" y="14"/>
                    </a:lnTo>
                    <a:close/>
                    <a:moveTo>
                      <a:pt x="124" y="162"/>
                    </a:moveTo>
                    <a:lnTo>
                      <a:pt x="110" y="162"/>
                    </a:lnTo>
                    <a:lnTo>
                      <a:pt x="110" y="105"/>
                    </a:lnTo>
                    <a:lnTo>
                      <a:pt x="96" y="105"/>
                    </a:lnTo>
                    <a:lnTo>
                      <a:pt x="96" y="162"/>
                    </a:lnTo>
                    <a:lnTo>
                      <a:pt x="43" y="162"/>
                    </a:lnTo>
                    <a:lnTo>
                      <a:pt x="43" y="105"/>
                    </a:lnTo>
                    <a:lnTo>
                      <a:pt x="28" y="105"/>
                    </a:lnTo>
                    <a:lnTo>
                      <a:pt x="28" y="162"/>
                    </a:lnTo>
                    <a:lnTo>
                      <a:pt x="14" y="162"/>
                    </a:lnTo>
                    <a:lnTo>
                      <a:pt x="14" y="100"/>
                    </a:lnTo>
                    <a:lnTo>
                      <a:pt x="14" y="100"/>
                    </a:lnTo>
                    <a:lnTo>
                      <a:pt x="15" y="95"/>
                    </a:lnTo>
                    <a:lnTo>
                      <a:pt x="17" y="91"/>
                    </a:lnTo>
                    <a:lnTo>
                      <a:pt x="20" y="87"/>
                    </a:lnTo>
                    <a:lnTo>
                      <a:pt x="24" y="85"/>
                    </a:lnTo>
                    <a:lnTo>
                      <a:pt x="24" y="85"/>
                    </a:lnTo>
                    <a:lnTo>
                      <a:pt x="35" y="82"/>
                    </a:lnTo>
                    <a:lnTo>
                      <a:pt x="46" y="80"/>
                    </a:lnTo>
                    <a:lnTo>
                      <a:pt x="58" y="79"/>
                    </a:lnTo>
                    <a:lnTo>
                      <a:pt x="69" y="78"/>
                    </a:lnTo>
                    <a:lnTo>
                      <a:pt x="79" y="79"/>
                    </a:lnTo>
                    <a:lnTo>
                      <a:pt x="91" y="80"/>
                    </a:lnTo>
                    <a:lnTo>
                      <a:pt x="102" y="82"/>
                    </a:lnTo>
                    <a:lnTo>
                      <a:pt x="113" y="85"/>
                    </a:lnTo>
                    <a:lnTo>
                      <a:pt x="113" y="85"/>
                    </a:lnTo>
                    <a:lnTo>
                      <a:pt x="117" y="87"/>
                    </a:lnTo>
                    <a:lnTo>
                      <a:pt x="121" y="91"/>
                    </a:lnTo>
                    <a:lnTo>
                      <a:pt x="123" y="95"/>
                    </a:lnTo>
                    <a:lnTo>
                      <a:pt x="124" y="100"/>
                    </a:lnTo>
                    <a:lnTo>
                      <a:pt x="124" y="1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97" name="Freeform 115">
                <a:extLst>
                  <a:ext uri="{FF2B5EF4-FFF2-40B4-BE49-F238E27FC236}">
                    <a16:creationId xmlns:a16="http://schemas.microsoft.com/office/drawing/2014/main" id="{BC19F6AB-DEF8-4391-8FFE-CB2569EF4ECA}"/>
                  </a:ext>
                </a:extLst>
              </p:cNvPr>
              <p:cNvSpPr/>
              <p:nvPr/>
            </p:nvSpPr>
            <p:spPr bwMode="auto">
              <a:xfrm>
                <a:off x="7519988" y="5938838"/>
                <a:ext cx="557213" cy="138113"/>
              </a:xfrm>
              <a:custGeom>
                <a:avLst/>
                <a:gdLst>
                  <a:gd name="T0" fmla="*/ 15 w 351"/>
                  <a:gd name="T1" fmla="*/ 55 h 87"/>
                  <a:gd name="T2" fmla="*/ 15 w 351"/>
                  <a:gd name="T3" fmla="*/ 55 h 87"/>
                  <a:gd name="T4" fmla="*/ 16 w 351"/>
                  <a:gd name="T5" fmla="*/ 51 h 87"/>
                  <a:gd name="T6" fmla="*/ 19 w 351"/>
                  <a:gd name="T7" fmla="*/ 47 h 87"/>
                  <a:gd name="T8" fmla="*/ 22 w 351"/>
                  <a:gd name="T9" fmla="*/ 44 h 87"/>
                  <a:gd name="T10" fmla="*/ 26 w 351"/>
                  <a:gd name="T11" fmla="*/ 43 h 87"/>
                  <a:gd name="T12" fmla="*/ 169 w 351"/>
                  <a:gd name="T13" fmla="*/ 43 h 87"/>
                  <a:gd name="T14" fmla="*/ 169 w 351"/>
                  <a:gd name="T15" fmla="*/ 85 h 87"/>
                  <a:gd name="T16" fmla="*/ 183 w 351"/>
                  <a:gd name="T17" fmla="*/ 85 h 87"/>
                  <a:gd name="T18" fmla="*/ 183 w 351"/>
                  <a:gd name="T19" fmla="*/ 43 h 87"/>
                  <a:gd name="T20" fmla="*/ 326 w 351"/>
                  <a:gd name="T21" fmla="*/ 43 h 87"/>
                  <a:gd name="T22" fmla="*/ 326 w 351"/>
                  <a:gd name="T23" fmla="*/ 43 h 87"/>
                  <a:gd name="T24" fmla="*/ 330 w 351"/>
                  <a:gd name="T25" fmla="*/ 44 h 87"/>
                  <a:gd name="T26" fmla="*/ 334 w 351"/>
                  <a:gd name="T27" fmla="*/ 47 h 87"/>
                  <a:gd name="T28" fmla="*/ 336 w 351"/>
                  <a:gd name="T29" fmla="*/ 51 h 87"/>
                  <a:gd name="T30" fmla="*/ 337 w 351"/>
                  <a:gd name="T31" fmla="*/ 55 h 87"/>
                  <a:gd name="T32" fmla="*/ 337 w 351"/>
                  <a:gd name="T33" fmla="*/ 87 h 87"/>
                  <a:gd name="T34" fmla="*/ 351 w 351"/>
                  <a:gd name="T35" fmla="*/ 87 h 87"/>
                  <a:gd name="T36" fmla="*/ 351 w 351"/>
                  <a:gd name="T37" fmla="*/ 55 h 87"/>
                  <a:gd name="T38" fmla="*/ 351 w 351"/>
                  <a:gd name="T39" fmla="*/ 55 h 87"/>
                  <a:gd name="T40" fmla="*/ 350 w 351"/>
                  <a:gd name="T41" fmla="*/ 50 h 87"/>
                  <a:gd name="T42" fmla="*/ 349 w 351"/>
                  <a:gd name="T43" fmla="*/ 45 h 87"/>
                  <a:gd name="T44" fmla="*/ 347 w 351"/>
                  <a:gd name="T45" fmla="*/ 40 h 87"/>
                  <a:gd name="T46" fmla="*/ 344 w 351"/>
                  <a:gd name="T47" fmla="*/ 37 h 87"/>
                  <a:gd name="T48" fmla="*/ 340 w 351"/>
                  <a:gd name="T49" fmla="*/ 34 h 87"/>
                  <a:gd name="T50" fmla="*/ 335 w 351"/>
                  <a:gd name="T51" fmla="*/ 31 h 87"/>
                  <a:gd name="T52" fmla="*/ 331 w 351"/>
                  <a:gd name="T53" fmla="*/ 29 h 87"/>
                  <a:gd name="T54" fmla="*/ 326 w 351"/>
                  <a:gd name="T55" fmla="*/ 29 h 87"/>
                  <a:gd name="T56" fmla="*/ 183 w 351"/>
                  <a:gd name="T57" fmla="*/ 29 h 87"/>
                  <a:gd name="T58" fmla="*/ 183 w 351"/>
                  <a:gd name="T59" fmla="*/ 0 h 87"/>
                  <a:gd name="T60" fmla="*/ 169 w 351"/>
                  <a:gd name="T61" fmla="*/ 0 h 87"/>
                  <a:gd name="T62" fmla="*/ 169 w 351"/>
                  <a:gd name="T63" fmla="*/ 29 h 87"/>
                  <a:gd name="T64" fmla="*/ 26 w 351"/>
                  <a:gd name="T65" fmla="*/ 29 h 87"/>
                  <a:gd name="T66" fmla="*/ 26 w 351"/>
                  <a:gd name="T67" fmla="*/ 29 h 87"/>
                  <a:gd name="T68" fmla="*/ 22 w 351"/>
                  <a:gd name="T69" fmla="*/ 29 h 87"/>
                  <a:gd name="T70" fmla="*/ 17 w 351"/>
                  <a:gd name="T71" fmla="*/ 31 h 87"/>
                  <a:gd name="T72" fmla="*/ 12 w 351"/>
                  <a:gd name="T73" fmla="*/ 34 h 87"/>
                  <a:gd name="T74" fmla="*/ 8 w 351"/>
                  <a:gd name="T75" fmla="*/ 37 h 87"/>
                  <a:gd name="T76" fmla="*/ 5 w 351"/>
                  <a:gd name="T77" fmla="*/ 40 h 87"/>
                  <a:gd name="T78" fmla="*/ 3 w 351"/>
                  <a:gd name="T79" fmla="*/ 45 h 87"/>
                  <a:gd name="T80" fmla="*/ 2 w 351"/>
                  <a:gd name="T81" fmla="*/ 50 h 87"/>
                  <a:gd name="T82" fmla="*/ 0 w 351"/>
                  <a:gd name="T83" fmla="*/ 55 h 87"/>
                  <a:gd name="T84" fmla="*/ 0 w 351"/>
                  <a:gd name="T85" fmla="*/ 87 h 87"/>
                  <a:gd name="T86" fmla="*/ 15 w 351"/>
                  <a:gd name="T87" fmla="*/ 87 h 87"/>
                  <a:gd name="T88" fmla="*/ 15 w 351"/>
                  <a:gd name="T89" fmla="*/ 5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51" h="87">
                    <a:moveTo>
                      <a:pt x="15" y="55"/>
                    </a:moveTo>
                    <a:lnTo>
                      <a:pt x="15" y="55"/>
                    </a:lnTo>
                    <a:lnTo>
                      <a:pt x="16" y="51"/>
                    </a:lnTo>
                    <a:lnTo>
                      <a:pt x="19" y="47"/>
                    </a:lnTo>
                    <a:lnTo>
                      <a:pt x="22" y="44"/>
                    </a:lnTo>
                    <a:lnTo>
                      <a:pt x="26" y="43"/>
                    </a:lnTo>
                    <a:lnTo>
                      <a:pt x="169" y="43"/>
                    </a:lnTo>
                    <a:lnTo>
                      <a:pt x="169" y="85"/>
                    </a:lnTo>
                    <a:lnTo>
                      <a:pt x="183" y="85"/>
                    </a:lnTo>
                    <a:lnTo>
                      <a:pt x="183" y="43"/>
                    </a:lnTo>
                    <a:lnTo>
                      <a:pt x="326" y="43"/>
                    </a:lnTo>
                    <a:lnTo>
                      <a:pt x="326" y="43"/>
                    </a:lnTo>
                    <a:lnTo>
                      <a:pt x="330" y="44"/>
                    </a:lnTo>
                    <a:lnTo>
                      <a:pt x="334" y="47"/>
                    </a:lnTo>
                    <a:lnTo>
                      <a:pt x="336" y="51"/>
                    </a:lnTo>
                    <a:lnTo>
                      <a:pt x="337" y="55"/>
                    </a:lnTo>
                    <a:lnTo>
                      <a:pt x="337" y="87"/>
                    </a:lnTo>
                    <a:lnTo>
                      <a:pt x="351" y="87"/>
                    </a:lnTo>
                    <a:lnTo>
                      <a:pt x="351" y="55"/>
                    </a:lnTo>
                    <a:lnTo>
                      <a:pt x="351" y="55"/>
                    </a:lnTo>
                    <a:lnTo>
                      <a:pt x="350" y="50"/>
                    </a:lnTo>
                    <a:lnTo>
                      <a:pt x="349" y="45"/>
                    </a:lnTo>
                    <a:lnTo>
                      <a:pt x="347" y="40"/>
                    </a:lnTo>
                    <a:lnTo>
                      <a:pt x="344" y="37"/>
                    </a:lnTo>
                    <a:lnTo>
                      <a:pt x="340" y="34"/>
                    </a:lnTo>
                    <a:lnTo>
                      <a:pt x="335" y="31"/>
                    </a:lnTo>
                    <a:lnTo>
                      <a:pt x="331" y="29"/>
                    </a:lnTo>
                    <a:lnTo>
                      <a:pt x="326" y="29"/>
                    </a:lnTo>
                    <a:lnTo>
                      <a:pt x="183" y="29"/>
                    </a:lnTo>
                    <a:lnTo>
                      <a:pt x="183" y="0"/>
                    </a:lnTo>
                    <a:lnTo>
                      <a:pt x="169" y="0"/>
                    </a:lnTo>
                    <a:lnTo>
                      <a:pt x="169" y="29"/>
                    </a:lnTo>
                    <a:lnTo>
                      <a:pt x="26" y="29"/>
                    </a:lnTo>
                    <a:lnTo>
                      <a:pt x="26" y="29"/>
                    </a:lnTo>
                    <a:lnTo>
                      <a:pt x="22" y="29"/>
                    </a:lnTo>
                    <a:lnTo>
                      <a:pt x="17" y="31"/>
                    </a:lnTo>
                    <a:lnTo>
                      <a:pt x="12" y="34"/>
                    </a:lnTo>
                    <a:lnTo>
                      <a:pt x="8" y="37"/>
                    </a:lnTo>
                    <a:lnTo>
                      <a:pt x="5" y="40"/>
                    </a:lnTo>
                    <a:lnTo>
                      <a:pt x="3" y="45"/>
                    </a:lnTo>
                    <a:lnTo>
                      <a:pt x="2" y="50"/>
                    </a:lnTo>
                    <a:lnTo>
                      <a:pt x="0" y="55"/>
                    </a:lnTo>
                    <a:lnTo>
                      <a:pt x="0" y="87"/>
                    </a:lnTo>
                    <a:lnTo>
                      <a:pt x="15" y="87"/>
                    </a:lnTo>
                    <a:lnTo>
                      <a:pt x="15"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grpSp>
      </p:grpSp>
      <p:grpSp>
        <p:nvGrpSpPr>
          <p:cNvPr id="98" name="Group 73">
            <a:extLst>
              <a:ext uri="{FF2B5EF4-FFF2-40B4-BE49-F238E27FC236}">
                <a16:creationId xmlns:a16="http://schemas.microsoft.com/office/drawing/2014/main" id="{FA2FBA71-2028-4998-8E24-9DFFB9D6D48D}"/>
              </a:ext>
            </a:extLst>
          </p:cNvPr>
          <p:cNvGrpSpPr/>
          <p:nvPr/>
        </p:nvGrpSpPr>
        <p:grpSpPr>
          <a:xfrm>
            <a:off x="5004196" y="3623561"/>
            <a:ext cx="1256676" cy="1053141"/>
            <a:chOff x="3955336" y="3337560"/>
            <a:chExt cx="932682" cy="932682"/>
          </a:xfrm>
        </p:grpSpPr>
        <p:sp>
          <p:nvSpPr>
            <p:cNvPr id="99" name="타원 69">
              <a:extLst>
                <a:ext uri="{FF2B5EF4-FFF2-40B4-BE49-F238E27FC236}">
                  <a16:creationId xmlns:a16="http://schemas.microsoft.com/office/drawing/2014/main" id="{6FC15E32-CB58-4FB9-80DE-EFB06EEC8FD7}"/>
                </a:ext>
              </a:extLst>
            </p:cNvPr>
            <p:cNvSpPr/>
            <p:nvPr/>
          </p:nvSpPr>
          <p:spPr>
            <a:xfrm>
              <a:off x="3955336" y="3337560"/>
              <a:ext cx="932682" cy="932682"/>
            </a:xfrm>
            <a:prstGeom prst="ellipse">
              <a:avLst/>
            </a:prstGeom>
            <a:solidFill>
              <a:srgbClr val="415463"/>
            </a:solidFill>
            <a:ln w="19050" cap="flat" cmpd="sng" algn="ctr">
              <a:no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b="0" i="0" u="none" strike="noStrike" kern="0" cap="none" spc="0" normalizeH="0" baseline="0" noProof="0" dirty="0">
                <a:ln>
                  <a:noFill/>
                </a:ln>
                <a:solidFill>
                  <a:sysClr val="windowText" lastClr="000000">
                    <a:lumMod val="75000"/>
                    <a:lumOff val="25000"/>
                  </a:sysClr>
                </a:solidFill>
                <a:effectLst/>
                <a:uLnTx/>
                <a:uFillTx/>
                <a:latin typeface="Calibri" panose="020F0502020204030204" pitchFamily="34" charset="0"/>
                <a:ea typeface="Malgun Gothic" panose="020B0503020000020004" charset="-127"/>
                <a:cs typeface="+mn-cs"/>
              </a:endParaRPr>
            </a:p>
          </p:txBody>
        </p:sp>
        <p:grpSp>
          <p:nvGrpSpPr>
            <p:cNvPr id="100" name="Group 62">
              <a:extLst>
                <a:ext uri="{FF2B5EF4-FFF2-40B4-BE49-F238E27FC236}">
                  <a16:creationId xmlns:a16="http://schemas.microsoft.com/office/drawing/2014/main" id="{81C8A9D6-6AD2-4245-8118-E30E44CEB437}"/>
                </a:ext>
              </a:extLst>
            </p:cNvPr>
            <p:cNvGrpSpPr/>
            <p:nvPr/>
          </p:nvGrpSpPr>
          <p:grpSpPr>
            <a:xfrm>
              <a:off x="4170917" y="3566508"/>
              <a:ext cx="501521" cy="474787"/>
              <a:chOff x="2835275" y="3127375"/>
              <a:chExt cx="744538" cy="704850"/>
            </a:xfrm>
            <a:solidFill>
              <a:sysClr val="window" lastClr="FFFFFF"/>
            </a:solidFill>
          </p:grpSpPr>
          <p:sp>
            <p:nvSpPr>
              <p:cNvPr id="101" name="Freeform 118">
                <a:extLst>
                  <a:ext uri="{FF2B5EF4-FFF2-40B4-BE49-F238E27FC236}">
                    <a16:creationId xmlns:a16="http://schemas.microsoft.com/office/drawing/2014/main" id="{46D53B98-7E0E-46FD-AB9B-3E398B392A3A}"/>
                  </a:ext>
                </a:extLst>
              </p:cNvPr>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102" name="Freeform 119">
                <a:extLst>
                  <a:ext uri="{FF2B5EF4-FFF2-40B4-BE49-F238E27FC236}">
                    <a16:creationId xmlns:a16="http://schemas.microsoft.com/office/drawing/2014/main" id="{B59CABF8-0B44-46D6-A167-4D20E19595F5}"/>
                  </a:ext>
                </a:extLst>
              </p:cNvPr>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103" name="Freeform 120">
                <a:extLst>
                  <a:ext uri="{FF2B5EF4-FFF2-40B4-BE49-F238E27FC236}">
                    <a16:creationId xmlns:a16="http://schemas.microsoft.com/office/drawing/2014/main" id="{BB366AEF-121D-459A-B2D5-F0684BFE91F8}"/>
                  </a:ext>
                </a:extLst>
              </p:cNvPr>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104" name="Freeform 121">
                <a:extLst>
                  <a:ext uri="{FF2B5EF4-FFF2-40B4-BE49-F238E27FC236}">
                    <a16:creationId xmlns:a16="http://schemas.microsoft.com/office/drawing/2014/main" id="{20EFC7BA-582B-404A-895E-08743CA3E341}"/>
                  </a:ext>
                </a:extLst>
              </p:cNvPr>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105" name="Freeform 122">
                <a:extLst>
                  <a:ext uri="{FF2B5EF4-FFF2-40B4-BE49-F238E27FC236}">
                    <a16:creationId xmlns:a16="http://schemas.microsoft.com/office/drawing/2014/main" id="{C13EFF91-C49C-4371-B031-444C3D6FC452}"/>
                  </a:ext>
                </a:extLst>
              </p:cNvPr>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106" name="Freeform 123">
                <a:extLst>
                  <a:ext uri="{FF2B5EF4-FFF2-40B4-BE49-F238E27FC236}">
                    <a16:creationId xmlns:a16="http://schemas.microsoft.com/office/drawing/2014/main" id="{6862C91F-A742-4029-9422-596724D8B826}"/>
                  </a:ext>
                </a:extLst>
              </p:cNvPr>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sp>
            <p:nvSpPr>
              <p:cNvPr id="107" name="Freeform 124">
                <a:extLst>
                  <a:ext uri="{FF2B5EF4-FFF2-40B4-BE49-F238E27FC236}">
                    <a16:creationId xmlns:a16="http://schemas.microsoft.com/office/drawing/2014/main" id="{6EC12EF0-D78D-4951-9E71-5D7F92997896}"/>
                  </a:ext>
                </a:extLst>
              </p:cNvPr>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grpSp>
      </p:grpSp>
      <p:grpSp>
        <p:nvGrpSpPr>
          <p:cNvPr id="108" name="Group 70">
            <a:extLst>
              <a:ext uri="{FF2B5EF4-FFF2-40B4-BE49-F238E27FC236}">
                <a16:creationId xmlns:a16="http://schemas.microsoft.com/office/drawing/2014/main" id="{57746368-E821-4F32-BD0A-7EAF51652DB9}"/>
              </a:ext>
            </a:extLst>
          </p:cNvPr>
          <p:cNvGrpSpPr/>
          <p:nvPr/>
        </p:nvGrpSpPr>
        <p:grpSpPr>
          <a:xfrm>
            <a:off x="3947056" y="914334"/>
            <a:ext cx="1256676" cy="1053141"/>
            <a:chOff x="6768607" y="5216218"/>
            <a:chExt cx="932682" cy="932682"/>
          </a:xfrm>
        </p:grpSpPr>
        <p:sp>
          <p:nvSpPr>
            <p:cNvPr id="109" name="타원 75">
              <a:extLst>
                <a:ext uri="{FF2B5EF4-FFF2-40B4-BE49-F238E27FC236}">
                  <a16:creationId xmlns:a16="http://schemas.microsoft.com/office/drawing/2014/main" id="{790B940B-2D8E-4692-90DA-835B5305735F}"/>
                </a:ext>
              </a:extLst>
            </p:cNvPr>
            <p:cNvSpPr/>
            <p:nvPr/>
          </p:nvSpPr>
          <p:spPr>
            <a:xfrm>
              <a:off x="6768607" y="5216218"/>
              <a:ext cx="932682" cy="932682"/>
            </a:xfrm>
            <a:prstGeom prst="ellipse">
              <a:avLst/>
            </a:prstGeom>
            <a:solidFill>
              <a:sysClr val="window" lastClr="FFFFFF">
                <a:lumMod val="65000"/>
              </a:sysClr>
            </a:solidFill>
            <a:ln w="19050" cap="flat" cmpd="sng" algn="ctr">
              <a:no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b="0" i="0" u="none" strike="noStrike" kern="0" cap="none" spc="0" normalizeH="0" baseline="0" noProof="0" dirty="0">
                <a:ln>
                  <a:noFill/>
                </a:ln>
                <a:solidFill>
                  <a:sysClr val="windowText" lastClr="000000">
                    <a:lumMod val="75000"/>
                    <a:lumOff val="25000"/>
                  </a:sysClr>
                </a:solidFill>
                <a:effectLst/>
                <a:uLnTx/>
                <a:uFillTx/>
                <a:latin typeface="Calibri" panose="020F0502020204030204" pitchFamily="34" charset="0"/>
                <a:ea typeface="Malgun Gothic" panose="020B0503020000020004" charset="-127"/>
                <a:cs typeface="+mn-cs"/>
              </a:endParaRPr>
            </a:p>
          </p:txBody>
        </p:sp>
        <p:sp>
          <p:nvSpPr>
            <p:cNvPr id="110" name="Freeform 67">
              <a:extLst>
                <a:ext uri="{FF2B5EF4-FFF2-40B4-BE49-F238E27FC236}">
                  <a16:creationId xmlns:a16="http://schemas.microsoft.com/office/drawing/2014/main" id="{B36ED7D3-7FF5-4C05-B042-BA3ADDC9C741}"/>
                </a:ext>
              </a:extLst>
            </p:cNvPr>
            <p:cNvSpPr>
              <a:spLocks noEditPoints="1"/>
            </p:cNvSpPr>
            <p:nvPr/>
          </p:nvSpPr>
          <p:spPr bwMode="auto">
            <a:xfrm>
              <a:off x="6968682" y="5440353"/>
              <a:ext cx="532532" cy="484412"/>
            </a:xfrm>
            <a:custGeom>
              <a:avLst/>
              <a:gdLst>
                <a:gd name="T0" fmla="*/ 348 w 498"/>
                <a:gd name="T1" fmla="*/ 251 h 453"/>
                <a:gd name="T2" fmla="*/ 340 w 498"/>
                <a:gd name="T3" fmla="*/ 252 h 453"/>
                <a:gd name="T4" fmla="*/ 376 w 498"/>
                <a:gd name="T5" fmla="*/ 185 h 453"/>
                <a:gd name="T6" fmla="*/ 407 w 498"/>
                <a:gd name="T7" fmla="*/ 194 h 453"/>
                <a:gd name="T8" fmla="*/ 470 w 498"/>
                <a:gd name="T9" fmla="*/ 103 h 453"/>
                <a:gd name="T10" fmla="*/ 495 w 498"/>
                <a:gd name="T11" fmla="*/ 93 h 453"/>
                <a:gd name="T12" fmla="*/ 484 w 498"/>
                <a:gd name="T13" fmla="*/ 68 h 453"/>
                <a:gd name="T14" fmla="*/ 459 w 498"/>
                <a:gd name="T15" fmla="*/ 79 h 453"/>
                <a:gd name="T16" fmla="*/ 394 w 498"/>
                <a:gd name="T17" fmla="*/ 162 h 453"/>
                <a:gd name="T18" fmla="*/ 356 w 498"/>
                <a:gd name="T19" fmla="*/ 140 h 453"/>
                <a:gd name="T20" fmla="*/ 300 w 498"/>
                <a:gd name="T21" fmla="*/ 34 h 453"/>
                <a:gd name="T22" fmla="*/ 185 w 498"/>
                <a:gd name="T23" fmla="*/ 0 h 453"/>
                <a:gd name="T24" fmla="*/ 79 w 498"/>
                <a:gd name="T25" fmla="*/ 57 h 453"/>
                <a:gd name="T26" fmla="*/ 44 w 498"/>
                <a:gd name="T27" fmla="*/ 175 h 453"/>
                <a:gd name="T28" fmla="*/ 88 w 498"/>
                <a:gd name="T29" fmla="*/ 306 h 453"/>
                <a:gd name="T30" fmla="*/ 38 w 498"/>
                <a:gd name="T31" fmla="*/ 280 h 453"/>
                <a:gd name="T32" fmla="*/ 15 w 498"/>
                <a:gd name="T33" fmla="*/ 266 h 453"/>
                <a:gd name="T34" fmla="*/ 0 w 498"/>
                <a:gd name="T35" fmla="*/ 288 h 453"/>
                <a:gd name="T36" fmla="*/ 25 w 498"/>
                <a:gd name="T37" fmla="*/ 302 h 453"/>
                <a:gd name="T38" fmla="*/ 69 w 498"/>
                <a:gd name="T39" fmla="*/ 338 h 453"/>
                <a:gd name="T40" fmla="*/ 96 w 498"/>
                <a:gd name="T41" fmla="*/ 338 h 453"/>
                <a:gd name="T42" fmla="*/ 117 w 498"/>
                <a:gd name="T43" fmla="*/ 289 h 453"/>
                <a:gd name="T44" fmla="*/ 201 w 498"/>
                <a:gd name="T45" fmla="*/ 313 h 453"/>
                <a:gd name="T46" fmla="*/ 292 w 498"/>
                <a:gd name="T47" fmla="*/ 284 h 453"/>
                <a:gd name="T48" fmla="*/ 295 w 498"/>
                <a:gd name="T49" fmla="*/ 301 h 453"/>
                <a:gd name="T50" fmla="*/ 297 w 498"/>
                <a:gd name="T51" fmla="*/ 305 h 453"/>
                <a:gd name="T52" fmla="*/ 447 w 498"/>
                <a:gd name="T53" fmla="*/ 453 h 453"/>
                <a:gd name="T54" fmla="*/ 497 w 498"/>
                <a:gd name="T55" fmla="*/ 413 h 453"/>
                <a:gd name="T56" fmla="*/ 481 w 498"/>
                <a:gd name="T57" fmla="*/ 83 h 453"/>
                <a:gd name="T58" fmla="*/ 346 w 498"/>
                <a:gd name="T59" fmla="*/ 268 h 453"/>
                <a:gd name="T60" fmla="*/ 68 w 498"/>
                <a:gd name="T61" fmla="*/ 101 h 453"/>
                <a:gd name="T62" fmla="*/ 146 w 498"/>
                <a:gd name="T63" fmla="*/ 25 h 453"/>
                <a:gd name="T64" fmla="*/ 255 w 498"/>
                <a:gd name="T65" fmla="*/ 25 h 453"/>
                <a:gd name="T66" fmla="*/ 333 w 498"/>
                <a:gd name="T67" fmla="*/ 101 h 453"/>
                <a:gd name="T68" fmla="*/ 329 w 498"/>
                <a:gd name="T69" fmla="*/ 156 h 453"/>
                <a:gd name="T70" fmla="*/ 292 w 498"/>
                <a:gd name="T71" fmla="*/ 64 h 453"/>
                <a:gd name="T72" fmla="*/ 201 w 498"/>
                <a:gd name="T73" fmla="*/ 27 h 453"/>
                <a:gd name="T74" fmla="*/ 109 w 498"/>
                <a:gd name="T75" fmla="*/ 66 h 453"/>
                <a:gd name="T76" fmla="*/ 71 w 498"/>
                <a:gd name="T77" fmla="*/ 156 h 453"/>
                <a:gd name="T78" fmla="*/ 109 w 498"/>
                <a:gd name="T79" fmla="*/ 247 h 453"/>
                <a:gd name="T80" fmla="*/ 67 w 498"/>
                <a:gd name="T81" fmla="*/ 205 h 453"/>
                <a:gd name="T82" fmla="*/ 204 w 498"/>
                <a:gd name="T83" fmla="*/ 175 h 453"/>
                <a:gd name="T84" fmla="*/ 294 w 498"/>
                <a:gd name="T85" fmla="*/ 224 h 453"/>
                <a:gd name="T86" fmla="*/ 212 w 498"/>
                <a:gd name="T87" fmla="*/ 271 h 453"/>
                <a:gd name="T88" fmla="*/ 140 w 498"/>
                <a:gd name="T89" fmla="*/ 255 h 453"/>
                <a:gd name="T90" fmla="*/ 197 w 498"/>
                <a:gd name="T91" fmla="*/ 139 h 453"/>
                <a:gd name="T92" fmla="*/ 187 w 498"/>
                <a:gd name="T93" fmla="*/ 164 h 453"/>
                <a:gd name="T94" fmla="*/ 91 w 498"/>
                <a:gd name="T95" fmla="*/ 190 h 453"/>
                <a:gd name="T96" fmla="*/ 99 w 498"/>
                <a:gd name="T97" fmla="*/ 102 h 453"/>
                <a:gd name="T98" fmla="*/ 167 w 498"/>
                <a:gd name="T99" fmla="*/ 46 h 453"/>
                <a:gd name="T100" fmla="*/ 255 w 498"/>
                <a:gd name="T101" fmla="*/ 55 h 453"/>
                <a:gd name="T102" fmla="*/ 311 w 498"/>
                <a:gd name="T103" fmla="*/ 123 h 453"/>
                <a:gd name="T104" fmla="*/ 201 w 498"/>
                <a:gd name="T105" fmla="*/ 299 h 453"/>
                <a:gd name="T106" fmla="*/ 125 w 498"/>
                <a:gd name="T107" fmla="*/ 277 h 453"/>
                <a:gd name="T108" fmla="*/ 214 w 498"/>
                <a:gd name="T109" fmla="*/ 285 h 453"/>
                <a:gd name="T110" fmla="*/ 299 w 498"/>
                <a:gd name="T111" fmla="*/ 239 h 453"/>
                <a:gd name="T112" fmla="*/ 341 w 498"/>
                <a:gd name="T113" fmla="*/ 181 h 453"/>
                <a:gd name="T114" fmla="*/ 308 w 498"/>
                <a:gd name="T115" fmla="*/ 250 h 453"/>
                <a:gd name="T116" fmla="*/ 288 w 498"/>
                <a:gd name="T117" fmla="*/ 269 h 453"/>
                <a:gd name="T118" fmla="*/ 225 w 498"/>
                <a:gd name="T119" fmla="*/ 297 h 453"/>
                <a:gd name="T120" fmla="*/ 307 w 498"/>
                <a:gd name="T121" fmla="*/ 272 h 453"/>
                <a:gd name="T122" fmla="*/ 310 w 498"/>
                <a:gd name="T123" fmla="*/ 283 h 453"/>
                <a:gd name="T124" fmla="*/ 483 w 498"/>
                <a:gd name="T125" fmla="*/ 41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8" h="453">
                  <a:moveTo>
                    <a:pt x="496" y="398"/>
                  </a:moveTo>
                  <a:lnTo>
                    <a:pt x="496" y="398"/>
                  </a:lnTo>
                  <a:lnTo>
                    <a:pt x="485" y="387"/>
                  </a:lnTo>
                  <a:lnTo>
                    <a:pt x="485" y="387"/>
                  </a:lnTo>
                  <a:lnTo>
                    <a:pt x="485" y="387"/>
                  </a:lnTo>
                  <a:lnTo>
                    <a:pt x="350" y="252"/>
                  </a:lnTo>
                  <a:lnTo>
                    <a:pt x="350" y="252"/>
                  </a:lnTo>
                  <a:lnTo>
                    <a:pt x="348" y="251"/>
                  </a:lnTo>
                  <a:lnTo>
                    <a:pt x="348" y="251"/>
                  </a:lnTo>
                  <a:lnTo>
                    <a:pt x="348" y="251"/>
                  </a:lnTo>
                  <a:lnTo>
                    <a:pt x="348" y="251"/>
                  </a:lnTo>
                  <a:lnTo>
                    <a:pt x="346" y="250"/>
                  </a:lnTo>
                  <a:lnTo>
                    <a:pt x="346" y="250"/>
                  </a:lnTo>
                  <a:lnTo>
                    <a:pt x="342" y="251"/>
                  </a:lnTo>
                  <a:lnTo>
                    <a:pt x="342" y="251"/>
                  </a:lnTo>
                  <a:lnTo>
                    <a:pt x="342" y="251"/>
                  </a:lnTo>
                  <a:lnTo>
                    <a:pt x="342" y="251"/>
                  </a:lnTo>
                  <a:lnTo>
                    <a:pt x="340" y="252"/>
                  </a:lnTo>
                  <a:lnTo>
                    <a:pt x="337" y="256"/>
                  </a:lnTo>
                  <a:lnTo>
                    <a:pt x="328" y="247"/>
                  </a:lnTo>
                  <a:lnTo>
                    <a:pt x="328" y="247"/>
                  </a:lnTo>
                  <a:lnTo>
                    <a:pt x="338" y="232"/>
                  </a:lnTo>
                  <a:lnTo>
                    <a:pt x="346" y="217"/>
                  </a:lnTo>
                  <a:lnTo>
                    <a:pt x="351" y="199"/>
                  </a:lnTo>
                  <a:lnTo>
                    <a:pt x="355" y="183"/>
                  </a:lnTo>
                  <a:lnTo>
                    <a:pt x="376" y="185"/>
                  </a:lnTo>
                  <a:lnTo>
                    <a:pt x="376" y="185"/>
                  </a:lnTo>
                  <a:lnTo>
                    <a:pt x="379" y="191"/>
                  </a:lnTo>
                  <a:lnTo>
                    <a:pt x="382" y="195"/>
                  </a:lnTo>
                  <a:lnTo>
                    <a:pt x="388" y="198"/>
                  </a:lnTo>
                  <a:lnTo>
                    <a:pt x="394" y="199"/>
                  </a:lnTo>
                  <a:lnTo>
                    <a:pt x="394" y="199"/>
                  </a:lnTo>
                  <a:lnTo>
                    <a:pt x="399" y="199"/>
                  </a:lnTo>
                  <a:lnTo>
                    <a:pt x="402" y="198"/>
                  </a:lnTo>
                  <a:lnTo>
                    <a:pt x="405" y="196"/>
                  </a:lnTo>
                  <a:lnTo>
                    <a:pt x="407" y="194"/>
                  </a:lnTo>
                  <a:lnTo>
                    <a:pt x="410" y="191"/>
                  </a:lnTo>
                  <a:lnTo>
                    <a:pt x="412" y="188"/>
                  </a:lnTo>
                  <a:lnTo>
                    <a:pt x="413" y="184"/>
                  </a:lnTo>
                  <a:lnTo>
                    <a:pt x="414" y="181"/>
                  </a:lnTo>
                  <a:lnTo>
                    <a:pt x="414" y="181"/>
                  </a:lnTo>
                  <a:lnTo>
                    <a:pt x="413" y="176"/>
                  </a:lnTo>
                  <a:lnTo>
                    <a:pt x="412" y="172"/>
                  </a:lnTo>
                  <a:lnTo>
                    <a:pt x="470" y="103"/>
                  </a:lnTo>
                  <a:lnTo>
                    <a:pt x="470" y="103"/>
                  </a:lnTo>
                  <a:lnTo>
                    <a:pt x="473" y="104"/>
                  </a:lnTo>
                  <a:lnTo>
                    <a:pt x="477" y="104"/>
                  </a:lnTo>
                  <a:lnTo>
                    <a:pt x="477" y="104"/>
                  </a:lnTo>
                  <a:lnTo>
                    <a:pt x="481" y="104"/>
                  </a:lnTo>
                  <a:lnTo>
                    <a:pt x="484" y="103"/>
                  </a:lnTo>
                  <a:lnTo>
                    <a:pt x="487" y="101"/>
                  </a:lnTo>
                  <a:lnTo>
                    <a:pt x="490" y="99"/>
                  </a:lnTo>
                  <a:lnTo>
                    <a:pt x="493" y="96"/>
                  </a:lnTo>
                  <a:lnTo>
                    <a:pt x="495" y="93"/>
                  </a:lnTo>
                  <a:lnTo>
                    <a:pt x="496" y="89"/>
                  </a:lnTo>
                  <a:lnTo>
                    <a:pt x="496" y="86"/>
                  </a:lnTo>
                  <a:lnTo>
                    <a:pt x="496" y="86"/>
                  </a:lnTo>
                  <a:lnTo>
                    <a:pt x="496" y="82"/>
                  </a:lnTo>
                  <a:lnTo>
                    <a:pt x="495" y="79"/>
                  </a:lnTo>
                  <a:lnTo>
                    <a:pt x="493" y="75"/>
                  </a:lnTo>
                  <a:lnTo>
                    <a:pt x="490" y="72"/>
                  </a:lnTo>
                  <a:lnTo>
                    <a:pt x="487" y="70"/>
                  </a:lnTo>
                  <a:lnTo>
                    <a:pt x="484" y="68"/>
                  </a:lnTo>
                  <a:lnTo>
                    <a:pt x="481" y="67"/>
                  </a:lnTo>
                  <a:lnTo>
                    <a:pt x="477" y="67"/>
                  </a:lnTo>
                  <a:lnTo>
                    <a:pt x="477" y="67"/>
                  </a:lnTo>
                  <a:lnTo>
                    <a:pt x="473" y="67"/>
                  </a:lnTo>
                  <a:lnTo>
                    <a:pt x="470" y="68"/>
                  </a:lnTo>
                  <a:lnTo>
                    <a:pt x="467" y="70"/>
                  </a:lnTo>
                  <a:lnTo>
                    <a:pt x="463" y="72"/>
                  </a:lnTo>
                  <a:lnTo>
                    <a:pt x="461" y="75"/>
                  </a:lnTo>
                  <a:lnTo>
                    <a:pt x="459" y="79"/>
                  </a:lnTo>
                  <a:lnTo>
                    <a:pt x="458" y="82"/>
                  </a:lnTo>
                  <a:lnTo>
                    <a:pt x="458" y="86"/>
                  </a:lnTo>
                  <a:lnTo>
                    <a:pt x="458" y="86"/>
                  </a:lnTo>
                  <a:lnTo>
                    <a:pt x="459" y="89"/>
                  </a:lnTo>
                  <a:lnTo>
                    <a:pt x="460" y="94"/>
                  </a:lnTo>
                  <a:lnTo>
                    <a:pt x="401" y="163"/>
                  </a:lnTo>
                  <a:lnTo>
                    <a:pt x="401" y="163"/>
                  </a:lnTo>
                  <a:lnTo>
                    <a:pt x="394" y="162"/>
                  </a:lnTo>
                  <a:lnTo>
                    <a:pt x="394" y="162"/>
                  </a:lnTo>
                  <a:lnTo>
                    <a:pt x="389" y="163"/>
                  </a:lnTo>
                  <a:lnTo>
                    <a:pt x="385" y="165"/>
                  </a:lnTo>
                  <a:lnTo>
                    <a:pt x="381" y="167"/>
                  </a:lnTo>
                  <a:lnTo>
                    <a:pt x="378" y="171"/>
                  </a:lnTo>
                  <a:lnTo>
                    <a:pt x="358" y="169"/>
                  </a:lnTo>
                  <a:lnTo>
                    <a:pt x="358" y="169"/>
                  </a:lnTo>
                  <a:lnTo>
                    <a:pt x="358" y="156"/>
                  </a:lnTo>
                  <a:lnTo>
                    <a:pt x="358" y="156"/>
                  </a:lnTo>
                  <a:lnTo>
                    <a:pt x="356" y="140"/>
                  </a:lnTo>
                  <a:lnTo>
                    <a:pt x="354" y="125"/>
                  </a:lnTo>
                  <a:lnTo>
                    <a:pt x="351" y="111"/>
                  </a:lnTo>
                  <a:lnTo>
                    <a:pt x="346" y="96"/>
                  </a:lnTo>
                  <a:lnTo>
                    <a:pt x="339" y="82"/>
                  </a:lnTo>
                  <a:lnTo>
                    <a:pt x="332" y="69"/>
                  </a:lnTo>
                  <a:lnTo>
                    <a:pt x="322" y="57"/>
                  </a:lnTo>
                  <a:lnTo>
                    <a:pt x="312" y="45"/>
                  </a:lnTo>
                  <a:lnTo>
                    <a:pt x="312" y="45"/>
                  </a:lnTo>
                  <a:lnTo>
                    <a:pt x="300" y="34"/>
                  </a:lnTo>
                  <a:lnTo>
                    <a:pt x="287" y="26"/>
                  </a:lnTo>
                  <a:lnTo>
                    <a:pt x="274" y="18"/>
                  </a:lnTo>
                  <a:lnTo>
                    <a:pt x="260" y="12"/>
                  </a:lnTo>
                  <a:lnTo>
                    <a:pt x="246" y="6"/>
                  </a:lnTo>
                  <a:lnTo>
                    <a:pt x="231" y="2"/>
                  </a:lnTo>
                  <a:lnTo>
                    <a:pt x="216" y="0"/>
                  </a:lnTo>
                  <a:lnTo>
                    <a:pt x="201" y="0"/>
                  </a:lnTo>
                  <a:lnTo>
                    <a:pt x="201" y="0"/>
                  </a:lnTo>
                  <a:lnTo>
                    <a:pt x="185" y="0"/>
                  </a:lnTo>
                  <a:lnTo>
                    <a:pt x="170" y="2"/>
                  </a:lnTo>
                  <a:lnTo>
                    <a:pt x="155" y="6"/>
                  </a:lnTo>
                  <a:lnTo>
                    <a:pt x="140" y="12"/>
                  </a:lnTo>
                  <a:lnTo>
                    <a:pt x="126" y="18"/>
                  </a:lnTo>
                  <a:lnTo>
                    <a:pt x="113" y="26"/>
                  </a:lnTo>
                  <a:lnTo>
                    <a:pt x="102" y="35"/>
                  </a:lnTo>
                  <a:lnTo>
                    <a:pt x="90" y="45"/>
                  </a:lnTo>
                  <a:lnTo>
                    <a:pt x="90" y="45"/>
                  </a:lnTo>
                  <a:lnTo>
                    <a:pt x="79" y="57"/>
                  </a:lnTo>
                  <a:lnTo>
                    <a:pt x="70" y="70"/>
                  </a:lnTo>
                  <a:lnTo>
                    <a:pt x="62" y="83"/>
                  </a:lnTo>
                  <a:lnTo>
                    <a:pt x="55" y="96"/>
                  </a:lnTo>
                  <a:lnTo>
                    <a:pt x="51" y="111"/>
                  </a:lnTo>
                  <a:lnTo>
                    <a:pt x="47" y="125"/>
                  </a:lnTo>
                  <a:lnTo>
                    <a:pt x="44" y="141"/>
                  </a:lnTo>
                  <a:lnTo>
                    <a:pt x="43" y="156"/>
                  </a:lnTo>
                  <a:lnTo>
                    <a:pt x="43" y="156"/>
                  </a:lnTo>
                  <a:lnTo>
                    <a:pt x="44" y="175"/>
                  </a:lnTo>
                  <a:lnTo>
                    <a:pt x="48" y="193"/>
                  </a:lnTo>
                  <a:lnTo>
                    <a:pt x="53" y="210"/>
                  </a:lnTo>
                  <a:lnTo>
                    <a:pt x="61" y="226"/>
                  </a:lnTo>
                  <a:lnTo>
                    <a:pt x="69" y="242"/>
                  </a:lnTo>
                  <a:lnTo>
                    <a:pt x="80" y="256"/>
                  </a:lnTo>
                  <a:lnTo>
                    <a:pt x="92" y="269"/>
                  </a:lnTo>
                  <a:lnTo>
                    <a:pt x="105" y="280"/>
                  </a:lnTo>
                  <a:lnTo>
                    <a:pt x="88" y="306"/>
                  </a:lnTo>
                  <a:lnTo>
                    <a:pt x="88" y="306"/>
                  </a:lnTo>
                  <a:lnTo>
                    <a:pt x="83" y="305"/>
                  </a:lnTo>
                  <a:lnTo>
                    <a:pt x="83" y="305"/>
                  </a:lnTo>
                  <a:lnTo>
                    <a:pt x="77" y="306"/>
                  </a:lnTo>
                  <a:lnTo>
                    <a:pt x="71" y="310"/>
                  </a:lnTo>
                  <a:lnTo>
                    <a:pt x="38" y="288"/>
                  </a:lnTo>
                  <a:lnTo>
                    <a:pt x="38" y="288"/>
                  </a:lnTo>
                  <a:lnTo>
                    <a:pt x="38" y="285"/>
                  </a:lnTo>
                  <a:lnTo>
                    <a:pt x="38" y="285"/>
                  </a:lnTo>
                  <a:lnTo>
                    <a:pt x="38" y="280"/>
                  </a:lnTo>
                  <a:lnTo>
                    <a:pt x="37" y="277"/>
                  </a:lnTo>
                  <a:lnTo>
                    <a:pt x="35" y="274"/>
                  </a:lnTo>
                  <a:lnTo>
                    <a:pt x="32" y="271"/>
                  </a:lnTo>
                  <a:lnTo>
                    <a:pt x="29" y="269"/>
                  </a:lnTo>
                  <a:lnTo>
                    <a:pt x="26" y="268"/>
                  </a:lnTo>
                  <a:lnTo>
                    <a:pt x="23" y="266"/>
                  </a:lnTo>
                  <a:lnTo>
                    <a:pt x="20" y="265"/>
                  </a:lnTo>
                  <a:lnTo>
                    <a:pt x="20" y="265"/>
                  </a:lnTo>
                  <a:lnTo>
                    <a:pt x="15" y="266"/>
                  </a:lnTo>
                  <a:lnTo>
                    <a:pt x="12" y="268"/>
                  </a:lnTo>
                  <a:lnTo>
                    <a:pt x="9" y="269"/>
                  </a:lnTo>
                  <a:lnTo>
                    <a:pt x="5" y="271"/>
                  </a:lnTo>
                  <a:lnTo>
                    <a:pt x="3" y="274"/>
                  </a:lnTo>
                  <a:lnTo>
                    <a:pt x="1" y="277"/>
                  </a:lnTo>
                  <a:lnTo>
                    <a:pt x="0" y="280"/>
                  </a:lnTo>
                  <a:lnTo>
                    <a:pt x="0" y="285"/>
                  </a:lnTo>
                  <a:lnTo>
                    <a:pt x="0" y="285"/>
                  </a:lnTo>
                  <a:lnTo>
                    <a:pt x="0" y="288"/>
                  </a:lnTo>
                  <a:lnTo>
                    <a:pt x="1" y="292"/>
                  </a:lnTo>
                  <a:lnTo>
                    <a:pt x="3" y="295"/>
                  </a:lnTo>
                  <a:lnTo>
                    <a:pt x="5" y="298"/>
                  </a:lnTo>
                  <a:lnTo>
                    <a:pt x="9" y="300"/>
                  </a:lnTo>
                  <a:lnTo>
                    <a:pt x="12" y="302"/>
                  </a:lnTo>
                  <a:lnTo>
                    <a:pt x="15" y="303"/>
                  </a:lnTo>
                  <a:lnTo>
                    <a:pt x="20" y="303"/>
                  </a:lnTo>
                  <a:lnTo>
                    <a:pt x="20" y="303"/>
                  </a:lnTo>
                  <a:lnTo>
                    <a:pt x="25" y="302"/>
                  </a:lnTo>
                  <a:lnTo>
                    <a:pt x="29" y="300"/>
                  </a:lnTo>
                  <a:lnTo>
                    <a:pt x="64" y="322"/>
                  </a:lnTo>
                  <a:lnTo>
                    <a:pt x="64" y="322"/>
                  </a:lnTo>
                  <a:lnTo>
                    <a:pt x="64" y="325"/>
                  </a:lnTo>
                  <a:lnTo>
                    <a:pt x="64" y="325"/>
                  </a:lnTo>
                  <a:lnTo>
                    <a:pt x="64" y="328"/>
                  </a:lnTo>
                  <a:lnTo>
                    <a:pt x="65" y="332"/>
                  </a:lnTo>
                  <a:lnTo>
                    <a:pt x="67" y="336"/>
                  </a:lnTo>
                  <a:lnTo>
                    <a:pt x="69" y="338"/>
                  </a:lnTo>
                  <a:lnTo>
                    <a:pt x="72" y="340"/>
                  </a:lnTo>
                  <a:lnTo>
                    <a:pt x="76" y="342"/>
                  </a:lnTo>
                  <a:lnTo>
                    <a:pt x="79" y="343"/>
                  </a:lnTo>
                  <a:lnTo>
                    <a:pt x="83" y="343"/>
                  </a:lnTo>
                  <a:lnTo>
                    <a:pt x="83" y="343"/>
                  </a:lnTo>
                  <a:lnTo>
                    <a:pt x="86" y="343"/>
                  </a:lnTo>
                  <a:lnTo>
                    <a:pt x="90" y="342"/>
                  </a:lnTo>
                  <a:lnTo>
                    <a:pt x="93" y="340"/>
                  </a:lnTo>
                  <a:lnTo>
                    <a:pt x="96" y="338"/>
                  </a:lnTo>
                  <a:lnTo>
                    <a:pt x="98" y="336"/>
                  </a:lnTo>
                  <a:lnTo>
                    <a:pt x="101" y="332"/>
                  </a:lnTo>
                  <a:lnTo>
                    <a:pt x="102" y="328"/>
                  </a:lnTo>
                  <a:lnTo>
                    <a:pt x="102" y="325"/>
                  </a:lnTo>
                  <a:lnTo>
                    <a:pt x="102" y="325"/>
                  </a:lnTo>
                  <a:lnTo>
                    <a:pt x="101" y="319"/>
                  </a:lnTo>
                  <a:lnTo>
                    <a:pt x="98" y="314"/>
                  </a:lnTo>
                  <a:lnTo>
                    <a:pt x="117" y="289"/>
                  </a:lnTo>
                  <a:lnTo>
                    <a:pt x="117" y="289"/>
                  </a:lnTo>
                  <a:lnTo>
                    <a:pt x="126" y="295"/>
                  </a:lnTo>
                  <a:lnTo>
                    <a:pt x="136" y="299"/>
                  </a:lnTo>
                  <a:lnTo>
                    <a:pt x="146" y="303"/>
                  </a:lnTo>
                  <a:lnTo>
                    <a:pt x="157" y="306"/>
                  </a:lnTo>
                  <a:lnTo>
                    <a:pt x="166" y="310"/>
                  </a:lnTo>
                  <a:lnTo>
                    <a:pt x="178" y="312"/>
                  </a:lnTo>
                  <a:lnTo>
                    <a:pt x="189" y="313"/>
                  </a:lnTo>
                  <a:lnTo>
                    <a:pt x="201" y="313"/>
                  </a:lnTo>
                  <a:lnTo>
                    <a:pt x="201" y="313"/>
                  </a:lnTo>
                  <a:lnTo>
                    <a:pt x="201" y="313"/>
                  </a:lnTo>
                  <a:lnTo>
                    <a:pt x="213" y="313"/>
                  </a:lnTo>
                  <a:lnTo>
                    <a:pt x="225" y="311"/>
                  </a:lnTo>
                  <a:lnTo>
                    <a:pt x="237" y="309"/>
                  </a:lnTo>
                  <a:lnTo>
                    <a:pt x="248" y="305"/>
                  </a:lnTo>
                  <a:lnTo>
                    <a:pt x="260" y="302"/>
                  </a:lnTo>
                  <a:lnTo>
                    <a:pt x="271" y="297"/>
                  </a:lnTo>
                  <a:lnTo>
                    <a:pt x="282" y="291"/>
                  </a:lnTo>
                  <a:lnTo>
                    <a:pt x="292" y="284"/>
                  </a:lnTo>
                  <a:lnTo>
                    <a:pt x="300" y="292"/>
                  </a:lnTo>
                  <a:lnTo>
                    <a:pt x="297" y="296"/>
                  </a:lnTo>
                  <a:lnTo>
                    <a:pt x="297" y="296"/>
                  </a:lnTo>
                  <a:lnTo>
                    <a:pt x="295" y="298"/>
                  </a:lnTo>
                  <a:lnTo>
                    <a:pt x="295" y="298"/>
                  </a:lnTo>
                  <a:lnTo>
                    <a:pt x="295" y="298"/>
                  </a:lnTo>
                  <a:lnTo>
                    <a:pt x="295" y="298"/>
                  </a:lnTo>
                  <a:lnTo>
                    <a:pt x="295" y="301"/>
                  </a:lnTo>
                  <a:lnTo>
                    <a:pt x="295" y="301"/>
                  </a:lnTo>
                  <a:lnTo>
                    <a:pt x="295" y="301"/>
                  </a:lnTo>
                  <a:lnTo>
                    <a:pt x="295" y="301"/>
                  </a:lnTo>
                  <a:lnTo>
                    <a:pt x="295" y="303"/>
                  </a:lnTo>
                  <a:lnTo>
                    <a:pt x="295" y="303"/>
                  </a:lnTo>
                  <a:lnTo>
                    <a:pt x="295" y="303"/>
                  </a:lnTo>
                  <a:lnTo>
                    <a:pt x="295" y="303"/>
                  </a:lnTo>
                  <a:lnTo>
                    <a:pt x="297" y="305"/>
                  </a:lnTo>
                  <a:lnTo>
                    <a:pt x="297" y="305"/>
                  </a:lnTo>
                  <a:lnTo>
                    <a:pt x="297" y="305"/>
                  </a:lnTo>
                  <a:lnTo>
                    <a:pt x="312" y="322"/>
                  </a:lnTo>
                  <a:lnTo>
                    <a:pt x="312" y="322"/>
                  </a:lnTo>
                  <a:lnTo>
                    <a:pt x="312" y="322"/>
                  </a:lnTo>
                  <a:lnTo>
                    <a:pt x="432" y="440"/>
                  </a:lnTo>
                  <a:lnTo>
                    <a:pt x="443" y="451"/>
                  </a:lnTo>
                  <a:lnTo>
                    <a:pt x="443" y="451"/>
                  </a:lnTo>
                  <a:lnTo>
                    <a:pt x="445" y="452"/>
                  </a:lnTo>
                  <a:lnTo>
                    <a:pt x="447" y="453"/>
                  </a:lnTo>
                  <a:lnTo>
                    <a:pt x="447" y="453"/>
                  </a:lnTo>
                  <a:lnTo>
                    <a:pt x="447" y="453"/>
                  </a:lnTo>
                  <a:lnTo>
                    <a:pt x="447" y="453"/>
                  </a:lnTo>
                  <a:lnTo>
                    <a:pt x="458" y="452"/>
                  </a:lnTo>
                  <a:lnTo>
                    <a:pt x="467" y="449"/>
                  </a:lnTo>
                  <a:lnTo>
                    <a:pt x="475" y="445"/>
                  </a:lnTo>
                  <a:lnTo>
                    <a:pt x="483" y="438"/>
                  </a:lnTo>
                  <a:lnTo>
                    <a:pt x="489" y="431"/>
                  </a:lnTo>
                  <a:lnTo>
                    <a:pt x="494" y="422"/>
                  </a:lnTo>
                  <a:lnTo>
                    <a:pt x="497" y="413"/>
                  </a:lnTo>
                  <a:lnTo>
                    <a:pt x="498" y="403"/>
                  </a:lnTo>
                  <a:lnTo>
                    <a:pt x="498" y="403"/>
                  </a:lnTo>
                  <a:lnTo>
                    <a:pt x="497" y="400"/>
                  </a:lnTo>
                  <a:lnTo>
                    <a:pt x="496" y="398"/>
                  </a:lnTo>
                  <a:lnTo>
                    <a:pt x="496" y="398"/>
                  </a:lnTo>
                  <a:close/>
                  <a:moveTo>
                    <a:pt x="481" y="83"/>
                  </a:moveTo>
                  <a:lnTo>
                    <a:pt x="480" y="82"/>
                  </a:lnTo>
                  <a:lnTo>
                    <a:pt x="480" y="82"/>
                  </a:lnTo>
                  <a:lnTo>
                    <a:pt x="481" y="83"/>
                  </a:lnTo>
                  <a:lnTo>
                    <a:pt x="481" y="83"/>
                  </a:lnTo>
                  <a:close/>
                  <a:moveTo>
                    <a:pt x="327" y="316"/>
                  </a:moveTo>
                  <a:lnTo>
                    <a:pt x="361" y="283"/>
                  </a:lnTo>
                  <a:lnTo>
                    <a:pt x="470" y="393"/>
                  </a:lnTo>
                  <a:lnTo>
                    <a:pt x="470" y="393"/>
                  </a:lnTo>
                  <a:lnTo>
                    <a:pt x="437" y="426"/>
                  </a:lnTo>
                  <a:lnTo>
                    <a:pt x="327" y="316"/>
                  </a:lnTo>
                  <a:close/>
                  <a:moveTo>
                    <a:pt x="312" y="301"/>
                  </a:moveTo>
                  <a:lnTo>
                    <a:pt x="346" y="268"/>
                  </a:lnTo>
                  <a:lnTo>
                    <a:pt x="351" y="273"/>
                  </a:lnTo>
                  <a:lnTo>
                    <a:pt x="318" y="306"/>
                  </a:lnTo>
                  <a:lnTo>
                    <a:pt x="312" y="301"/>
                  </a:lnTo>
                  <a:close/>
                  <a:moveTo>
                    <a:pt x="58" y="156"/>
                  </a:moveTo>
                  <a:lnTo>
                    <a:pt x="58" y="156"/>
                  </a:lnTo>
                  <a:lnTo>
                    <a:pt x="58" y="142"/>
                  </a:lnTo>
                  <a:lnTo>
                    <a:pt x="61" y="128"/>
                  </a:lnTo>
                  <a:lnTo>
                    <a:pt x="64" y="115"/>
                  </a:lnTo>
                  <a:lnTo>
                    <a:pt x="68" y="101"/>
                  </a:lnTo>
                  <a:lnTo>
                    <a:pt x="75" y="89"/>
                  </a:lnTo>
                  <a:lnTo>
                    <a:pt x="82" y="77"/>
                  </a:lnTo>
                  <a:lnTo>
                    <a:pt x="90" y="66"/>
                  </a:lnTo>
                  <a:lnTo>
                    <a:pt x="99" y="56"/>
                  </a:lnTo>
                  <a:lnTo>
                    <a:pt x="99" y="56"/>
                  </a:lnTo>
                  <a:lnTo>
                    <a:pt x="110" y="46"/>
                  </a:lnTo>
                  <a:lnTo>
                    <a:pt x="121" y="37"/>
                  </a:lnTo>
                  <a:lnTo>
                    <a:pt x="133" y="30"/>
                  </a:lnTo>
                  <a:lnTo>
                    <a:pt x="146" y="25"/>
                  </a:lnTo>
                  <a:lnTo>
                    <a:pt x="159" y="19"/>
                  </a:lnTo>
                  <a:lnTo>
                    <a:pt x="173" y="16"/>
                  </a:lnTo>
                  <a:lnTo>
                    <a:pt x="187" y="14"/>
                  </a:lnTo>
                  <a:lnTo>
                    <a:pt x="201" y="14"/>
                  </a:lnTo>
                  <a:lnTo>
                    <a:pt x="201" y="14"/>
                  </a:lnTo>
                  <a:lnTo>
                    <a:pt x="215" y="14"/>
                  </a:lnTo>
                  <a:lnTo>
                    <a:pt x="229" y="16"/>
                  </a:lnTo>
                  <a:lnTo>
                    <a:pt x="242" y="19"/>
                  </a:lnTo>
                  <a:lnTo>
                    <a:pt x="255" y="25"/>
                  </a:lnTo>
                  <a:lnTo>
                    <a:pt x="268" y="30"/>
                  </a:lnTo>
                  <a:lnTo>
                    <a:pt x="280" y="37"/>
                  </a:lnTo>
                  <a:lnTo>
                    <a:pt x="291" y="46"/>
                  </a:lnTo>
                  <a:lnTo>
                    <a:pt x="301" y="55"/>
                  </a:lnTo>
                  <a:lnTo>
                    <a:pt x="301" y="55"/>
                  </a:lnTo>
                  <a:lnTo>
                    <a:pt x="311" y="66"/>
                  </a:lnTo>
                  <a:lnTo>
                    <a:pt x="320" y="77"/>
                  </a:lnTo>
                  <a:lnTo>
                    <a:pt x="327" y="89"/>
                  </a:lnTo>
                  <a:lnTo>
                    <a:pt x="333" y="101"/>
                  </a:lnTo>
                  <a:lnTo>
                    <a:pt x="337" y="114"/>
                  </a:lnTo>
                  <a:lnTo>
                    <a:pt x="340" y="128"/>
                  </a:lnTo>
                  <a:lnTo>
                    <a:pt x="342" y="142"/>
                  </a:lnTo>
                  <a:lnTo>
                    <a:pt x="344" y="156"/>
                  </a:lnTo>
                  <a:lnTo>
                    <a:pt x="344" y="156"/>
                  </a:lnTo>
                  <a:lnTo>
                    <a:pt x="344" y="167"/>
                  </a:lnTo>
                  <a:lnTo>
                    <a:pt x="329" y="165"/>
                  </a:lnTo>
                  <a:lnTo>
                    <a:pt x="329" y="165"/>
                  </a:lnTo>
                  <a:lnTo>
                    <a:pt x="329" y="156"/>
                  </a:lnTo>
                  <a:lnTo>
                    <a:pt x="329" y="156"/>
                  </a:lnTo>
                  <a:lnTo>
                    <a:pt x="329" y="143"/>
                  </a:lnTo>
                  <a:lnTo>
                    <a:pt x="327" y="130"/>
                  </a:lnTo>
                  <a:lnTo>
                    <a:pt x="324" y="118"/>
                  </a:lnTo>
                  <a:lnTo>
                    <a:pt x="320" y="107"/>
                  </a:lnTo>
                  <a:lnTo>
                    <a:pt x="314" y="96"/>
                  </a:lnTo>
                  <a:lnTo>
                    <a:pt x="308" y="85"/>
                  </a:lnTo>
                  <a:lnTo>
                    <a:pt x="300" y="74"/>
                  </a:lnTo>
                  <a:lnTo>
                    <a:pt x="292" y="64"/>
                  </a:lnTo>
                  <a:lnTo>
                    <a:pt x="292" y="64"/>
                  </a:lnTo>
                  <a:lnTo>
                    <a:pt x="282" y="56"/>
                  </a:lnTo>
                  <a:lnTo>
                    <a:pt x="272" y="48"/>
                  </a:lnTo>
                  <a:lnTo>
                    <a:pt x="261" y="42"/>
                  </a:lnTo>
                  <a:lnTo>
                    <a:pt x="250" y="36"/>
                  </a:lnTo>
                  <a:lnTo>
                    <a:pt x="239" y="33"/>
                  </a:lnTo>
                  <a:lnTo>
                    <a:pt x="226" y="30"/>
                  </a:lnTo>
                  <a:lnTo>
                    <a:pt x="214" y="28"/>
                  </a:lnTo>
                  <a:lnTo>
                    <a:pt x="201" y="27"/>
                  </a:lnTo>
                  <a:lnTo>
                    <a:pt x="201" y="27"/>
                  </a:lnTo>
                  <a:lnTo>
                    <a:pt x="188" y="28"/>
                  </a:lnTo>
                  <a:lnTo>
                    <a:pt x="175" y="30"/>
                  </a:lnTo>
                  <a:lnTo>
                    <a:pt x="163" y="33"/>
                  </a:lnTo>
                  <a:lnTo>
                    <a:pt x="151" y="37"/>
                  </a:lnTo>
                  <a:lnTo>
                    <a:pt x="139" y="43"/>
                  </a:lnTo>
                  <a:lnTo>
                    <a:pt x="129" y="49"/>
                  </a:lnTo>
                  <a:lnTo>
                    <a:pt x="119" y="57"/>
                  </a:lnTo>
                  <a:lnTo>
                    <a:pt x="109" y="66"/>
                  </a:lnTo>
                  <a:lnTo>
                    <a:pt x="109" y="66"/>
                  </a:lnTo>
                  <a:lnTo>
                    <a:pt x="101" y="74"/>
                  </a:lnTo>
                  <a:lnTo>
                    <a:pt x="93" y="85"/>
                  </a:lnTo>
                  <a:lnTo>
                    <a:pt x="86" y="96"/>
                  </a:lnTo>
                  <a:lnTo>
                    <a:pt x="81" y="107"/>
                  </a:lnTo>
                  <a:lnTo>
                    <a:pt x="77" y="118"/>
                  </a:lnTo>
                  <a:lnTo>
                    <a:pt x="75" y="131"/>
                  </a:lnTo>
                  <a:lnTo>
                    <a:pt x="72" y="143"/>
                  </a:lnTo>
                  <a:lnTo>
                    <a:pt x="71" y="156"/>
                  </a:lnTo>
                  <a:lnTo>
                    <a:pt x="71" y="156"/>
                  </a:lnTo>
                  <a:lnTo>
                    <a:pt x="72" y="169"/>
                  </a:lnTo>
                  <a:lnTo>
                    <a:pt x="75" y="181"/>
                  </a:lnTo>
                  <a:lnTo>
                    <a:pt x="77" y="194"/>
                  </a:lnTo>
                  <a:lnTo>
                    <a:pt x="81" y="206"/>
                  </a:lnTo>
                  <a:lnTo>
                    <a:pt x="86" y="217"/>
                  </a:lnTo>
                  <a:lnTo>
                    <a:pt x="93" y="228"/>
                  </a:lnTo>
                  <a:lnTo>
                    <a:pt x="101" y="238"/>
                  </a:lnTo>
                  <a:lnTo>
                    <a:pt x="109" y="247"/>
                  </a:lnTo>
                  <a:lnTo>
                    <a:pt x="109" y="247"/>
                  </a:lnTo>
                  <a:lnTo>
                    <a:pt x="121" y="258"/>
                  </a:lnTo>
                  <a:lnTo>
                    <a:pt x="113" y="269"/>
                  </a:lnTo>
                  <a:lnTo>
                    <a:pt x="113" y="269"/>
                  </a:lnTo>
                  <a:lnTo>
                    <a:pt x="102" y="259"/>
                  </a:lnTo>
                  <a:lnTo>
                    <a:pt x="91" y="247"/>
                  </a:lnTo>
                  <a:lnTo>
                    <a:pt x="81" y="234"/>
                  </a:lnTo>
                  <a:lnTo>
                    <a:pt x="72" y="220"/>
                  </a:lnTo>
                  <a:lnTo>
                    <a:pt x="67" y="205"/>
                  </a:lnTo>
                  <a:lnTo>
                    <a:pt x="62" y="190"/>
                  </a:lnTo>
                  <a:lnTo>
                    <a:pt x="58" y="174"/>
                  </a:lnTo>
                  <a:lnTo>
                    <a:pt x="58" y="156"/>
                  </a:lnTo>
                  <a:lnTo>
                    <a:pt x="58" y="156"/>
                  </a:lnTo>
                  <a:close/>
                  <a:moveTo>
                    <a:pt x="140" y="255"/>
                  </a:moveTo>
                  <a:lnTo>
                    <a:pt x="198" y="174"/>
                  </a:lnTo>
                  <a:lnTo>
                    <a:pt x="198" y="174"/>
                  </a:lnTo>
                  <a:lnTo>
                    <a:pt x="204" y="175"/>
                  </a:lnTo>
                  <a:lnTo>
                    <a:pt x="204" y="175"/>
                  </a:lnTo>
                  <a:lnTo>
                    <a:pt x="209" y="175"/>
                  </a:lnTo>
                  <a:lnTo>
                    <a:pt x="213" y="172"/>
                  </a:lnTo>
                  <a:lnTo>
                    <a:pt x="217" y="169"/>
                  </a:lnTo>
                  <a:lnTo>
                    <a:pt x="220" y="166"/>
                  </a:lnTo>
                  <a:lnTo>
                    <a:pt x="313" y="178"/>
                  </a:lnTo>
                  <a:lnTo>
                    <a:pt x="313" y="178"/>
                  </a:lnTo>
                  <a:lnTo>
                    <a:pt x="309" y="194"/>
                  </a:lnTo>
                  <a:lnTo>
                    <a:pt x="302" y="209"/>
                  </a:lnTo>
                  <a:lnTo>
                    <a:pt x="294" y="224"/>
                  </a:lnTo>
                  <a:lnTo>
                    <a:pt x="282" y="237"/>
                  </a:lnTo>
                  <a:lnTo>
                    <a:pt x="282" y="237"/>
                  </a:lnTo>
                  <a:lnTo>
                    <a:pt x="273" y="245"/>
                  </a:lnTo>
                  <a:lnTo>
                    <a:pt x="265" y="251"/>
                  </a:lnTo>
                  <a:lnTo>
                    <a:pt x="255" y="258"/>
                  </a:lnTo>
                  <a:lnTo>
                    <a:pt x="245" y="262"/>
                  </a:lnTo>
                  <a:lnTo>
                    <a:pt x="234" y="266"/>
                  </a:lnTo>
                  <a:lnTo>
                    <a:pt x="224" y="269"/>
                  </a:lnTo>
                  <a:lnTo>
                    <a:pt x="212" y="271"/>
                  </a:lnTo>
                  <a:lnTo>
                    <a:pt x="201" y="271"/>
                  </a:lnTo>
                  <a:lnTo>
                    <a:pt x="201" y="278"/>
                  </a:lnTo>
                  <a:lnTo>
                    <a:pt x="201" y="271"/>
                  </a:lnTo>
                  <a:lnTo>
                    <a:pt x="201" y="271"/>
                  </a:lnTo>
                  <a:lnTo>
                    <a:pt x="185" y="270"/>
                  </a:lnTo>
                  <a:lnTo>
                    <a:pt x="170" y="266"/>
                  </a:lnTo>
                  <a:lnTo>
                    <a:pt x="155" y="261"/>
                  </a:lnTo>
                  <a:lnTo>
                    <a:pt x="140" y="255"/>
                  </a:lnTo>
                  <a:lnTo>
                    <a:pt x="140" y="255"/>
                  </a:lnTo>
                  <a:close/>
                  <a:moveTo>
                    <a:pt x="223" y="152"/>
                  </a:moveTo>
                  <a:lnTo>
                    <a:pt x="223" y="152"/>
                  </a:lnTo>
                  <a:lnTo>
                    <a:pt x="220" y="147"/>
                  </a:lnTo>
                  <a:lnTo>
                    <a:pt x="216" y="141"/>
                  </a:lnTo>
                  <a:lnTo>
                    <a:pt x="211" y="139"/>
                  </a:lnTo>
                  <a:lnTo>
                    <a:pt x="204" y="137"/>
                  </a:lnTo>
                  <a:lnTo>
                    <a:pt x="204" y="137"/>
                  </a:lnTo>
                  <a:lnTo>
                    <a:pt x="200" y="138"/>
                  </a:lnTo>
                  <a:lnTo>
                    <a:pt x="197" y="139"/>
                  </a:lnTo>
                  <a:lnTo>
                    <a:pt x="193" y="140"/>
                  </a:lnTo>
                  <a:lnTo>
                    <a:pt x="190" y="143"/>
                  </a:lnTo>
                  <a:lnTo>
                    <a:pt x="188" y="145"/>
                  </a:lnTo>
                  <a:lnTo>
                    <a:pt x="187" y="149"/>
                  </a:lnTo>
                  <a:lnTo>
                    <a:pt x="186" y="152"/>
                  </a:lnTo>
                  <a:lnTo>
                    <a:pt x="185" y="156"/>
                  </a:lnTo>
                  <a:lnTo>
                    <a:pt x="185" y="156"/>
                  </a:lnTo>
                  <a:lnTo>
                    <a:pt x="186" y="161"/>
                  </a:lnTo>
                  <a:lnTo>
                    <a:pt x="187" y="164"/>
                  </a:lnTo>
                  <a:lnTo>
                    <a:pt x="130" y="246"/>
                  </a:lnTo>
                  <a:lnTo>
                    <a:pt x="130" y="246"/>
                  </a:lnTo>
                  <a:lnTo>
                    <a:pt x="120" y="237"/>
                  </a:lnTo>
                  <a:lnTo>
                    <a:pt x="120" y="237"/>
                  </a:lnTo>
                  <a:lnTo>
                    <a:pt x="111" y="229"/>
                  </a:lnTo>
                  <a:lnTo>
                    <a:pt x="105" y="220"/>
                  </a:lnTo>
                  <a:lnTo>
                    <a:pt x="99" y="210"/>
                  </a:lnTo>
                  <a:lnTo>
                    <a:pt x="94" y="201"/>
                  </a:lnTo>
                  <a:lnTo>
                    <a:pt x="91" y="190"/>
                  </a:lnTo>
                  <a:lnTo>
                    <a:pt x="88" y="179"/>
                  </a:lnTo>
                  <a:lnTo>
                    <a:pt x="86" y="167"/>
                  </a:lnTo>
                  <a:lnTo>
                    <a:pt x="85" y="156"/>
                  </a:lnTo>
                  <a:lnTo>
                    <a:pt x="85" y="156"/>
                  </a:lnTo>
                  <a:lnTo>
                    <a:pt x="86" y="144"/>
                  </a:lnTo>
                  <a:lnTo>
                    <a:pt x="88" y="134"/>
                  </a:lnTo>
                  <a:lnTo>
                    <a:pt x="91" y="123"/>
                  </a:lnTo>
                  <a:lnTo>
                    <a:pt x="94" y="112"/>
                  </a:lnTo>
                  <a:lnTo>
                    <a:pt x="99" y="102"/>
                  </a:lnTo>
                  <a:lnTo>
                    <a:pt x="105" y="93"/>
                  </a:lnTo>
                  <a:lnTo>
                    <a:pt x="111" y="84"/>
                  </a:lnTo>
                  <a:lnTo>
                    <a:pt x="119" y="75"/>
                  </a:lnTo>
                  <a:lnTo>
                    <a:pt x="119" y="75"/>
                  </a:lnTo>
                  <a:lnTo>
                    <a:pt x="128" y="68"/>
                  </a:lnTo>
                  <a:lnTo>
                    <a:pt x="137" y="60"/>
                  </a:lnTo>
                  <a:lnTo>
                    <a:pt x="147" y="55"/>
                  </a:lnTo>
                  <a:lnTo>
                    <a:pt x="157" y="50"/>
                  </a:lnTo>
                  <a:lnTo>
                    <a:pt x="167" y="46"/>
                  </a:lnTo>
                  <a:lnTo>
                    <a:pt x="178" y="44"/>
                  </a:lnTo>
                  <a:lnTo>
                    <a:pt x="189" y="42"/>
                  </a:lnTo>
                  <a:lnTo>
                    <a:pt x="201" y="42"/>
                  </a:lnTo>
                  <a:lnTo>
                    <a:pt x="201" y="42"/>
                  </a:lnTo>
                  <a:lnTo>
                    <a:pt x="212" y="42"/>
                  </a:lnTo>
                  <a:lnTo>
                    <a:pt x="224" y="44"/>
                  </a:lnTo>
                  <a:lnTo>
                    <a:pt x="234" y="46"/>
                  </a:lnTo>
                  <a:lnTo>
                    <a:pt x="244" y="50"/>
                  </a:lnTo>
                  <a:lnTo>
                    <a:pt x="255" y="55"/>
                  </a:lnTo>
                  <a:lnTo>
                    <a:pt x="265" y="60"/>
                  </a:lnTo>
                  <a:lnTo>
                    <a:pt x="273" y="68"/>
                  </a:lnTo>
                  <a:lnTo>
                    <a:pt x="282" y="75"/>
                  </a:lnTo>
                  <a:lnTo>
                    <a:pt x="282" y="75"/>
                  </a:lnTo>
                  <a:lnTo>
                    <a:pt x="290" y="84"/>
                  </a:lnTo>
                  <a:lnTo>
                    <a:pt x="296" y="93"/>
                  </a:lnTo>
                  <a:lnTo>
                    <a:pt x="302" y="102"/>
                  </a:lnTo>
                  <a:lnTo>
                    <a:pt x="307" y="112"/>
                  </a:lnTo>
                  <a:lnTo>
                    <a:pt x="311" y="123"/>
                  </a:lnTo>
                  <a:lnTo>
                    <a:pt x="313" y="134"/>
                  </a:lnTo>
                  <a:lnTo>
                    <a:pt x="315" y="144"/>
                  </a:lnTo>
                  <a:lnTo>
                    <a:pt x="315" y="156"/>
                  </a:lnTo>
                  <a:lnTo>
                    <a:pt x="315" y="156"/>
                  </a:lnTo>
                  <a:lnTo>
                    <a:pt x="315" y="164"/>
                  </a:lnTo>
                  <a:lnTo>
                    <a:pt x="223" y="152"/>
                  </a:lnTo>
                  <a:close/>
                  <a:moveTo>
                    <a:pt x="201" y="299"/>
                  </a:moveTo>
                  <a:lnTo>
                    <a:pt x="201" y="306"/>
                  </a:lnTo>
                  <a:lnTo>
                    <a:pt x="201" y="299"/>
                  </a:lnTo>
                  <a:lnTo>
                    <a:pt x="201" y="299"/>
                  </a:lnTo>
                  <a:lnTo>
                    <a:pt x="190" y="299"/>
                  </a:lnTo>
                  <a:lnTo>
                    <a:pt x="180" y="298"/>
                  </a:lnTo>
                  <a:lnTo>
                    <a:pt x="171" y="296"/>
                  </a:lnTo>
                  <a:lnTo>
                    <a:pt x="161" y="293"/>
                  </a:lnTo>
                  <a:lnTo>
                    <a:pt x="151" y="290"/>
                  </a:lnTo>
                  <a:lnTo>
                    <a:pt x="142" y="286"/>
                  </a:lnTo>
                  <a:lnTo>
                    <a:pt x="133" y="282"/>
                  </a:lnTo>
                  <a:lnTo>
                    <a:pt x="125" y="277"/>
                  </a:lnTo>
                  <a:lnTo>
                    <a:pt x="133" y="265"/>
                  </a:lnTo>
                  <a:lnTo>
                    <a:pt x="133" y="265"/>
                  </a:lnTo>
                  <a:lnTo>
                    <a:pt x="148" y="274"/>
                  </a:lnTo>
                  <a:lnTo>
                    <a:pt x="165" y="280"/>
                  </a:lnTo>
                  <a:lnTo>
                    <a:pt x="183" y="284"/>
                  </a:lnTo>
                  <a:lnTo>
                    <a:pt x="201" y="285"/>
                  </a:lnTo>
                  <a:lnTo>
                    <a:pt x="201" y="285"/>
                  </a:lnTo>
                  <a:lnTo>
                    <a:pt x="201" y="285"/>
                  </a:lnTo>
                  <a:lnTo>
                    <a:pt x="214" y="285"/>
                  </a:lnTo>
                  <a:lnTo>
                    <a:pt x="226" y="283"/>
                  </a:lnTo>
                  <a:lnTo>
                    <a:pt x="239" y="279"/>
                  </a:lnTo>
                  <a:lnTo>
                    <a:pt x="251" y="275"/>
                  </a:lnTo>
                  <a:lnTo>
                    <a:pt x="261" y="270"/>
                  </a:lnTo>
                  <a:lnTo>
                    <a:pt x="272" y="263"/>
                  </a:lnTo>
                  <a:lnTo>
                    <a:pt x="283" y="256"/>
                  </a:lnTo>
                  <a:lnTo>
                    <a:pt x="292" y="247"/>
                  </a:lnTo>
                  <a:lnTo>
                    <a:pt x="292" y="247"/>
                  </a:lnTo>
                  <a:lnTo>
                    <a:pt x="299" y="239"/>
                  </a:lnTo>
                  <a:lnTo>
                    <a:pt x="305" y="232"/>
                  </a:lnTo>
                  <a:lnTo>
                    <a:pt x="310" y="224"/>
                  </a:lnTo>
                  <a:lnTo>
                    <a:pt x="315" y="216"/>
                  </a:lnTo>
                  <a:lnTo>
                    <a:pt x="320" y="207"/>
                  </a:lnTo>
                  <a:lnTo>
                    <a:pt x="323" y="198"/>
                  </a:lnTo>
                  <a:lnTo>
                    <a:pt x="325" y="189"/>
                  </a:lnTo>
                  <a:lnTo>
                    <a:pt x="327" y="179"/>
                  </a:lnTo>
                  <a:lnTo>
                    <a:pt x="341" y="181"/>
                  </a:lnTo>
                  <a:lnTo>
                    <a:pt x="341" y="181"/>
                  </a:lnTo>
                  <a:lnTo>
                    <a:pt x="337" y="197"/>
                  </a:lnTo>
                  <a:lnTo>
                    <a:pt x="332" y="214"/>
                  </a:lnTo>
                  <a:lnTo>
                    <a:pt x="324" y="229"/>
                  </a:lnTo>
                  <a:lnTo>
                    <a:pt x="314" y="243"/>
                  </a:lnTo>
                  <a:lnTo>
                    <a:pt x="314" y="243"/>
                  </a:lnTo>
                  <a:lnTo>
                    <a:pt x="314" y="244"/>
                  </a:lnTo>
                  <a:lnTo>
                    <a:pt x="314" y="244"/>
                  </a:lnTo>
                  <a:lnTo>
                    <a:pt x="308" y="250"/>
                  </a:lnTo>
                  <a:lnTo>
                    <a:pt x="308" y="250"/>
                  </a:lnTo>
                  <a:lnTo>
                    <a:pt x="308" y="250"/>
                  </a:lnTo>
                  <a:lnTo>
                    <a:pt x="308" y="250"/>
                  </a:lnTo>
                  <a:lnTo>
                    <a:pt x="301" y="257"/>
                  </a:lnTo>
                  <a:lnTo>
                    <a:pt x="301" y="257"/>
                  </a:lnTo>
                  <a:lnTo>
                    <a:pt x="295" y="263"/>
                  </a:lnTo>
                  <a:lnTo>
                    <a:pt x="295" y="263"/>
                  </a:lnTo>
                  <a:lnTo>
                    <a:pt x="295" y="263"/>
                  </a:lnTo>
                  <a:lnTo>
                    <a:pt x="295" y="263"/>
                  </a:lnTo>
                  <a:lnTo>
                    <a:pt x="288" y="269"/>
                  </a:lnTo>
                  <a:lnTo>
                    <a:pt x="288" y="269"/>
                  </a:lnTo>
                  <a:lnTo>
                    <a:pt x="288" y="270"/>
                  </a:lnTo>
                  <a:lnTo>
                    <a:pt x="288" y="270"/>
                  </a:lnTo>
                  <a:lnTo>
                    <a:pt x="279" y="276"/>
                  </a:lnTo>
                  <a:lnTo>
                    <a:pt x="268" y="282"/>
                  </a:lnTo>
                  <a:lnTo>
                    <a:pt x="258" y="287"/>
                  </a:lnTo>
                  <a:lnTo>
                    <a:pt x="247" y="291"/>
                  </a:lnTo>
                  <a:lnTo>
                    <a:pt x="236" y="295"/>
                  </a:lnTo>
                  <a:lnTo>
                    <a:pt x="225" y="297"/>
                  </a:lnTo>
                  <a:lnTo>
                    <a:pt x="213" y="299"/>
                  </a:lnTo>
                  <a:lnTo>
                    <a:pt x="201" y="299"/>
                  </a:lnTo>
                  <a:lnTo>
                    <a:pt x="201" y="299"/>
                  </a:lnTo>
                  <a:close/>
                  <a:moveTo>
                    <a:pt x="302" y="275"/>
                  </a:moveTo>
                  <a:lnTo>
                    <a:pt x="302" y="275"/>
                  </a:lnTo>
                  <a:lnTo>
                    <a:pt x="304" y="275"/>
                  </a:lnTo>
                  <a:lnTo>
                    <a:pt x="304" y="275"/>
                  </a:lnTo>
                  <a:lnTo>
                    <a:pt x="307" y="272"/>
                  </a:lnTo>
                  <a:lnTo>
                    <a:pt x="307" y="272"/>
                  </a:lnTo>
                  <a:lnTo>
                    <a:pt x="311" y="268"/>
                  </a:lnTo>
                  <a:lnTo>
                    <a:pt x="311" y="268"/>
                  </a:lnTo>
                  <a:lnTo>
                    <a:pt x="312" y="266"/>
                  </a:lnTo>
                  <a:lnTo>
                    <a:pt x="312" y="266"/>
                  </a:lnTo>
                  <a:lnTo>
                    <a:pt x="320" y="259"/>
                  </a:lnTo>
                  <a:lnTo>
                    <a:pt x="320" y="259"/>
                  </a:lnTo>
                  <a:lnTo>
                    <a:pt x="320" y="258"/>
                  </a:lnTo>
                  <a:lnTo>
                    <a:pt x="327" y="265"/>
                  </a:lnTo>
                  <a:lnTo>
                    <a:pt x="310" y="283"/>
                  </a:lnTo>
                  <a:lnTo>
                    <a:pt x="302" y="275"/>
                  </a:lnTo>
                  <a:close/>
                  <a:moveTo>
                    <a:pt x="450" y="439"/>
                  </a:moveTo>
                  <a:lnTo>
                    <a:pt x="447" y="436"/>
                  </a:lnTo>
                  <a:lnTo>
                    <a:pt x="447" y="436"/>
                  </a:lnTo>
                  <a:lnTo>
                    <a:pt x="481" y="403"/>
                  </a:lnTo>
                  <a:lnTo>
                    <a:pt x="481" y="403"/>
                  </a:lnTo>
                  <a:lnTo>
                    <a:pt x="484" y="406"/>
                  </a:lnTo>
                  <a:lnTo>
                    <a:pt x="484" y="406"/>
                  </a:lnTo>
                  <a:lnTo>
                    <a:pt x="483" y="412"/>
                  </a:lnTo>
                  <a:lnTo>
                    <a:pt x="481" y="418"/>
                  </a:lnTo>
                  <a:lnTo>
                    <a:pt x="477" y="424"/>
                  </a:lnTo>
                  <a:lnTo>
                    <a:pt x="473" y="428"/>
                  </a:lnTo>
                  <a:lnTo>
                    <a:pt x="468" y="433"/>
                  </a:lnTo>
                  <a:lnTo>
                    <a:pt x="462" y="436"/>
                  </a:lnTo>
                  <a:lnTo>
                    <a:pt x="457" y="438"/>
                  </a:lnTo>
                  <a:lnTo>
                    <a:pt x="450" y="439"/>
                  </a:lnTo>
                  <a:lnTo>
                    <a:pt x="450" y="439"/>
                  </a:lnTo>
                  <a:close/>
                </a:path>
              </a:pathLst>
            </a:custGeom>
            <a:solidFill>
              <a:sysClr val="window" lastClr="FFFFFF"/>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4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553792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档案部署架构图</a:t>
            </a:r>
            <a:endParaRPr kumimoji="1" lang="zh-CN" altLang="en-US" sz="2400" dirty="0"/>
          </a:p>
        </p:txBody>
      </p:sp>
      <p:graphicFrame>
        <p:nvGraphicFramePr>
          <p:cNvPr id="111" name="Object 2">
            <a:extLst>
              <a:ext uri="{FF2B5EF4-FFF2-40B4-BE49-F238E27FC236}">
                <a16:creationId xmlns:a16="http://schemas.microsoft.com/office/drawing/2014/main" id="{14270795-C2D3-4CF7-9CF5-2F0309A7A9E8}"/>
              </a:ext>
            </a:extLst>
          </p:cNvPr>
          <p:cNvGraphicFramePr>
            <a:graphicFrameLocks noChangeAspect="1"/>
          </p:cNvGraphicFramePr>
          <p:nvPr>
            <p:extLst/>
          </p:nvPr>
        </p:nvGraphicFramePr>
        <p:xfrm>
          <a:off x="876563" y="823792"/>
          <a:ext cx="6930520" cy="3956312"/>
        </p:xfrm>
        <a:graphic>
          <a:graphicData uri="http://schemas.openxmlformats.org/presentationml/2006/ole">
            <mc:AlternateContent xmlns:mc="http://schemas.openxmlformats.org/markup-compatibility/2006">
              <mc:Choice xmlns:v="urn:schemas-microsoft-com:vml" Requires="v">
                <p:oleObj spid="_x0000_s27653" name="Visio" r:id="rId3" imgW="7247019" imgH="5272177" progId="Visio.Drawing.11">
                  <p:embed/>
                </p:oleObj>
              </mc:Choice>
              <mc:Fallback>
                <p:oleObj name="Visio" r:id="rId3" imgW="7247019" imgH="5272177" progId="Visio.Drawing.11">
                  <p:embed/>
                  <p:pic>
                    <p:nvPicPr>
                      <p:cNvPr id="111" name="Object 2">
                        <a:extLst>
                          <a:ext uri="{FF2B5EF4-FFF2-40B4-BE49-F238E27FC236}">
                            <a16:creationId xmlns:a16="http://schemas.microsoft.com/office/drawing/2014/main" id="{14270795-C2D3-4CF7-9CF5-2F0309A7A9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563" y="823792"/>
                        <a:ext cx="6930520" cy="3956312"/>
                      </a:xfrm>
                      <a:prstGeom prst="rect">
                        <a:avLst/>
                      </a:prstGeom>
                      <a:noFill/>
                      <a:extLst/>
                    </p:spPr>
                  </p:pic>
                </p:oleObj>
              </mc:Fallback>
            </mc:AlternateContent>
          </a:graphicData>
        </a:graphic>
      </p:graphicFrame>
    </p:spTree>
    <p:extLst>
      <p:ext uri="{BB962C8B-B14F-4D97-AF65-F5344CB8AC3E}">
        <p14:creationId xmlns:p14="http://schemas.microsoft.com/office/powerpoint/2010/main" val="660958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0080E8"/>
                </a:solidFill>
              </a:rPr>
              <a:t>目录</a:t>
            </a:r>
          </a:p>
        </p:txBody>
      </p:sp>
      <p:sp>
        <p:nvSpPr>
          <p:cNvPr id="5" name="TextBox 10"/>
          <p:cNvSpPr txBox="1"/>
          <p:nvPr/>
        </p:nvSpPr>
        <p:spPr>
          <a:xfrm>
            <a:off x="444787" y="1072399"/>
            <a:ext cx="3328096" cy="1710918"/>
          </a:xfrm>
          <a:prstGeom prst="rect">
            <a:avLst/>
          </a:prstGeom>
          <a:noFill/>
        </p:spPr>
        <p:txBody>
          <a:bodyPr wrap="square" rtlCol="0">
            <a:spAutoFit/>
          </a:bodyPr>
          <a:lstStyle/>
          <a:p>
            <a:pPr marL="171450" indent="-171450">
              <a:lnSpc>
                <a:spcPct val="120000"/>
              </a:lnSpc>
              <a:spcBef>
                <a:spcPts val="600"/>
              </a:spcBef>
              <a:buFont typeface="Arial"/>
              <a:buChar char="•"/>
            </a:pPr>
            <a:r>
              <a:rPr lang="zh-CN" altLang="en-US" sz="1200" dirty="0">
                <a:solidFill>
                  <a:schemeClr val="tx1">
                    <a:lumMod val="50000"/>
                    <a:lumOff val="50000"/>
                  </a:schemeClr>
                </a:solidFill>
                <a:latin typeface="Microsoft YaHei" charset="-122"/>
                <a:ea typeface="Microsoft YaHei" charset="-122"/>
                <a:cs typeface="Microsoft YaHei" charset="-122"/>
              </a:rPr>
              <a:t>肆专公司介绍</a:t>
            </a:r>
            <a:endParaRPr lang="en-US" altLang="zh-CN" sz="1200" dirty="0">
              <a:solidFill>
                <a:schemeClr val="tx1">
                  <a:lumMod val="50000"/>
                  <a:lumOff val="50000"/>
                </a:schemeClr>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US" sz="1200" dirty="0">
                <a:solidFill>
                  <a:schemeClr val="tx1">
                    <a:lumMod val="50000"/>
                    <a:lumOff val="50000"/>
                  </a:schemeClr>
                </a:solidFill>
                <a:latin typeface="Microsoft YaHei" charset="-122"/>
                <a:ea typeface="Microsoft YaHei" charset="-122"/>
                <a:cs typeface="Microsoft YaHei" charset="-122"/>
              </a:rPr>
              <a:t>企业档案与星空系统集成方案介绍</a:t>
            </a:r>
            <a:r>
              <a:rPr lang="en-US" altLang="zh-CN" sz="1200" dirty="0">
                <a:solidFill>
                  <a:schemeClr val="tx1">
                    <a:lumMod val="50000"/>
                    <a:lumOff val="50000"/>
                  </a:schemeClr>
                </a:solidFill>
                <a:latin typeface="Microsoft YaHei" charset="-122"/>
                <a:ea typeface="Microsoft YaHei" charset="-122"/>
                <a:cs typeface="Microsoft YaHei" charset="-122"/>
              </a:rPr>
              <a:t>-</a:t>
            </a:r>
            <a:r>
              <a:rPr lang="zh-CN" altLang="en-US" sz="1200" dirty="0">
                <a:solidFill>
                  <a:schemeClr val="tx1">
                    <a:lumMod val="50000"/>
                    <a:lumOff val="50000"/>
                  </a:schemeClr>
                </a:solidFill>
                <a:latin typeface="Microsoft YaHei" charset="-122"/>
                <a:ea typeface="Microsoft YaHei" charset="-122"/>
                <a:cs typeface="Microsoft YaHei" charset="-122"/>
              </a:rPr>
              <a:t>华为慧通凭证无纸化集成（与星空</a:t>
            </a:r>
            <a:r>
              <a:rPr lang="en-US" altLang="zh-CN" sz="1200" dirty="0">
                <a:solidFill>
                  <a:schemeClr val="tx1">
                    <a:lumMod val="50000"/>
                    <a:lumOff val="50000"/>
                  </a:schemeClr>
                </a:solidFill>
                <a:latin typeface="Microsoft YaHei" charset="-122"/>
                <a:ea typeface="Microsoft YaHei" charset="-122"/>
                <a:cs typeface="Microsoft YaHei" charset="-122"/>
              </a:rPr>
              <a:t>Cloud</a:t>
            </a:r>
            <a:r>
              <a:rPr lang="zh-CN" altLang="en-US" sz="1200" dirty="0">
                <a:solidFill>
                  <a:schemeClr val="tx1">
                    <a:lumMod val="50000"/>
                    <a:lumOff val="50000"/>
                  </a:schemeClr>
                </a:solidFill>
                <a:latin typeface="Microsoft YaHei" charset="-122"/>
                <a:ea typeface="Microsoft YaHei" charset="-122"/>
                <a:cs typeface="Microsoft YaHei" charset="-122"/>
              </a:rPr>
              <a:t>）</a:t>
            </a:r>
            <a:endParaRPr lang="en-US" altLang="zh-CN" sz="1200" dirty="0">
              <a:solidFill>
                <a:schemeClr val="tx1">
                  <a:lumMod val="50000"/>
                  <a:lumOff val="50000"/>
                </a:schemeClr>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US" sz="1200" dirty="0">
                <a:solidFill>
                  <a:schemeClr val="tx1">
                    <a:lumMod val="50000"/>
                    <a:lumOff val="50000"/>
                  </a:schemeClr>
                </a:solidFill>
                <a:latin typeface="Microsoft YaHei" charset="-122"/>
                <a:ea typeface="Microsoft YaHei" charset="-122"/>
                <a:cs typeface="Microsoft YaHei" charset="-122"/>
              </a:rPr>
              <a:t>总账往来核销</a:t>
            </a:r>
            <a:r>
              <a:rPr lang="en-US" altLang="zh-CN" sz="1200" dirty="0">
                <a:solidFill>
                  <a:schemeClr val="tx1">
                    <a:lumMod val="50000"/>
                    <a:lumOff val="50000"/>
                  </a:schemeClr>
                </a:solidFill>
                <a:latin typeface="Microsoft YaHei" charset="-122"/>
                <a:ea typeface="Microsoft YaHei" charset="-122"/>
                <a:cs typeface="Microsoft YaHei" charset="-122"/>
              </a:rPr>
              <a:t>&amp;</a:t>
            </a:r>
            <a:r>
              <a:rPr lang="zh-CN" altLang="en-US" sz="1200" dirty="0">
                <a:solidFill>
                  <a:schemeClr val="tx1">
                    <a:lumMod val="50000"/>
                    <a:lumOff val="50000"/>
                  </a:schemeClr>
                </a:solidFill>
                <a:latin typeface="Microsoft YaHei" charset="-122"/>
                <a:ea typeface="Microsoft YaHei" charset="-122"/>
                <a:cs typeface="Microsoft YaHei" charset="-122"/>
              </a:rPr>
              <a:t>账龄方案介绍</a:t>
            </a:r>
            <a:r>
              <a:rPr lang="en-US" altLang="zh-CN" sz="1200" dirty="0">
                <a:solidFill>
                  <a:schemeClr val="tx1">
                    <a:lumMod val="50000"/>
                    <a:lumOff val="50000"/>
                  </a:schemeClr>
                </a:solidFill>
                <a:latin typeface="Microsoft YaHei" charset="-122"/>
                <a:ea typeface="Microsoft YaHei" charset="-122"/>
                <a:cs typeface="Microsoft YaHei" charset="-122"/>
              </a:rPr>
              <a:t>-</a:t>
            </a:r>
            <a:r>
              <a:rPr lang="zh-CN" altLang="en-US" sz="1200" dirty="0">
                <a:solidFill>
                  <a:schemeClr val="tx1">
                    <a:lumMod val="50000"/>
                    <a:lumOff val="50000"/>
                  </a:schemeClr>
                </a:solidFill>
                <a:latin typeface="Microsoft YaHei" charset="-122"/>
                <a:ea typeface="Microsoft YaHei" charset="-122"/>
                <a:cs typeface="Microsoft YaHei" charset="-122"/>
              </a:rPr>
              <a:t>华侨城</a:t>
            </a:r>
            <a:endParaRPr lang="en-US" altLang="zh-CN" sz="1200" dirty="0">
              <a:solidFill>
                <a:schemeClr val="tx1">
                  <a:lumMod val="50000"/>
                  <a:lumOff val="50000"/>
                </a:schemeClr>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US" sz="1200" dirty="0">
                <a:solidFill>
                  <a:schemeClr val="tx1">
                    <a:lumMod val="50000"/>
                    <a:lumOff val="50000"/>
                  </a:schemeClr>
                </a:solidFill>
                <a:latin typeface="Microsoft YaHei" charset="-122"/>
                <a:ea typeface="Microsoft YaHei" charset="-122"/>
                <a:cs typeface="Microsoft YaHei" charset="-122"/>
              </a:rPr>
              <a:t>招投标项目方案介绍</a:t>
            </a:r>
            <a:r>
              <a:rPr lang="en-US" altLang="zh-CN" sz="1200" dirty="0">
                <a:solidFill>
                  <a:schemeClr val="tx1">
                    <a:lumMod val="50000"/>
                    <a:lumOff val="50000"/>
                  </a:schemeClr>
                </a:solidFill>
                <a:latin typeface="Microsoft YaHei" charset="-122"/>
                <a:ea typeface="Microsoft YaHei" charset="-122"/>
                <a:cs typeface="Microsoft YaHei" charset="-122"/>
              </a:rPr>
              <a:t>-</a:t>
            </a:r>
            <a:r>
              <a:rPr lang="zh-CN" altLang="en-US" sz="1200" dirty="0">
                <a:solidFill>
                  <a:schemeClr val="tx1">
                    <a:lumMod val="50000"/>
                    <a:lumOff val="50000"/>
                  </a:schemeClr>
                </a:solidFill>
                <a:latin typeface="Microsoft YaHei" charset="-122"/>
                <a:ea typeface="Microsoft YaHei" charset="-122"/>
                <a:cs typeface="Microsoft YaHei" charset="-122"/>
              </a:rPr>
              <a:t>深信服</a:t>
            </a:r>
            <a:r>
              <a:rPr lang="en-US" altLang="zh-CN" sz="1200" dirty="0">
                <a:solidFill>
                  <a:schemeClr val="tx1">
                    <a:lumMod val="50000"/>
                    <a:lumOff val="50000"/>
                  </a:schemeClr>
                </a:solidFill>
                <a:latin typeface="Microsoft YaHei" charset="-122"/>
                <a:ea typeface="Microsoft YaHei" charset="-122"/>
                <a:cs typeface="Microsoft YaHei" charset="-122"/>
              </a:rPr>
              <a:t>&amp;</a:t>
            </a:r>
            <a:r>
              <a:rPr lang="zh-CN" altLang="en-US" sz="1200" dirty="0">
                <a:solidFill>
                  <a:schemeClr val="tx1">
                    <a:lumMod val="50000"/>
                    <a:lumOff val="50000"/>
                  </a:schemeClr>
                </a:solidFill>
                <a:latin typeface="Microsoft YaHei" charset="-122"/>
                <a:ea typeface="Microsoft YaHei" charset="-122"/>
                <a:cs typeface="Microsoft YaHei" charset="-122"/>
              </a:rPr>
              <a:t>香江</a:t>
            </a:r>
            <a:endParaRPr lang="en-US" altLang="zh-CN" sz="1200" dirty="0">
              <a:solidFill>
                <a:schemeClr val="tx1">
                  <a:lumMod val="50000"/>
                  <a:lumOff val="50000"/>
                </a:schemeClr>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US" sz="1200" dirty="0">
                <a:solidFill>
                  <a:schemeClr val="tx1">
                    <a:lumMod val="50000"/>
                    <a:lumOff val="50000"/>
                  </a:schemeClr>
                </a:solidFill>
                <a:latin typeface="Microsoft YaHei" charset="-122"/>
                <a:ea typeface="Microsoft YaHei" charset="-122"/>
                <a:cs typeface="Microsoft YaHei" charset="-122"/>
              </a:rPr>
              <a:t>收入、成本分期确认方案介绍</a:t>
            </a:r>
            <a:r>
              <a:rPr lang="en-US" altLang="zh-CN" sz="1200" dirty="0">
                <a:solidFill>
                  <a:schemeClr val="tx1">
                    <a:lumMod val="50000"/>
                    <a:lumOff val="50000"/>
                  </a:schemeClr>
                </a:solidFill>
                <a:latin typeface="Microsoft YaHei" charset="-122"/>
                <a:ea typeface="Microsoft YaHei" charset="-122"/>
                <a:cs typeface="Microsoft YaHei" charset="-122"/>
              </a:rPr>
              <a:t>-</a:t>
            </a:r>
            <a:r>
              <a:rPr lang="zh-CN" altLang="en-US" sz="1200" dirty="0">
                <a:solidFill>
                  <a:schemeClr val="tx1">
                    <a:lumMod val="50000"/>
                    <a:lumOff val="50000"/>
                  </a:schemeClr>
                </a:solidFill>
                <a:latin typeface="Microsoft YaHei" charset="-122"/>
                <a:ea typeface="Microsoft YaHei" charset="-122"/>
                <a:cs typeface="Microsoft YaHei" charset="-122"/>
              </a:rPr>
              <a:t>升学教育</a:t>
            </a:r>
            <a:endParaRPr lang="en-US" altLang="zh-CN" sz="1200" dirty="0">
              <a:solidFill>
                <a:schemeClr val="tx1">
                  <a:lumMod val="50000"/>
                  <a:lumOff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854449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a:xfrm>
            <a:off x="443869" y="275754"/>
            <a:ext cx="8403269" cy="702223"/>
          </a:xfrm>
        </p:spPr>
        <p:txBody>
          <a:bodyPr/>
          <a:lstStyle/>
          <a:p>
            <a:r>
              <a:rPr lang="zh-CN" altLang="en-US" dirty="0">
                <a:latin typeface="Microsoft YaHei" charset="-122"/>
                <a:ea typeface="Microsoft YaHei" charset="-122"/>
                <a:cs typeface="Microsoft YaHei" charset="-122"/>
              </a:rPr>
              <a:t>系统功能介绍</a:t>
            </a:r>
            <a:endParaRPr lang="en-US" dirty="0">
              <a:latin typeface="Microsoft YaHei" charset="-122"/>
              <a:ea typeface="Microsoft YaHei" charset="-122"/>
              <a:cs typeface="Microsoft YaHei" charset="-122"/>
            </a:endParaRPr>
          </a:p>
        </p:txBody>
      </p:sp>
      <p:sp>
        <p:nvSpPr>
          <p:cNvPr id="4" name="Title 1"/>
          <p:cNvSpPr txBox="1">
            <a:spLocks/>
          </p:cNvSpPr>
          <p:nvPr/>
        </p:nvSpPr>
        <p:spPr bwMode="auto">
          <a:xfrm>
            <a:off x="6093808" y="2366780"/>
            <a:ext cx="1479560" cy="14681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1600" b="1" i="0" kern="1200" baseline="0">
                <a:solidFill>
                  <a:schemeClr val="bg1"/>
                </a:solidFill>
                <a:latin typeface="Arial"/>
                <a:ea typeface="+mj-ea"/>
                <a:cs typeface="Arial"/>
              </a:defRPr>
            </a:lvl1pPr>
          </a:lstStyle>
          <a:p>
            <a:pPr algn="ctr"/>
            <a:r>
              <a:rPr lang="en-US" altLang="zh-CN" sz="8000" dirty="0">
                <a:solidFill>
                  <a:srgbClr val="24215F"/>
                </a:solidFill>
              </a:rPr>
              <a:t>3</a:t>
            </a:r>
            <a:endParaRPr lang="en-US" sz="8000" dirty="0">
              <a:solidFill>
                <a:srgbClr val="24215F"/>
              </a:solidFill>
            </a:endParaRPr>
          </a:p>
        </p:txBody>
      </p:sp>
    </p:spTree>
    <p:extLst>
      <p:ext uri="{BB962C8B-B14F-4D97-AF65-F5344CB8AC3E}">
        <p14:creationId xmlns:p14="http://schemas.microsoft.com/office/powerpoint/2010/main" val="3282817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档案影像化采集功能图</a:t>
            </a:r>
            <a:endParaRPr kumimoji="1" lang="zh-CN" altLang="en-US" sz="2400" dirty="0"/>
          </a:p>
        </p:txBody>
      </p:sp>
      <p:pic>
        <p:nvPicPr>
          <p:cNvPr id="111" name="图片 110">
            <a:extLst>
              <a:ext uri="{FF2B5EF4-FFF2-40B4-BE49-F238E27FC236}">
                <a16:creationId xmlns:a16="http://schemas.microsoft.com/office/drawing/2014/main" id="{D44BD1F6-9394-45FA-81DF-864ED86D452E}"/>
              </a:ext>
            </a:extLst>
          </p:cNvPr>
          <p:cNvPicPr>
            <a:picLocks noChangeAspect="1"/>
          </p:cNvPicPr>
          <p:nvPr/>
        </p:nvPicPr>
        <p:blipFill>
          <a:blip r:embed="rId2"/>
          <a:stretch>
            <a:fillRect/>
          </a:stretch>
        </p:blipFill>
        <p:spPr>
          <a:xfrm flipH="1">
            <a:off x="3370497" y="3939211"/>
            <a:ext cx="1512120" cy="1161997"/>
          </a:xfrm>
          <a:prstGeom prst="rect">
            <a:avLst/>
          </a:prstGeom>
        </p:spPr>
      </p:pic>
      <p:pic>
        <p:nvPicPr>
          <p:cNvPr id="112" name="图片 111">
            <a:extLst>
              <a:ext uri="{FF2B5EF4-FFF2-40B4-BE49-F238E27FC236}">
                <a16:creationId xmlns:a16="http://schemas.microsoft.com/office/drawing/2014/main" id="{9088D649-419A-4A17-B264-A65C60460C91}"/>
              </a:ext>
            </a:extLst>
          </p:cNvPr>
          <p:cNvPicPr>
            <a:picLocks noChangeAspect="1"/>
          </p:cNvPicPr>
          <p:nvPr/>
        </p:nvPicPr>
        <p:blipFill>
          <a:blip r:embed="rId3"/>
          <a:stretch>
            <a:fillRect/>
          </a:stretch>
        </p:blipFill>
        <p:spPr>
          <a:xfrm>
            <a:off x="4941409" y="3833933"/>
            <a:ext cx="1463607" cy="1278476"/>
          </a:xfrm>
          <a:prstGeom prst="rect">
            <a:avLst/>
          </a:prstGeom>
        </p:spPr>
      </p:pic>
      <p:pic>
        <p:nvPicPr>
          <p:cNvPr id="113" name="图片 112">
            <a:extLst>
              <a:ext uri="{FF2B5EF4-FFF2-40B4-BE49-F238E27FC236}">
                <a16:creationId xmlns:a16="http://schemas.microsoft.com/office/drawing/2014/main" id="{6B0D9C5F-2832-4B3F-A076-1B24CD1026EE}"/>
              </a:ext>
            </a:extLst>
          </p:cNvPr>
          <p:cNvPicPr>
            <a:picLocks noChangeAspect="1"/>
          </p:cNvPicPr>
          <p:nvPr/>
        </p:nvPicPr>
        <p:blipFill>
          <a:blip r:embed="rId4"/>
          <a:stretch>
            <a:fillRect/>
          </a:stretch>
        </p:blipFill>
        <p:spPr>
          <a:xfrm>
            <a:off x="7847741" y="3795385"/>
            <a:ext cx="1247536" cy="1305823"/>
          </a:xfrm>
          <a:prstGeom prst="rect">
            <a:avLst/>
          </a:prstGeom>
        </p:spPr>
      </p:pic>
      <p:pic>
        <p:nvPicPr>
          <p:cNvPr id="114" name="图片 113">
            <a:extLst>
              <a:ext uri="{FF2B5EF4-FFF2-40B4-BE49-F238E27FC236}">
                <a16:creationId xmlns:a16="http://schemas.microsoft.com/office/drawing/2014/main" id="{1917FA44-41FC-464E-A62C-84E536F9FF42}"/>
              </a:ext>
            </a:extLst>
          </p:cNvPr>
          <p:cNvPicPr>
            <a:picLocks noChangeAspect="1"/>
          </p:cNvPicPr>
          <p:nvPr/>
        </p:nvPicPr>
        <p:blipFill>
          <a:blip r:embed="rId5"/>
          <a:stretch>
            <a:fillRect/>
          </a:stretch>
        </p:blipFill>
        <p:spPr>
          <a:xfrm>
            <a:off x="6405016" y="3736692"/>
            <a:ext cx="1455473" cy="1323157"/>
          </a:xfrm>
          <a:prstGeom prst="rect">
            <a:avLst/>
          </a:prstGeom>
        </p:spPr>
      </p:pic>
      <p:pic>
        <p:nvPicPr>
          <p:cNvPr id="115" name="图片 114">
            <a:extLst>
              <a:ext uri="{FF2B5EF4-FFF2-40B4-BE49-F238E27FC236}">
                <a16:creationId xmlns:a16="http://schemas.microsoft.com/office/drawing/2014/main" id="{A5D570D6-732B-4843-BD25-11ECEEA092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55228" y="3970732"/>
            <a:ext cx="1356477" cy="1110586"/>
          </a:xfrm>
          <a:prstGeom prst="rect">
            <a:avLst/>
          </a:prstGeom>
        </p:spPr>
      </p:pic>
      <p:pic>
        <p:nvPicPr>
          <p:cNvPr id="116" name="图片 115">
            <a:extLst>
              <a:ext uri="{FF2B5EF4-FFF2-40B4-BE49-F238E27FC236}">
                <a16:creationId xmlns:a16="http://schemas.microsoft.com/office/drawing/2014/main" id="{8960B3CE-20B2-44CC-81D6-BB00B5B3225D}"/>
              </a:ext>
            </a:extLst>
          </p:cNvPr>
          <p:cNvPicPr>
            <a:picLocks noChangeAspect="1"/>
          </p:cNvPicPr>
          <p:nvPr/>
        </p:nvPicPr>
        <p:blipFill>
          <a:blip r:embed="rId7"/>
          <a:stretch>
            <a:fillRect/>
          </a:stretch>
        </p:blipFill>
        <p:spPr>
          <a:xfrm>
            <a:off x="202097" y="3975381"/>
            <a:ext cx="1535616" cy="460352"/>
          </a:xfrm>
          <a:prstGeom prst="rect">
            <a:avLst/>
          </a:prstGeom>
        </p:spPr>
      </p:pic>
      <p:graphicFrame>
        <p:nvGraphicFramePr>
          <p:cNvPr id="117" name="图示 116">
            <a:extLst>
              <a:ext uri="{FF2B5EF4-FFF2-40B4-BE49-F238E27FC236}">
                <a16:creationId xmlns:a16="http://schemas.microsoft.com/office/drawing/2014/main" id="{AD23CD80-C365-499D-AEF2-12D39EA7CCCA}"/>
              </a:ext>
            </a:extLst>
          </p:cNvPr>
          <p:cNvGraphicFramePr/>
          <p:nvPr>
            <p:extLst/>
          </p:nvPr>
        </p:nvGraphicFramePr>
        <p:xfrm>
          <a:off x="683568" y="1211360"/>
          <a:ext cx="7763829" cy="20024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166843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档案管理应用功能图</a:t>
            </a:r>
            <a:endParaRPr kumimoji="1" lang="zh-CN" altLang="en-US" sz="2400" dirty="0"/>
          </a:p>
        </p:txBody>
      </p:sp>
      <p:cxnSp>
        <p:nvCxnSpPr>
          <p:cNvPr id="92" name="直接连接符 91">
            <a:extLst>
              <a:ext uri="{FF2B5EF4-FFF2-40B4-BE49-F238E27FC236}">
                <a16:creationId xmlns:a16="http://schemas.microsoft.com/office/drawing/2014/main" id="{D77B6AF7-3CAA-4FA7-AA11-D668356E1C83}"/>
              </a:ext>
            </a:extLst>
          </p:cNvPr>
          <p:cNvCxnSpPr/>
          <p:nvPr/>
        </p:nvCxnSpPr>
        <p:spPr>
          <a:xfrm flipV="1">
            <a:off x="55181" y="682136"/>
            <a:ext cx="9003323" cy="3304"/>
          </a:xfrm>
          <a:prstGeom prst="line">
            <a:avLst/>
          </a:prstGeom>
          <a:ln w="25400">
            <a:solidFill>
              <a:srgbClr val="7030A0">
                <a:alpha val="60000"/>
              </a:srgb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990BA9FD-C091-44CC-9787-E1C850371372}"/>
              </a:ext>
            </a:extLst>
          </p:cNvPr>
          <p:cNvCxnSpPr/>
          <p:nvPr/>
        </p:nvCxnSpPr>
        <p:spPr>
          <a:xfrm>
            <a:off x="1588334" y="688511"/>
            <a:ext cx="4245" cy="443019"/>
          </a:xfrm>
          <a:prstGeom prst="line">
            <a:avLst/>
          </a:prstGeom>
          <a:ln w="25400">
            <a:solidFill>
              <a:srgbClr val="7030A0">
                <a:alpha val="60000"/>
              </a:srgb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8A5491AB-C0FA-43B1-A9F8-EB6C2222468F}"/>
              </a:ext>
            </a:extLst>
          </p:cNvPr>
          <p:cNvCxnSpPr/>
          <p:nvPr/>
        </p:nvCxnSpPr>
        <p:spPr>
          <a:xfrm>
            <a:off x="2972892" y="711056"/>
            <a:ext cx="6360" cy="400377"/>
          </a:xfrm>
          <a:prstGeom prst="line">
            <a:avLst/>
          </a:prstGeom>
          <a:ln w="25400">
            <a:solidFill>
              <a:srgbClr val="7030A0">
                <a:alpha val="60000"/>
              </a:srgb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26C692CE-46B6-4CFD-BFDA-D4DF27418F84}"/>
              </a:ext>
            </a:extLst>
          </p:cNvPr>
          <p:cNvCxnSpPr/>
          <p:nvPr/>
        </p:nvCxnSpPr>
        <p:spPr>
          <a:xfrm flipH="1">
            <a:off x="4816584" y="708607"/>
            <a:ext cx="9154" cy="382731"/>
          </a:xfrm>
          <a:prstGeom prst="line">
            <a:avLst/>
          </a:prstGeom>
          <a:ln w="25400">
            <a:solidFill>
              <a:srgbClr val="7030A0">
                <a:alpha val="60000"/>
              </a:srgb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B2ABC681-88E4-4E64-B4B1-AF4FAA17384F}"/>
              </a:ext>
            </a:extLst>
          </p:cNvPr>
          <p:cNvCxnSpPr/>
          <p:nvPr/>
        </p:nvCxnSpPr>
        <p:spPr>
          <a:xfrm flipH="1">
            <a:off x="7259849" y="688510"/>
            <a:ext cx="10828" cy="422923"/>
          </a:xfrm>
          <a:prstGeom prst="line">
            <a:avLst/>
          </a:prstGeom>
          <a:ln w="25400">
            <a:solidFill>
              <a:srgbClr val="7030A0">
                <a:alpha val="60000"/>
              </a:srgbClr>
            </a:solidFill>
          </a:ln>
        </p:spPr>
        <p:style>
          <a:lnRef idx="1">
            <a:schemeClr val="accent1"/>
          </a:lnRef>
          <a:fillRef idx="0">
            <a:schemeClr val="accent1"/>
          </a:fillRef>
          <a:effectRef idx="0">
            <a:schemeClr val="accent1"/>
          </a:effectRef>
          <a:fontRef idx="minor">
            <a:schemeClr val="tx1"/>
          </a:fontRef>
        </p:style>
      </p:cxnSp>
      <p:sp>
        <p:nvSpPr>
          <p:cNvPr id="98" name="圆角矩形 12">
            <a:extLst>
              <a:ext uri="{FF2B5EF4-FFF2-40B4-BE49-F238E27FC236}">
                <a16:creationId xmlns:a16="http://schemas.microsoft.com/office/drawing/2014/main" id="{77F1822F-A3C3-4583-9DEC-948300DE573A}"/>
              </a:ext>
            </a:extLst>
          </p:cNvPr>
          <p:cNvSpPr/>
          <p:nvPr/>
        </p:nvSpPr>
        <p:spPr>
          <a:xfrm>
            <a:off x="1003853" y="1131530"/>
            <a:ext cx="1211724" cy="351692"/>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文件管理</a:t>
            </a:r>
          </a:p>
        </p:txBody>
      </p:sp>
      <p:sp>
        <p:nvSpPr>
          <p:cNvPr id="99" name="圆角矩形 39">
            <a:extLst>
              <a:ext uri="{FF2B5EF4-FFF2-40B4-BE49-F238E27FC236}">
                <a16:creationId xmlns:a16="http://schemas.microsoft.com/office/drawing/2014/main" id="{8C1BFE72-5AD1-431E-9C61-AF49B07DA34B}"/>
              </a:ext>
            </a:extLst>
          </p:cNvPr>
          <p:cNvSpPr/>
          <p:nvPr/>
        </p:nvSpPr>
        <p:spPr>
          <a:xfrm>
            <a:off x="2483919" y="1131531"/>
            <a:ext cx="1211724" cy="33559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收集整编</a:t>
            </a:r>
          </a:p>
        </p:txBody>
      </p:sp>
      <p:sp>
        <p:nvSpPr>
          <p:cNvPr id="100" name="圆角矩形 40">
            <a:extLst>
              <a:ext uri="{FF2B5EF4-FFF2-40B4-BE49-F238E27FC236}">
                <a16:creationId xmlns:a16="http://schemas.microsoft.com/office/drawing/2014/main" id="{71E8DAC8-9145-48DB-9FB6-22E12538E0C5}"/>
              </a:ext>
            </a:extLst>
          </p:cNvPr>
          <p:cNvSpPr/>
          <p:nvPr/>
        </p:nvSpPr>
        <p:spPr>
          <a:xfrm>
            <a:off x="6311922" y="1111433"/>
            <a:ext cx="1895854" cy="351692"/>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开发管理</a:t>
            </a:r>
          </a:p>
        </p:txBody>
      </p:sp>
      <p:sp>
        <p:nvSpPr>
          <p:cNvPr id="101" name="圆角矩形 41">
            <a:extLst>
              <a:ext uri="{FF2B5EF4-FFF2-40B4-BE49-F238E27FC236}">
                <a16:creationId xmlns:a16="http://schemas.microsoft.com/office/drawing/2014/main" id="{069C13FA-36BF-4072-9094-15EDA3F48AED}"/>
              </a:ext>
            </a:extLst>
          </p:cNvPr>
          <p:cNvSpPr/>
          <p:nvPr/>
        </p:nvSpPr>
        <p:spPr>
          <a:xfrm>
            <a:off x="4209084" y="1131530"/>
            <a:ext cx="1211724" cy="351692"/>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档案管理</a:t>
            </a:r>
          </a:p>
        </p:txBody>
      </p:sp>
      <p:sp>
        <p:nvSpPr>
          <p:cNvPr id="102" name="矩形 101">
            <a:extLst>
              <a:ext uri="{FF2B5EF4-FFF2-40B4-BE49-F238E27FC236}">
                <a16:creationId xmlns:a16="http://schemas.microsoft.com/office/drawing/2014/main" id="{5261EBEA-9417-4871-AF46-0BAE12F9B147}"/>
              </a:ext>
            </a:extLst>
          </p:cNvPr>
          <p:cNvSpPr/>
          <p:nvPr/>
        </p:nvSpPr>
        <p:spPr>
          <a:xfrm>
            <a:off x="1126215" y="1634207"/>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文件立卷</a:t>
            </a:r>
          </a:p>
        </p:txBody>
      </p:sp>
      <p:sp>
        <p:nvSpPr>
          <p:cNvPr id="103" name="矩形 102">
            <a:extLst>
              <a:ext uri="{FF2B5EF4-FFF2-40B4-BE49-F238E27FC236}">
                <a16:creationId xmlns:a16="http://schemas.microsoft.com/office/drawing/2014/main" id="{AB4125E1-72F0-462B-A970-6336D57C0447}"/>
              </a:ext>
            </a:extLst>
          </p:cNvPr>
          <p:cNvSpPr/>
          <p:nvPr/>
        </p:nvSpPr>
        <p:spPr>
          <a:xfrm>
            <a:off x="1523437" y="1635882"/>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文件收集</a:t>
            </a:r>
          </a:p>
        </p:txBody>
      </p:sp>
      <p:sp>
        <p:nvSpPr>
          <p:cNvPr id="104" name="矩形 103">
            <a:extLst>
              <a:ext uri="{FF2B5EF4-FFF2-40B4-BE49-F238E27FC236}">
                <a16:creationId xmlns:a16="http://schemas.microsoft.com/office/drawing/2014/main" id="{B40F54E2-D584-405B-9931-270E80118CE9}"/>
              </a:ext>
            </a:extLst>
          </p:cNvPr>
          <p:cNvSpPr/>
          <p:nvPr/>
        </p:nvSpPr>
        <p:spPr>
          <a:xfrm>
            <a:off x="3004254" y="1622484"/>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手动组卷</a:t>
            </a:r>
          </a:p>
        </p:txBody>
      </p:sp>
      <p:sp>
        <p:nvSpPr>
          <p:cNvPr id="105" name="矩形 104">
            <a:extLst>
              <a:ext uri="{FF2B5EF4-FFF2-40B4-BE49-F238E27FC236}">
                <a16:creationId xmlns:a16="http://schemas.microsoft.com/office/drawing/2014/main" id="{26209C43-2830-4DE4-B314-7F7F0A02BEE8}"/>
              </a:ext>
            </a:extLst>
          </p:cNvPr>
          <p:cNvSpPr/>
          <p:nvPr/>
        </p:nvSpPr>
        <p:spPr>
          <a:xfrm>
            <a:off x="2606163" y="1634207"/>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自动组卷</a:t>
            </a:r>
          </a:p>
        </p:txBody>
      </p:sp>
      <p:sp>
        <p:nvSpPr>
          <p:cNvPr id="106" name="矩形 105">
            <a:extLst>
              <a:ext uri="{FF2B5EF4-FFF2-40B4-BE49-F238E27FC236}">
                <a16:creationId xmlns:a16="http://schemas.microsoft.com/office/drawing/2014/main" id="{AD19B201-89B0-4533-B538-5C6F429B9334}"/>
              </a:ext>
            </a:extLst>
          </p:cNvPr>
          <p:cNvSpPr/>
          <p:nvPr/>
        </p:nvSpPr>
        <p:spPr>
          <a:xfrm>
            <a:off x="4633085" y="1602387"/>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统     计</a:t>
            </a:r>
          </a:p>
        </p:txBody>
      </p:sp>
      <p:sp>
        <p:nvSpPr>
          <p:cNvPr id="107" name="矩形 106">
            <a:extLst>
              <a:ext uri="{FF2B5EF4-FFF2-40B4-BE49-F238E27FC236}">
                <a16:creationId xmlns:a16="http://schemas.microsoft.com/office/drawing/2014/main" id="{6742D0FE-EBD6-401C-A814-D9D3BA6AD8D3}"/>
              </a:ext>
            </a:extLst>
          </p:cNvPr>
          <p:cNvSpPr/>
          <p:nvPr/>
        </p:nvSpPr>
        <p:spPr>
          <a:xfrm>
            <a:off x="4248486" y="1602387"/>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综合管理</a:t>
            </a:r>
          </a:p>
        </p:txBody>
      </p:sp>
      <p:sp>
        <p:nvSpPr>
          <p:cNvPr id="108" name="矩形 107">
            <a:extLst>
              <a:ext uri="{FF2B5EF4-FFF2-40B4-BE49-F238E27FC236}">
                <a16:creationId xmlns:a16="http://schemas.microsoft.com/office/drawing/2014/main" id="{47960EA1-0BB0-4557-B312-ED6D4463D296}"/>
              </a:ext>
            </a:extLst>
          </p:cNvPr>
          <p:cNvSpPr/>
          <p:nvPr/>
        </p:nvSpPr>
        <p:spPr>
          <a:xfrm>
            <a:off x="7061642" y="1602387"/>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借阅管理</a:t>
            </a:r>
          </a:p>
        </p:txBody>
      </p:sp>
      <p:sp>
        <p:nvSpPr>
          <p:cNvPr id="109" name="矩形 108">
            <a:extLst>
              <a:ext uri="{FF2B5EF4-FFF2-40B4-BE49-F238E27FC236}">
                <a16:creationId xmlns:a16="http://schemas.microsoft.com/office/drawing/2014/main" id="{6DEB7741-A0D4-487B-B1F0-830F5BD11E1E}"/>
              </a:ext>
            </a:extLst>
          </p:cNvPr>
          <p:cNvSpPr/>
          <p:nvPr/>
        </p:nvSpPr>
        <p:spPr>
          <a:xfrm>
            <a:off x="7849140" y="1609086"/>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信息发布</a:t>
            </a:r>
          </a:p>
        </p:txBody>
      </p:sp>
      <p:sp>
        <p:nvSpPr>
          <p:cNvPr id="110" name="矩形 109">
            <a:extLst>
              <a:ext uri="{FF2B5EF4-FFF2-40B4-BE49-F238E27FC236}">
                <a16:creationId xmlns:a16="http://schemas.microsoft.com/office/drawing/2014/main" id="{38FA6760-98F6-428A-8BE2-2E6C0F44D752}"/>
              </a:ext>
            </a:extLst>
          </p:cNvPr>
          <p:cNvSpPr/>
          <p:nvPr/>
        </p:nvSpPr>
        <p:spPr>
          <a:xfrm>
            <a:off x="7457808" y="1609086"/>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档案编研</a:t>
            </a:r>
          </a:p>
        </p:txBody>
      </p:sp>
      <p:sp>
        <p:nvSpPr>
          <p:cNvPr id="118" name="矩形 117">
            <a:extLst>
              <a:ext uri="{FF2B5EF4-FFF2-40B4-BE49-F238E27FC236}">
                <a16:creationId xmlns:a16="http://schemas.microsoft.com/office/drawing/2014/main" id="{56C3DE60-0ED7-4195-B379-508DE1AA4E6B}"/>
              </a:ext>
            </a:extLst>
          </p:cNvPr>
          <p:cNvSpPr/>
          <p:nvPr/>
        </p:nvSpPr>
        <p:spPr>
          <a:xfrm>
            <a:off x="3856782" y="1602387"/>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数据管理</a:t>
            </a:r>
          </a:p>
        </p:txBody>
      </p:sp>
      <p:sp>
        <p:nvSpPr>
          <p:cNvPr id="119" name="矩形 118">
            <a:extLst>
              <a:ext uri="{FF2B5EF4-FFF2-40B4-BE49-F238E27FC236}">
                <a16:creationId xmlns:a16="http://schemas.microsoft.com/office/drawing/2014/main" id="{4AEA9373-F09B-47AB-B3EE-BE773C4A4ED2}"/>
              </a:ext>
            </a:extLst>
          </p:cNvPr>
          <p:cNvSpPr/>
          <p:nvPr/>
        </p:nvSpPr>
        <p:spPr>
          <a:xfrm>
            <a:off x="6304150" y="1609086"/>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光盘制作</a:t>
            </a:r>
          </a:p>
        </p:txBody>
      </p:sp>
      <p:sp>
        <p:nvSpPr>
          <p:cNvPr id="120" name="矩形 119">
            <a:extLst>
              <a:ext uri="{FF2B5EF4-FFF2-40B4-BE49-F238E27FC236}">
                <a16:creationId xmlns:a16="http://schemas.microsoft.com/office/drawing/2014/main" id="{AAD6A71D-BC2F-4D70-BEA6-2E92841E67C7}"/>
              </a:ext>
            </a:extLst>
          </p:cNvPr>
          <p:cNvSpPr/>
          <p:nvPr/>
        </p:nvSpPr>
        <p:spPr>
          <a:xfrm>
            <a:off x="6683250" y="1602387"/>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档案检索</a:t>
            </a:r>
          </a:p>
        </p:txBody>
      </p:sp>
      <p:sp>
        <p:nvSpPr>
          <p:cNvPr id="121" name="矩形 120">
            <a:extLst>
              <a:ext uri="{FF2B5EF4-FFF2-40B4-BE49-F238E27FC236}">
                <a16:creationId xmlns:a16="http://schemas.microsoft.com/office/drawing/2014/main" id="{3D7131BA-968B-4712-BEDC-1C606C0FCCD4}"/>
              </a:ext>
            </a:extLst>
          </p:cNvPr>
          <p:cNvSpPr/>
          <p:nvPr/>
        </p:nvSpPr>
        <p:spPr>
          <a:xfrm>
            <a:off x="4997464" y="1602387"/>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鉴定销毁</a:t>
            </a:r>
          </a:p>
        </p:txBody>
      </p:sp>
      <p:sp>
        <p:nvSpPr>
          <p:cNvPr id="122" name="矩形 121">
            <a:extLst>
              <a:ext uri="{FF2B5EF4-FFF2-40B4-BE49-F238E27FC236}">
                <a16:creationId xmlns:a16="http://schemas.microsoft.com/office/drawing/2014/main" id="{19FFE6F6-3CB8-497C-B687-004399CE3741}"/>
              </a:ext>
            </a:extLst>
          </p:cNvPr>
          <p:cNvSpPr/>
          <p:nvPr/>
        </p:nvSpPr>
        <p:spPr>
          <a:xfrm>
            <a:off x="5388796" y="1592599"/>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年报销毁</a:t>
            </a:r>
          </a:p>
        </p:txBody>
      </p:sp>
      <p:sp>
        <p:nvSpPr>
          <p:cNvPr id="123" name="圆角矩形 56">
            <a:extLst>
              <a:ext uri="{FF2B5EF4-FFF2-40B4-BE49-F238E27FC236}">
                <a16:creationId xmlns:a16="http://schemas.microsoft.com/office/drawing/2014/main" id="{BB308B32-C2B8-43B4-8DEB-519563DD6767}"/>
              </a:ext>
            </a:extLst>
          </p:cNvPr>
          <p:cNvSpPr/>
          <p:nvPr/>
        </p:nvSpPr>
        <p:spPr>
          <a:xfrm>
            <a:off x="917574" y="3263455"/>
            <a:ext cx="2694723" cy="351692"/>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系统维护</a:t>
            </a:r>
          </a:p>
        </p:txBody>
      </p:sp>
      <p:sp>
        <p:nvSpPr>
          <p:cNvPr id="124" name="圆角矩形 57">
            <a:extLst>
              <a:ext uri="{FF2B5EF4-FFF2-40B4-BE49-F238E27FC236}">
                <a16:creationId xmlns:a16="http://schemas.microsoft.com/office/drawing/2014/main" id="{B386A68B-8077-4D6A-ABD7-54DD62B126FD}"/>
              </a:ext>
            </a:extLst>
          </p:cNvPr>
          <p:cNvSpPr/>
          <p:nvPr/>
        </p:nvSpPr>
        <p:spPr>
          <a:xfrm>
            <a:off x="4162385" y="3263455"/>
            <a:ext cx="1211724" cy="351692"/>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信息服务</a:t>
            </a:r>
          </a:p>
        </p:txBody>
      </p:sp>
      <p:sp>
        <p:nvSpPr>
          <p:cNvPr id="125" name="圆角矩形 58">
            <a:extLst>
              <a:ext uri="{FF2B5EF4-FFF2-40B4-BE49-F238E27FC236}">
                <a16:creationId xmlns:a16="http://schemas.microsoft.com/office/drawing/2014/main" id="{247E075B-26C8-48DA-98AA-078A23B1DAED}"/>
              </a:ext>
            </a:extLst>
          </p:cNvPr>
          <p:cNvSpPr/>
          <p:nvPr/>
        </p:nvSpPr>
        <p:spPr>
          <a:xfrm>
            <a:off x="6311922" y="3258431"/>
            <a:ext cx="1895854" cy="351692"/>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接口开发</a:t>
            </a:r>
          </a:p>
        </p:txBody>
      </p:sp>
      <p:sp>
        <p:nvSpPr>
          <p:cNvPr id="126" name="矩形 125">
            <a:extLst>
              <a:ext uri="{FF2B5EF4-FFF2-40B4-BE49-F238E27FC236}">
                <a16:creationId xmlns:a16="http://schemas.microsoft.com/office/drawing/2014/main" id="{E08D6A66-DA0C-4F4B-B415-026FBE8CA041}"/>
              </a:ext>
            </a:extLst>
          </p:cNvPr>
          <p:cNvSpPr/>
          <p:nvPr/>
        </p:nvSpPr>
        <p:spPr>
          <a:xfrm>
            <a:off x="996108" y="3753651"/>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权限管理</a:t>
            </a:r>
          </a:p>
        </p:txBody>
      </p:sp>
      <p:sp>
        <p:nvSpPr>
          <p:cNvPr id="127" name="矩形 126">
            <a:extLst>
              <a:ext uri="{FF2B5EF4-FFF2-40B4-BE49-F238E27FC236}">
                <a16:creationId xmlns:a16="http://schemas.microsoft.com/office/drawing/2014/main" id="{EA15515E-50DF-42E7-ABE3-FDAC58E51BC7}"/>
              </a:ext>
            </a:extLst>
          </p:cNvPr>
          <p:cNvSpPr/>
          <p:nvPr/>
        </p:nvSpPr>
        <p:spPr>
          <a:xfrm>
            <a:off x="1405957" y="3753651"/>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数据维护</a:t>
            </a:r>
          </a:p>
        </p:txBody>
      </p:sp>
      <p:sp>
        <p:nvSpPr>
          <p:cNvPr id="128" name="矩形 127">
            <a:extLst>
              <a:ext uri="{FF2B5EF4-FFF2-40B4-BE49-F238E27FC236}">
                <a16:creationId xmlns:a16="http://schemas.microsoft.com/office/drawing/2014/main" id="{4E50B92A-50BD-42FF-9CA2-8DD831C9E175}"/>
              </a:ext>
            </a:extLst>
          </p:cNvPr>
          <p:cNvSpPr/>
          <p:nvPr/>
        </p:nvSpPr>
        <p:spPr>
          <a:xfrm>
            <a:off x="5008430" y="3730963"/>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借阅预约</a:t>
            </a:r>
          </a:p>
        </p:txBody>
      </p:sp>
      <p:sp>
        <p:nvSpPr>
          <p:cNvPr id="129" name="矩形 128">
            <a:extLst>
              <a:ext uri="{FF2B5EF4-FFF2-40B4-BE49-F238E27FC236}">
                <a16:creationId xmlns:a16="http://schemas.microsoft.com/office/drawing/2014/main" id="{B517C74F-CFDD-455B-85E8-5F4E030B7473}"/>
              </a:ext>
            </a:extLst>
          </p:cNvPr>
          <p:cNvSpPr/>
          <p:nvPr/>
        </p:nvSpPr>
        <p:spPr>
          <a:xfrm>
            <a:off x="4615138" y="3730963"/>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查询利用</a:t>
            </a:r>
          </a:p>
        </p:txBody>
      </p:sp>
      <p:sp>
        <p:nvSpPr>
          <p:cNvPr id="130" name="矩形 129">
            <a:extLst>
              <a:ext uri="{FF2B5EF4-FFF2-40B4-BE49-F238E27FC236}">
                <a16:creationId xmlns:a16="http://schemas.microsoft.com/office/drawing/2014/main" id="{2E5D1532-7EA6-44D2-9F0B-48790924843B}"/>
              </a:ext>
            </a:extLst>
          </p:cNvPr>
          <p:cNvSpPr/>
          <p:nvPr/>
        </p:nvSpPr>
        <p:spPr>
          <a:xfrm>
            <a:off x="4229533" y="3730963"/>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信息发布</a:t>
            </a:r>
          </a:p>
        </p:txBody>
      </p:sp>
      <p:sp>
        <p:nvSpPr>
          <p:cNvPr id="131" name="矩形 130">
            <a:extLst>
              <a:ext uri="{FF2B5EF4-FFF2-40B4-BE49-F238E27FC236}">
                <a16:creationId xmlns:a16="http://schemas.microsoft.com/office/drawing/2014/main" id="{21565840-6703-494F-A2AF-C96D06D520D0}"/>
              </a:ext>
            </a:extLst>
          </p:cNvPr>
          <p:cNvSpPr/>
          <p:nvPr/>
        </p:nvSpPr>
        <p:spPr>
          <a:xfrm>
            <a:off x="1797014" y="3753651"/>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数据转换</a:t>
            </a:r>
          </a:p>
        </p:txBody>
      </p:sp>
      <p:sp>
        <p:nvSpPr>
          <p:cNvPr id="132" name="矩形 131">
            <a:extLst>
              <a:ext uri="{FF2B5EF4-FFF2-40B4-BE49-F238E27FC236}">
                <a16:creationId xmlns:a16="http://schemas.microsoft.com/office/drawing/2014/main" id="{E5698417-2E39-4C5F-9B77-D6531643BF36}"/>
              </a:ext>
            </a:extLst>
          </p:cNvPr>
          <p:cNvSpPr/>
          <p:nvPr/>
        </p:nvSpPr>
        <p:spPr>
          <a:xfrm>
            <a:off x="2188071" y="3753651"/>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档案设置</a:t>
            </a:r>
          </a:p>
        </p:txBody>
      </p:sp>
      <p:sp>
        <p:nvSpPr>
          <p:cNvPr id="133" name="矩形 132">
            <a:extLst>
              <a:ext uri="{FF2B5EF4-FFF2-40B4-BE49-F238E27FC236}">
                <a16:creationId xmlns:a16="http://schemas.microsoft.com/office/drawing/2014/main" id="{6655E2BC-641F-4A5F-B189-37438E24F50D}"/>
              </a:ext>
            </a:extLst>
          </p:cNvPr>
          <p:cNvSpPr/>
          <p:nvPr/>
        </p:nvSpPr>
        <p:spPr>
          <a:xfrm>
            <a:off x="2594319" y="3753651"/>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300" dirty="0">
                <a:solidFill>
                  <a:schemeClr val="tx1"/>
                </a:solidFill>
              </a:rPr>
              <a:t>数据字典维护</a:t>
            </a:r>
          </a:p>
        </p:txBody>
      </p:sp>
      <p:sp>
        <p:nvSpPr>
          <p:cNvPr id="134" name="矩形 133">
            <a:extLst>
              <a:ext uri="{FF2B5EF4-FFF2-40B4-BE49-F238E27FC236}">
                <a16:creationId xmlns:a16="http://schemas.microsoft.com/office/drawing/2014/main" id="{7DDA7ED6-2E08-4B7F-A385-F6253F5AB337}"/>
              </a:ext>
            </a:extLst>
          </p:cNvPr>
          <p:cNvSpPr/>
          <p:nvPr/>
        </p:nvSpPr>
        <p:spPr>
          <a:xfrm>
            <a:off x="2997699" y="3748626"/>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口令修改</a:t>
            </a:r>
          </a:p>
        </p:txBody>
      </p:sp>
      <p:sp>
        <p:nvSpPr>
          <p:cNvPr id="135" name="矩形 134">
            <a:extLst>
              <a:ext uri="{FF2B5EF4-FFF2-40B4-BE49-F238E27FC236}">
                <a16:creationId xmlns:a16="http://schemas.microsoft.com/office/drawing/2014/main" id="{31C974C6-ADC3-4796-A2BE-22D0350A43D7}"/>
              </a:ext>
            </a:extLst>
          </p:cNvPr>
          <p:cNvSpPr/>
          <p:nvPr/>
        </p:nvSpPr>
        <p:spPr>
          <a:xfrm>
            <a:off x="3390432" y="3742413"/>
            <a:ext cx="337517" cy="11354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solidFill>
                  <a:schemeClr val="tx1"/>
                </a:solidFill>
              </a:rPr>
              <a:t>参数设置</a:t>
            </a:r>
          </a:p>
        </p:txBody>
      </p:sp>
      <p:sp>
        <p:nvSpPr>
          <p:cNvPr id="136" name="圆角矩形 69">
            <a:extLst>
              <a:ext uri="{FF2B5EF4-FFF2-40B4-BE49-F238E27FC236}">
                <a16:creationId xmlns:a16="http://schemas.microsoft.com/office/drawing/2014/main" id="{E9BAEC43-A1A3-4A54-B65D-7D908C9378C0}"/>
              </a:ext>
            </a:extLst>
          </p:cNvPr>
          <p:cNvSpPr/>
          <p:nvPr/>
        </p:nvSpPr>
        <p:spPr>
          <a:xfrm>
            <a:off x="6316063" y="4233989"/>
            <a:ext cx="1980845" cy="650101"/>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OA</a:t>
            </a:r>
            <a:r>
              <a:rPr lang="zh-CN" altLang="en-US" sz="1500" b="1" dirty="0">
                <a:solidFill>
                  <a:schemeClr val="tx1"/>
                </a:solidFill>
              </a:rPr>
              <a:t>、</a:t>
            </a:r>
            <a:r>
              <a:rPr lang="en-US" altLang="zh-CN" sz="1500" b="1" dirty="0">
                <a:solidFill>
                  <a:schemeClr val="tx1"/>
                </a:solidFill>
              </a:rPr>
              <a:t>MIS</a:t>
            </a:r>
            <a:r>
              <a:rPr lang="zh-CN" altLang="en-US" sz="1500" b="1" dirty="0">
                <a:solidFill>
                  <a:schemeClr val="tx1"/>
                </a:solidFill>
              </a:rPr>
              <a:t>、</a:t>
            </a:r>
            <a:r>
              <a:rPr lang="en-US" altLang="zh-CN" sz="1500" b="1" dirty="0">
                <a:solidFill>
                  <a:schemeClr val="tx1"/>
                </a:solidFill>
              </a:rPr>
              <a:t>PORTAL</a:t>
            </a:r>
          </a:p>
          <a:p>
            <a:pPr algn="ctr"/>
            <a:r>
              <a:rPr lang="zh-CN" altLang="en-US" sz="1500" b="1" dirty="0">
                <a:solidFill>
                  <a:schemeClr val="tx1"/>
                </a:solidFill>
              </a:rPr>
              <a:t>等其它业务系统应用</a:t>
            </a:r>
          </a:p>
        </p:txBody>
      </p:sp>
      <p:sp>
        <p:nvSpPr>
          <p:cNvPr id="137" name="下箭头 38">
            <a:extLst>
              <a:ext uri="{FF2B5EF4-FFF2-40B4-BE49-F238E27FC236}">
                <a16:creationId xmlns:a16="http://schemas.microsoft.com/office/drawing/2014/main" id="{180A6AA4-B865-4584-9D7B-2980487F0C7A}"/>
              </a:ext>
            </a:extLst>
          </p:cNvPr>
          <p:cNvSpPr/>
          <p:nvPr/>
        </p:nvSpPr>
        <p:spPr>
          <a:xfrm>
            <a:off x="6907396" y="3664891"/>
            <a:ext cx="646008" cy="405024"/>
          </a:xfrm>
          <a:prstGeom prst="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8" name="手杖形箭头 72">
            <a:extLst>
              <a:ext uri="{FF2B5EF4-FFF2-40B4-BE49-F238E27FC236}">
                <a16:creationId xmlns:a16="http://schemas.microsoft.com/office/drawing/2014/main" id="{DF4F4D86-A7CD-4EBE-A9BD-C024AAD16DE1}"/>
              </a:ext>
            </a:extLst>
          </p:cNvPr>
          <p:cNvSpPr/>
          <p:nvPr/>
        </p:nvSpPr>
        <p:spPr>
          <a:xfrm rot="16200000">
            <a:off x="-592642" y="2803796"/>
            <a:ext cx="2468547" cy="713436"/>
          </a:xfrm>
          <a:prstGeom prst="uturnArrow">
            <a:avLst>
              <a:gd name="adj1" fmla="val 25000"/>
              <a:gd name="adj2" fmla="val 25000"/>
              <a:gd name="adj3" fmla="val 37013"/>
              <a:gd name="adj4" fmla="val 4709"/>
              <a:gd name="adj5" fmla="val 100000"/>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9" name="手杖形箭头 75">
            <a:extLst>
              <a:ext uri="{FF2B5EF4-FFF2-40B4-BE49-F238E27FC236}">
                <a16:creationId xmlns:a16="http://schemas.microsoft.com/office/drawing/2014/main" id="{3AFB320F-8E41-4F53-80D4-439800D9BDD9}"/>
              </a:ext>
            </a:extLst>
          </p:cNvPr>
          <p:cNvSpPr/>
          <p:nvPr/>
        </p:nvSpPr>
        <p:spPr>
          <a:xfrm rot="16200000" flipV="1">
            <a:off x="7337460" y="3005378"/>
            <a:ext cx="2597497" cy="678599"/>
          </a:xfrm>
          <a:prstGeom prst="uturnArrow">
            <a:avLst>
              <a:gd name="adj1" fmla="val 25000"/>
              <a:gd name="adj2" fmla="val 25000"/>
              <a:gd name="adj3" fmla="val 37013"/>
              <a:gd name="adj4" fmla="val 4709"/>
              <a:gd name="adj5" fmla="val 100000"/>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077022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a:xfrm>
            <a:off x="443869" y="275754"/>
            <a:ext cx="8403269" cy="702223"/>
          </a:xfrm>
        </p:spPr>
        <p:txBody>
          <a:bodyPr/>
          <a:lstStyle/>
          <a:p>
            <a:r>
              <a:rPr lang="zh-CN" altLang="en-US" dirty="0">
                <a:latin typeface="Microsoft YaHei" charset="-122"/>
                <a:ea typeface="Microsoft YaHei" charset="-122"/>
                <a:cs typeface="Microsoft YaHei" charset="-122"/>
              </a:rPr>
              <a:t>档案系统技术特色</a:t>
            </a:r>
            <a:endParaRPr lang="en-US" dirty="0">
              <a:latin typeface="Microsoft YaHei" charset="-122"/>
              <a:ea typeface="Microsoft YaHei" charset="-122"/>
              <a:cs typeface="Microsoft YaHei" charset="-122"/>
            </a:endParaRPr>
          </a:p>
        </p:txBody>
      </p:sp>
      <p:sp>
        <p:nvSpPr>
          <p:cNvPr id="4" name="Title 1"/>
          <p:cNvSpPr txBox="1">
            <a:spLocks/>
          </p:cNvSpPr>
          <p:nvPr/>
        </p:nvSpPr>
        <p:spPr bwMode="auto">
          <a:xfrm>
            <a:off x="6093808" y="2366780"/>
            <a:ext cx="1479560" cy="14681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1600" b="1" i="0" kern="1200" baseline="0">
                <a:solidFill>
                  <a:schemeClr val="bg1"/>
                </a:solidFill>
                <a:latin typeface="Arial"/>
                <a:ea typeface="+mj-ea"/>
                <a:cs typeface="Arial"/>
              </a:defRPr>
            </a:lvl1pPr>
          </a:lstStyle>
          <a:p>
            <a:pPr algn="ctr"/>
            <a:r>
              <a:rPr lang="en-US" altLang="zh-CN" sz="8000" dirty="0">
                <a:solidFill>
                  <a:srgbClr val="24215F"/>
                </a:solidFill>
              </a:rPr>
              <a:t>4</a:t>
            </a:r>
            <a:endParaRPr lang="en-US" sz="8000" dirty="0">
              <a:solidFill>
                <a:srgbClr val="24215F"/>
              </a:solidFill>
            </a:endParaRPr>
          </a:p>
        </p:txBody>
      </p:sp>
    </p:spTree>
    <p:extLst>
      <p:ext uri="{BB962C8B-B14F-4D97-AF65-F5344CB8AC3E}">
        <p14:creationId xmlns:p14="http://schemas.microsoft.com/office/powerpoint/2010/main" val="2408355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档案存储与数据交换格式</a:t>
            </a:r>
            <a:endParaRPr kumimoji="1" lang="zh-CN" altLang="en-US" sz="2400" dirty="0"/>
          </a:p>
        </p:txBody>
      </p:sp>
      <p:sp>
        <p:nvSpPr>
          <p:cNvPr id="10" name="Rectangle 24">
            <a:extLst>
              <a:ext uri="{FF2B5EF4-FFF2-40B4-BE49-F238E27FC236}">
                <a16:creationId xmlns:a16="http://schemas.microsoft.com/office/drawing/2014/main" id="{AD54E408-037A-49CA-B0DE-622625BD1944}"/>
              </a:ext>
            </a:extLst>
          </p:cNvPr>
          <p:cNvSpPr>
            <a:spLocks noChangeArrowheads="1"/>
          </p:cNvSpPr>
          <p:nvPr/>
        </p:nvSpPr>
        <p:spPr bwMode="auto">
          <a:xfrm>
            <a:off x="708206" y="653835"/>
            <a:ext cx="5618162" cy="4309152"/>
          </a:xfrm>
          <a:prstGeom prst="rect">
            <a:avLst/>
          </a:prstGeom>
          <a:solidFill>
            <a:srgbClr val="666699"/>
          </a:solidFill>
          <a:ln w="9525">
            <a:noFill/>
            <a:miter lim="800000"/>
            <a:headEnd/>
            <a:tailEnd/>
          </a:ln>
        </p:spPr>
        <p:txBody>
          <a:bodyPr wrap="none" anchor="ctr"/>
          <a:lstStyle/>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sz="2000">
              <a:solidFill>
                <a:srgbClr val="000066"/>
              </a:solidFill>
              <a:ea typeface="华文中宋" pitchFamily="2" charset="-122"/>
            </a:endParaRPr>
          </a:p>
          <a:p>
            <a:pPr algn="ctr"/>
            <a:endParaRPr lang="en-US" altLang="zh-CN" sz="2000">
              <a:solidFill>
                <a:srgbClr val="000066"/>
              </a:solidFill>
              <a:ea typeface="华文中宋" pitchFamily="2" charset="-122"/>
            </a:endParaRPr>
          </a:p>
          <a:p>
            <a:pPr algn="ctr"/>
            <a:endParaRPr lang="en-US" altLang="zh-CN" sz="2000">
              <a:solidFill>
                <a:srgbClr val="000066"/>
              </a:solidFill>
              <a:ea typeface="华文中宋" pitchFamily="2" charset="-122"/>
            </a:endParaRPr>
          </a:p>
          <a:p>
            <a:pPr algn="ctr"/>
            <a:endParaRPr lang="en-US" altLang="zh-CN" sz="2000">
              <a:solidFill>
                <a:srgbClr val="000066"/>
              </a:solidFill>
              <a:ea typeface="华文中宋" pitchFamily="2" charset="-122"/>
            </a:endParaRPr>
          </a:p>
          <a:p>
            <a:pPr algn="ctr"/>
            <a:endParaRPr lang="en-US" altLang="zh-CN" sz="2000">
              <a:solidFill>
                <a:srgbClr val="000066"/>
              </a:solidFill>
              <a:ea typeface="华文中宋" pitchFamily="2" charset="-122"/>
            </a:endParaRPr>
          </a:p>
          <a:p>
            <a:pPr algn="ctr"/>
            <a:endParaRPr lang="en-US" altLang="zh-CN" sz="2000">
              <a:solidFill>
                <a:srgbClr val="000066"/>
              </a:solidFill>
              <a:ea typeface="华文中宋" pitchFamily="2" charset="-122"/>
            </a:endParaRPr>
          </a:p>
          <a:p>
            <a:pPr algn="ctr"/>
            <a:endParaRPr lang="en-US" altLang="zh-CN" sz="2000">
              <a:solidFill>
                <a:srgbClr val="000066"/>
              </a:solidFill>
              <a:ea typeface="华文中宋" pitchFamily="2" charset="-122"/>
            </a:endParaRPr>
          </a:p>
          <a:p>
            <a:pPr algn="ctr"/>
            <a:r>
              <a:rPr lang="zh-CN" altLang="en-US" sz="2000">
                <a:solidFill>
                  <a:srgbClr val="000066"/>
                </a:solidFill>
                <a:ea typeface="华文中宋" pitchFamily="2" charset="-122"/>
              </a:rPr>
              <a:t>电子档案</a:t>
            </a:r>
          </a:p>
        </p:txBody>
      </p:sp>
      <p:sp>
        <p:nvSpPr>
          <p:cNvPr id="11" name="Rectangle 23">
            <a:extLst>
              <a:ext uri="{FF2B5EF4-FFF2-40B4-BE49-F238E27FC236}">
                <a16:creationId xmlns:a16="http://schemas.microsoft.com/office/drawing/2014/main" id="{BB36DFDC-863F-4517-8EBC-86EC37F5A36C}"/>
              </a:ext>
            </a:extLst>
          </p:cNvPr>
          <p:cNvSpPr>
            <a:spLocks noChangeArrowheads="1"/>
          </p:cNvSpPr>
          <p:nvPr/>
        </p:nvSpPr>
        <p:spPr bwMode="auto">
          <a:xfrm>
            <a:off x="924107" y="3174783"/>
            <a:ext cx="5184775" cy="1511300"/>
          </a:xfrm>
          <a:prstGeom prst="rect">
            <a:avLst/>
          </a:prstGeom>
          <a:solidFill>
            <a:srgbClr val="969696"/>
          </a:solidFill>
          <a:ln w="9525">
            <a:noFill/>
            <a:miter lim="800000"/>
            <a:headEnd/>
            <a:tailEnd/>
          </a:ln>
        </p:spPr>
        <p:txBody>
          <a:bodyPr wrap="none" anchor="ctr"/>
          <a:lstStyle/>
          <a:p>
            <a:pPr algn="ctr"/>
            <a:endParaRPr lang="en-US" altLang="zh-CN"/>
          </a:p>
          <a:p>
            <a:pPr algn="ctr"/>
            <a:endParaRPr lang="en-US" altLang="zh-CN"/>
          </a:p>
          <a:p>
            <a:pPr algn="ctr"/>
            <a:endParaRPr lang="en-US" altLang="zh-CN"/>
          </a:p>
          <a:p>
            <a:pPr algn="ctr"/>
            <a:endParaRPr lang="en-US" altLang="zh-CN"/>
          </a:p>
          <a:p>
            <a:pPr algn="ctr"/>
            <a:r>
              <a:rPr lang="zh-CN" altLang="en-US">
                <a:solidFill>
                  <a:srgbClr val="000066"/>
                </a:solidFill>
                <a:ea typeface="华文中宋" pitchFamily="2" charset="-122"/>
              </a:rPr>
              <a:t>档案目录</a:t>
            </a:r>
          </a:p>
        </p:txBody>
      </p:sp>
      <p:sp>
        <p:nvSpPr>
          <p:cNvPr id="12" name="Rectangle 20">
            <a:extLst>
              <a:ext uri="{FF2B5EF4-FFF2-40B4-BE49-F238E27FC236}">
                <a16:creationId xmlns:a16="http://schemas.microsoft.com/office/drawing/2014/main" id="{2DE4DA54-A7A2-42D1-A5A7-7F9A0232A1CC}"/>
              </a:ext>
            </a:extLst>
          </p:cNvPr>
          <p:cNvSpPr>
            <a:spLocks noChangeArrowheads="1"/>
          </p:cNvSpPr>
          <p:nvPr/>
        </p:nvSpPr>
        <p:spPr bwMode="auto">
          <a:xfrm>
            <a:off x="851082" y="725272"/>
            <a:ext cx="5329237" cy="2160587"/>
          </a:xfrm>
          <a:prstGeom prst="rect">
            <a:avLst/>
          </a:prstGeom>
          <a:solidFill>
            <a:srgbClr val="969696"/>
          </a:solidFill>
          <a:ln w="9525">
            <a:noFill/>
            <a:miter lim="800000"/>
            <a:headEnd/>
            <a:tailEnd/>
          </a:ln>
        </p:spPr>
        <p:txBody>
          <a:bodyPr wrap="none" anchor="ctr"/>
          <a:lstStyle/>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r>
              <a:rPr lang="zh-CN" altLang="en-US">
                <a:solidFill>
                  <a:srgbClr val="000066"/>
                </a:solidFill>
                <a:ea typeface="华文中宋" pitchFamily="2" charset="-122"/>
              </a:rPr>
              <a:t>电子文件（原文）</a:t>
            </a:r>
          </a:p>
        </p:txBody>
      </p:sp>
      <p:sp>
        <p:nvSpPr>
          <p:cNvPr id="13" name="AutoShape 9">
            <a:extLst>
              <a:ext uri="{FF2B5EF4-FFF2-40B4-BE49-F238E27FC236}">
                <a16:creationId xmlns:a16="http://schemas.microsoft.com/office/drawing/2014/main" id="{12274BF0-983B-4665-A43D-C9976C1ABAD0}"/>
              </a:ext>
            </a:extLst>
          </p:cNvPr>
          <p:cNvSpPr>
            <a:spLocks noChangeArrowheads="1"/>
          </p:cNvSpPr>
          <p:nvPr/>
        </p:nvSpPr>
        <p:spPr bwMode="auto">
          <a:xfrm>
            <a:off x="1355906" y="3317658"/>
            <a:ext cx="1079500" cy="863600"/>
          </a:xfrm>
          <a:prstGeom prst="can">
            <a:avLst>
              <a:gd name="adj" fmla="val 24079"/>
            </a:avLst>
          </a:prstGeom>
          <a:solidFill>
            <a:srgbClr val="FFC000"/>
          </a:solidFill>
          <a:ln w="9525">
            <a:solidFill>
              <a:srgbClr val="333399"/>
            </a:solidFill>
            <a:round/>
            <a:headEnd/>
            <a:tailEnd/>
          </a:ln>
        </p:spPr>
        <p:txBody>
          <a:bodyPr wrap="none" anchor="ctr"/>
          <a:lstStyle/>
          <a:p>
            <a:pPr algn="ctr"/>
            <a:r>
              <a:rPr lang="zh-CN" altLang="en-US" sz="1600" dirty="0">
                <a:solidFill>
                  <a:srgbClr val="000066"/>
                </a:solidFill>
                <a:ea typeface="华文中宋" pitchFamily="2" charset="-122"/>
              </a:rPr>
              <a:t>关系数</a:t>
            </a:r>
          </a:p>
          <a:p>
            <a:pPr algn="ctr"/>
            <a:r>
              <a:rPr lang="zh-CN" altLang="en-US" sz="1600" dirty="0">
                <a:solidFill>
                  <a:srgbClr val="000066"/>
                </a:solidFill>
                <a:ea typeface="华文中宋" pitchFamily="2" charset="-122"/>
              </a:rPr>
              <a:t>据库</a:t>
            </a:r>
          </a:p>
        </p:txBody>
      </p:sp>
      <p:sp>
        <p:nvSpPr>
          <p:cNvPr id="14" name="AutoShape 12">
            <a:extLst>
              <a:ext uri="{FF2B5EF4-FFF2-40B4-BE49-F238E27FC236}">
                <a16:creationId xmlns:a16="http://schemas.microsoft.com/office/drawing/2014/main" id="{5929394F-8098-44EC-A7EE-7ED31026624D}"/>
              </a:ext>
            </a:extLst>
          </p:cNvPr>
          <p:cNvSpPr>
            <a:spLocks noChangeArrowheads="1"/>
          </p:cNvSpPr>
          <p:nvPr/>
        </p:nvSpPr>
        <p:spPr bwMode="auto">
          <a:xfrm>
            <a:off x="1284468" y="869733"/>
            <a:ext cx="1079500" cy="1512888"/>
          </a:xfrm>
          <a:prstGeom prst="foldedCorner">
            <a:avLst>
              <a:gd name="adj" fmla="val 12500"/>
            </a:avLst>
          </a:prstGeom>
          <a:solidFill>
            <a:srgbClr val="FFC000"/>
          </a:solidFill>
          <a:ln w="9525">
            <a:solidFill>
              <a:srgbClr val="333399"/>
            </a:solidFill>
            <a:round/>
            <a:headEnd/>
            <a:tailEnd/>
          </a:ln>
        </p:spPr>
        <p:txBody>
          <a:bodyPr wrap="none" anchor="ctr"/>
          <a:lstStyle/>
          <a:p>
            <a:pPr algn="ctr"/>
            <a:r>
              <a:rPr lang="zh-CN" altLang="en-US" sz="1600">
                <a:solidFill>
                  <a:srgbClr val="000066"/>
                </a:solidFill>
                <a:ea typeface="华文中宋" pitchFamily="2" charset="-122"/>
              </a:rPr>
              <a:t>常见格式</a:t>
            </a:r>
          </a:p>
          <a:p>
            <a:pPr algn="ctr"/>
            <a:r>
              <a:rPr lang="zh-CN" altLang="en-US" sz="1600">
                <a:solidFill>
                  <a:srgbClr val="000066"/>
                </a:solidFill>
                <a:ea typeface="华文中宋" pitchFamily="2" charset="-122"/>
              </a:rPr>
              <a:t>＋</a:t>
            </a:r>
          </a:p>
          <a:p>
            <a:pPr algn="ctr"/>
            <a:r>
              <a:rPr lang="zh-CN" altLang="en-US" sz="1600">
                <a:solidFill>
                  <a:srgbClr val="000066"/>
                </a:solidFill>
                <a:ea typeface="华文中宋" pitchFamily="2" charset="-122"/>
              </a:rPr>
              <a:t>应用程序</a:t>
            </a:r>
          </a:p>
        </p:txBody>
      </p:sp>
      <p:sp>
        <p:nvSpPr>
          <p:cNvPr id="15" name="AutoShape 13">
            <a:extLst>
              <a:ext uri="{FF2B5EF4-FFF2-40B4-BE49-F238E27FC236}">
                <a16:creationId xmlns:a16="http://schemas.microsoft.com/office/drawing/2014/main" id="{4AA74301-BC26-4141-A107-C07C46CAD03D}"/>
              </a:ext>
            </a:extLst>
          </p:cNvPr>
          <p:cNvSpPr>
            <a:spLocks noChangeArrowheads="1"/>
          </p:cNvSpPr>
          <p:nvPr/>
        </p:nvSpPr>
        <p:spPr bwMode="auto">
          <a:xfrm>
            <a:off x="3011668" y="869733"/>
            <a:ext cx="1079500" cy="1512888"/>
          </a:xfrm>
          <a:prstGeom prst="foldedCorner">
            <a:avLst>
              <a:gd name="adj" fmla="val 12500"/>
            </a:avLst>
          </a:prstGeom>
          <a:solidFill>
            <a:srgbClr val="FFC000"/>
          </a:solidFill>
          <a:ln w="9525">
            <a:solidFill>
              <a:srgbClr val="333399"/>
            </a:solidFill>
            <a:round/>
            <a:headEnd/>
            <a:tailEnd/>
          </a:ln>
        </p:spPr>
        <p:txBody>
          <a:bodyPr wrap="none" anchor="ctr"/>
          <a:lstStyle/>
          <a:p>
            <a:pPr algn="ctr"/>
            <a:r>
              <a:rPr lang="zh-CN" altLang="en-US" sz="1600">
                <a:solidFill>
                  <a:srgbClr val="000066"/>
                </a:solidFill>
                <a:ea typeface="华文中宋" pitchFamily="2" charset="-122"/>
              </a:rPr>
              <a:t>支持</a:t>
            </a:r>
            <a:r>
              <a:rPr lang="en-US" altLang="zh-CN" sz="1600">
                <a:solidFill>
                  <a:srgbClr val="000066"/>
                </a:solidFill>
                <a:ea typeface="华文中宋" pitchFamily="2" charset="-122"/>
              </a:rPr>
              <a:t>200</a:t>
            </a:r>
          </a:p>
          <a:p>
            <a:pPr algn="ctr"/>
            <a:r>
              <a:rPr lang="zh-CN" altLang="en-US" sz="1600">
                <a:solidFill>
                  <a:srgbClr val="000066"/>
                </a:solidFill>
                <a:ea typeface="华文中宋" pitchFamily="2" charset="-122"/>
              </a:rPr>
              <a:t>多种格式</a:t>
            </a:r>
          </a:p>
        </p:txBody>
      </p:sp>
      <p:sp>
        <p:nvSpPr>
          <p:cNvPr id="16" name="AutoShape 14">
            <a:extLst>
              <a:ext uri="{FF2B5EF4-FFF2-40B4-BE49-F238E27FC236}">
                <a16:creationId xmlns:a16="http://schemas.microsoft.com/office/drawing/2014/main" id="{85412D24-409B-4E26-A013-7B6CD74D5AB7}"/>
              </a:ext>
            </a:extLst>
          </p:cNvPr>
          <p:cNvSpPr>
            <a:spLocks noChangeArrowheads="1"/>
          </p:cNvSpPr>
          <p:nvPr/>
        </p:nvSpPr>
        <p:spPr bwMode="auto">
          <a:xfrm>
            <a:off x="4740456" y="869733"/>
            <a:ext cx="1079500" cy="1512888"/>
          </a:xfrm>
          <a:prstGeom prst="foldedCorner">
            <a:avLst>
              <a:gd name="adj" fmla="val 12500"/>
            </a:avLst>
          </a:prstGeom>
          <a:solidFill>
            <a:srgbClr val="FFC000"/>
          </a:solidFill>
          <a:ln w="9525">
            <a:solidFill>
              <a:srgbClr val="333399"/>
            </a:solidFill>
            <a:round/>
            <a:headEnd/>
            <a:tailEnd/>
          </a:ln>
        </p:spPr>
        <p:txBody>
          <a:bodyPr wrap="none" anchor="ctr"/>
          <a:lstStyle/>
          <a:p>
            <a:pPr algn="ctr"/>
            <a:r>
              <a:rPr lang="en-US" altLang="zh-CN" sz="1600">
                <a:solidFill>
                  <a:srgbClr val="000066"/>
                </a:solidFill>
                <a:ea typeface="华文中宋" pitchFamily="2" charset="-122"/>
              </a:rPr>
              <a:t>PDF</a:t>
            </a:r>
            <a:r>
              <a:rPr lang="zh-CN" altLang="en-US" sz="1600">
                <a:solidFill>
                  <a:srgbClr val="000066"/>
                </a:solidFill>
                <a:ea typeface="华文中宋" pitchFamily="2" charset="-122"/>
              </a:rPr>
              <a:t>、</a:t>
            </a:r>
          </a:p>
          <a:p>
            <a:pPr algn="ctr"/>
            <a:r>
              <a:rPr lang="zh-CN" altLang="en-US" sz="1600">
                <a:solidFill>
                  <a:srgbClr val="000066"/>
                </a:solidFill>
                <a:ea typeface="华文中宋" pitchFamily="2" charset="-122"/>
              </a:rPr>
              <a:t>双层</a:t>
            </a:r>
            <a:r>
              <a:rPr lang="en-US" altLang="zh-CN" sz="1600">
                <a:solidFill>
                  <a:srgbClr val="000066"/>
                </a:solidFill>
                <a:ea typeface="华文中宋" pitchFamily="2" charset="-122"/>
              </a:rPr>
              <a:t>PDF</a:t>
            </a:r>
          </a:p>
          <a:p>
            <a:pPr algn="ctr"/>
            <a:r>
              <a:rPr lang="en-US" altLang="zh-CN" sz="1600">
                <a:solidFill>
                  <a:srgbClr val="000066"/>
                </a:solidFill>
                <a:ea typeface="华文中宋" pitchFamily="2" charset="-122"/>
              </a:rPr>
              <a:t>CEB</a:t>
            </a:r>
            <a:r>
              <a:rPr lang="zh-CN" altLang="en-US" sz="1600">
                <a:solidFill>
                  <a:srgbClr val="000066"/>
                </a:solidFill>
                <a:ea typeface="华文中宋" pitchFamily="2" charset="-122"/>
              </a:rPr>
              <a:t>、</a:t>
            </a:r>
            <a:r>
              <a:rPr lang="en-US" altLang="zh-CN" sz="1600">
                <a:solidFill>
                  <a:srgbClr val="000066"/>
                </a:solidFill>
                <a:ea typeface="华文中宋" pitchFamily="2" charset="-122"/>
              </a:rPr>
              <a:t>JPG</a:t>
            </a:r>
          </a:p>
          <a:p>
            <a:pPr algn="ctr"/>
            <a:r>
              <a:rPr lang="en-US" altLang="zh-CN" sz="1600">
                <a:solidFill>
                  <a:srgbClr val="000066"/>
                </a:solidFill>
                <a:ea typeface="华文中宋" pitchFamily="2" charset="-122"/>
              </a:rPr>
              <a:t>TIFF</a:t>
            </a:r>
            <a:r>
              <a:rPr lang="zh-CN" altLang="en-US" sz="1600">
                <a:solidFill>
                  <a:srgbClr val="000066"/>
                </a:solidFill>
                <a:ea typeface="华文中宋" pitchFamily="2" charset="-122"/>
              </a:rPr>
              <a:t>、</a:t>
            </a:r>
            <a:r>
              <a:rPr lang="en-US" altLang="zh-CN" sz="1600">
                <a:solidFill>
                  <a:srgbClr val="000066"/>
                </a:solidFill>
                <a:ea typeface="华文中宋" pitchFamily="2" charset="-122"/>
              </a:rPr>
              <a:t>TXT</a:t>
            </a:r>
          </a:p>
          <a:p>
            <a:pPr algn="ctr"/>
            <a:r>
              <a:rPr lang="zh-CN" altLang="en-US" sz="1600">
                <a:solidFill>
                  <a:srgbClr val="000066"/>
                </a:solidFill>
                <a:ea typeface="华文中宋" pitchFamily="2" charset="-122"/>
              </a:rPr>
              <a:t>标准格式</a:t>
            </a:r>
          </a:p>
        </p:txBody>
      </p:sp>
      <p:sp>
        <p:nvSpPr>
          <p:cNvPr id="17" name="AutoShape 15">
            <a:extLst>
              <a:ext uri="{FF2B5EF4-FFF2-40B4-BE49-F238E27FC236}">
                <a16:creationId xmlns:a16="http://schemas.microsoft.com/office/drawing/2014/main" id="{8FDE116C-C399-445F-876D-40A91CDC67B2}"/>
              </a:ext>
            </a:extLst>
          </p:cNvPr>
          <p:cNvSpPr>
            <a:spLocks noChangeArrowheads="1"/>
          </p:cNvSpPr>
          <p:nvPr/>
        </p:nvSpPr>
        <p:spPr bwMode="auto">
          <a:xfrm>
            <a:off x="3084693" y="3317658"/>
            <a:ext cx="1079500" cy="863600"/>
          </a:xfrm>
          <a:prstGeom prst="can">
            <a:avLst>
              <a:gd name="adj" fmla="val 24079"/>
            </a:avLst>
          </a:prstGeom>
          <a:solidFill>
            <a:srgbClr val="FFC000"/>
          </a:solidFill>
          <a:ln w="9525">
            <a:solidFill>
              <a:srgbClr val="333399"/>
            </a:solidFill>
            <a:round/>
            <a:headEnd/>
            <a:tailEnd/>
          </a:ln>
        </p:spPr>
        <p:txBody>
          <a:bodyPr wrap="none" anchor="ctr"/>
          <a:lstStyle/>
          <a:p>
            <a:pPr algn="ctr"/>
            <a:r>
              <a:rPr lang="zh-CN" altLang="en-US" sz="1600" dirty="0">
                <a:solidFill>
                  <a:srgbClr val="000066"/>
                </a:solidFill>
                <a:ea typeface="华文中宋" pitchFamily="2" charset="-122"/>
              </a:rPr>
              <a:t>关系数</a:t>
            </a:r>
          </a:p>
          <a:p>
            <a:pPr algn="ctr"/>
            <a:r>
              <a:rPr lang="zh-CN" altLang="en-US" sz="1600" dirty="0">
                <a:solidFill>
                  <a:srgbClr val="000066"/>
                </a:solidFill>
                <a:ea typeface="华文中宋" pitchFamily="2" charset="-122"/>
              </a:rPr>
              <a:t>据库</a:t>
            </a:r>
          </a:p>
        </p:txBody>
      </p:sp>
      <p:sp>
        <p:nvSpPr>
          <p:cNvPr id="18" name="AutoShape 16">
            <a:extLst>
              <a:ext uri="{FF2B5EF4-FFF2-40B4-BE49-F238E27FC236}">
                <a16:creationId xmlns:a16="http://schemas.microsoft.com/office/drawing/2014/main" id="{B3C21E7F-565C-48BC-A050-AFDFC1A0C9D5}"/>
              </a:ext>
            </a:extLst>
          </p:cNvPr>
          <p:cNvSpPr>
            <a:spLocks noChangeArrowheads="1"/>
          </p:cNvSpPr>
          <p:nvPr/>
        </p:nvSpPr>
        <p:spPr bwMode="auto">
          <a:xfrm>
            <a:off x="4667431" y="3317658"/>
            <a:ext cx="1079500" cy="863600"/>
          </a:xfrm>
          <a:prstGeom prst="can">
            <a:avLst>
              <a:gd name="adj" fmla="val 24079"/>
            </a:avLst>
          </a:prstGeom>
          <a:solidFill>
            <a:srgbClr val="FFC000"/>
          </a:solidFill>
          <a:ln w="9525">
            <a:solidFill>
              <a:srgbClr val="333399"/>
            </a:solidFill>
            <a:round/>
            <a:headEnd/>
            <a:tailEnd/>
          </a:ln>
        </p:spPr>
        <p:txBody>
          <a:bodyPr wrap="none" anchor="ctr"/>
          <a:lstStyle/>
          <a:p>
            <a:pPr algn="ctr"/>
            <a:r>
              <a:rPr lang="zh-CN" altLang="en-US" sz="1600" dirty="0">
                <a:solidFill>
                  <a:srgbClr val="000066"/>
                </a:solidFill>
                <a:ea typeface="华文中宋" pitchFamily="2" charset="-122"/>
              </a:rPr>
              <a:t>全文检索</a:t>
            </a:r>
          </a:p>
          <a:p>
            <a:pPr algn="ctr"/>
            <a:r>
              <a:rPr lang="zh-CN" altLang="en-US" sz="1600" dirty="0">
                <a:solidFill>
                  <a:srgbClr val="000066"/>
                </a:solidFill>
                <a:ea typeface="华文中宋" pitchFamily="2" charset="-122"/>
              </a:rPr>
              <a:t>数据库</a:t>
            </a:r>
          </a:p>
        </p:txBody>
      </p:sp>
      <p:sp>
        <p:nvSpPr>
          <p:cNvPr id="19" name="AutoShape 17">
            <a:extLst>
              <a:ext uri="{FF2B5EF4-FFF2-40B4-BE49-F238E27FC236}">
                <a16:creationId xmlns:a16="http://schemas.microsoft.com/office/drawing/2014/main" id="{0C8D8C62-C347-46AF-9210-007EE13B734A}"/>
              </a:ext>
            </a:extLst>
          </p:cNvPr>
          <p:cNvSpPr>
            <a:spLocks noChangeArrowheads="1"/>
          </p:cNvSpPr>
          <p:nvPr/>
        </p:nvSpPr>
        <p:spPr bwMode="auto">
          <a:xfrm>
            <a:off x="7116943" y="3923629"/>
            <a:ext cx="1079500" cy="100965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8021" y="10800"/>
                </a:moveTo>
                <a:cubicBezTo>
                  <a:pt x="8021" y="12335"/>
                  <a:pt x="9265" y="13579"/>
                  <a:pt x="10800" y="13579"/>
                </a:cubicBezTo>
                <a:cubicBezTo>
                  <a:pt x="12335" y="13579"/>
                  <a:pt x="13579" y="12335"/>
                  <a:pt x="13579" y="10800"/>
                </a:cubicBezTo>
                <a:cubicBezTo>
                  <a:pt x="13579" y="9265"/>
                  <a:pt x="12335" y="8021"/>
                  <a:pt x="10800" y="8021"/>
                </a:cubicBezTo>
                <a:cubicBezTo>
                  <a:pt x="9265" y="8021"/>
                  <a:pt x="8021" y="9265"/>
                  <a:pt x="8021" y="10800"/>
                </a:cubicBezTo>
                <a:close/>
              </a:path>
            </a:pathLst>
          </a:custGeom>
          <a:solidFill>
            <a:schemeClr val="accent2"/>
          </a:solidFill>
          <a:ln w="9525">
            <a:noFill/>
            <a:round/>
            <a:headEnd/>
            <a:tailEnd/>
          </a:ln>
        </p:spPr>
        <p:txBody>
          <a:bodyPr wrap="none" anchor="ctr"/>
          <a:lstStyle/>
          <a:p>
            <a:pPr algn="ctr"/>
            <a:r>
              <a:rPr lang="zh-CN" altLang="en-US" sz="1600">
                <a:solidFill>
                  <a:srgbClr val="000066"/>
                </a:solidFill>
                <a:ea typeface="华文中宋" pitchFamily="2" charset="-122"/>
              </a:rPr>
              <a:t>标准光盘</a:t>
            </a:r>
          </a:p>
          <a:p>
            <a:pPr algn="ctr"/>
            <a:endParaRPr lang="zh-CN" altLang="en-US" sz="1600">
              <a:solidFill>
                <a:srgbClr val="000066"/>
              </a:solidFill>
              <a:ea typeface="华文中宋" pitchFamily="2" charset="-122"/>
            </a:endParaRPr>
          </a:p>
          <a:p>
            <a:pPr algn="ctr"/>
            <a:r>
              <a:rPr lang="zh-CN" altLang="en-US" sz="1600">
                <a:solidFill>
                  <a:srgbClr val="000066"/>
                </a:solidFill>
                <a:ea typeface="华文中宋" pitchFamily="2" charset="-122"/>
              </a:rPr>
              <a:t>档案</a:t>
            </a:r>
          </a:p>
        </p:txBody>
      </p:sp>
      <p:sp>
        <p:nvSpPr>
          <p:cNvPr id="20" name="AutoShape 18">
            <a:extLst>
              <a:ext uri="{FF2B5EF4-FFF2-40B4-BE49-F238E27FC236}">
                <a16:creationId xmlns:a16="http://schemas.microsoft.com/office/drawing/2014/main" id="{12C20C5E-191D-4952-B699-35E626B1E345}"/>
              </a:ext>
            </a:extLst>
          </p:cNvPr>
          <p:cNvSpPr>
            <a:spLocks noChangeArrowheads="1"/>
          </p:cNvSpPr>
          <p:nvPr/>
        </p:nvSpPr>
        <p:spPr bwMode="auto">
          <a:xfrm>
            <a:off x="2435407" y="1301534"/>
            <a:ext cx="503237" cy="5762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a:noFill/>
            <a:miter lim="800000"/>
            <a:headEnd/>
            <a:tailEnd/>
          </a:ln>
        </p:spPr>
        <p:txBody>
          <a:bodyPr wrap="none" anchor="ctr"/>
          <a:lstStyle/>
          <a:p>
            <a:endParaRPr lang="zh-CN" altLang="en-US"/>
          </a:p>
        </p:txBody>
      </p:sp>
      <p:sp>
        <p:nvSpPr>
          <p:cNvPr id="21" name="AutoShape 19">
            <a:extLst>
              <a:ext uri="{FF2B5EF4-FFF2-40B4-BE49-F238E27FC236}">
                <a16:creationId xmlns:a16="http://schemas.microsoft.com/office/drawing/2014/main" id="{3DCF6BF1-4193-4208-A118-6DFA7BCD46BA}"/>
              </a:ext>
            </a:extLst>
          </p:cNvPr>
          <p:cNvSpPr>
            <a:spLocks noChangeArrowheads="1"/>
          </p:cNvSpPr>
          <p:nvPr/>
        </p:nvSpPr>
        <p:spPr bwMode="auto">
          <a:xfrm>
            <a:off x="4164193" y="1301534"/>
            <a:ext cx="503238" cy="5762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a:noFill/>
            <a:miter lim="800000"/>
            <a:headEnd/>
            <a:tailEnd/>
          </a:ln>
        </p:spPr>
        <p:txBody>
          <a:bodyPr wrap="none" anchor="ctr"/>
          <a:lstStyle/>
          <a:p>
            <a:endParaRPr lang="zh-CN" altLang="en-US"/>
          </a:p>
        </p:txBody>
      </p:sp>
      <p:sp>
        <p:nvSpPr>
          <p:cNvPr id="22" name="AutoShape 21">
            <a:extLst>
              <a:ext uri="{FF2B5EF4-FFF2-40B4-BE49-F238E27FC236}">
                <a16:creationId xmlns:a16="http://schemas.microsoft.com/office/drawing/2014/main" id="{3E0969EC-05AE-4BCF-8AEA-2583281EA11D}"/>
              </a:ext>
            </a:extLst>
          </p:cNvPr>
          <p:cNvSpPr>
            <a:spLocks noChangeArrowheads="1"/>
          </p:cNvSpPr>
          <p:nvPr/>
        </p:nvSpPr>
        <p:spPr bwMode="auto">
          <a:xfrm>
            <a:off x="2506843" y="3460534"/>
            <a:ext cx="503238" cy="5762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a:noFill/>
            <a:miter lim="800000"/>
            <a:headEnd/>
            <a:tailEnd/>
          </a:ln>
        </p:spPr>
        <p:txBody>
          <a:bodyPr wrap="none" anchor="ctr"/>
          <a:lstStyle/>
          <a:p>
            <a:endParaRPr lang="zh-CN" altLang="en-US"/>
          </a:p>
        </p:txBody>
      </p:sp>
      <p:sp>
        <p:nvSpPr>
          <p:cNvPr id="23" name="AutoShape 22">
            <a:extLst>
              <a:ext uri="{FF2B5EF4-FFF2-40B4-BE49-F238E27FC236}">
                <a16:creationId xmlns:a16="http://schemas.microsoft.com/office/drawing/2014/main" id="{2618129B-D7D0-4CFB-8B48-AFD1FE3E0640}"/>
              </a:ext>
            </a:extLst>
          </p:cNvPr>
          <p:cNvSpPr>
            <a:spLocks noChangeArrowheads="1"/>
          </p:cNvSpPr>
          <p:nvPr/>
        </p:nvSpPr>
        <p:spPr bwMode="auto">
          <a:xfrm>
            <a:off x="4235631" y="3606584"/>
            <a:ext cx="360362" cy="360363"/>
          </a:xfrm>
          <a:prstGeom prst="plus">
            <a:avLst>
              <a:gd name="adj" fmla="val 40884"/>
            </a:avLst>
          </a:prstGeom>
          <a:solidFill>
            <a:schemeClr val="accent2"/>
          </a:solidFill>
          <a:ln w="9525">
            <a:noFill/>
            <a:miter lim="800000"/>
            <a:headEnd/>
            <a:tailEnd/>
          </a:ln>
        </p:spPr>
        <p:txBody>
          <a:bodyPr wrap="none" anchor="ctr"/>
          <a:lstStyle/>
          <a:p>
            <a:endParaRPr lang="zh-CN" altLang="en-US"/>
          </a:p>
        </p:txBody>
      </p:sp>
      <p:sp>
        <p:nvSpPr>
          <p:cNvPr id="24" name="AutoShape 25">
            <a:extLst>
              <a:ext uri="{FF2B5EF4-FFF2-40B4-BE49-F238E27FC236}">
                <a16:creationId xmlns:a16="http://schemas.microsoft.com/office/drawing/2014/main" id="{BB3A7ACB-B9E3-4752-954C-04D6ACCE0376}"/>
              </a:ext>
            </a:extLst>
          </p:cNvPr>
          <p:cNvSpPr>
            <a:spLocks noChangeArrowheads="1"/>
          </p:cNvSpPr>
          <p:nvPr/>
        </p:nvSpPr>
        <p:spPr bwMode="auto">
          <a:xfrm>
            <a:off x="7620181" y="798297"/>
            <a:ext cx="576262" cy="1944687"/>
          </a:xfrm>
          <a:prstGeom prst="cube">
            <a:avLst>
              <a:gd name="adj" fmla="val 12773"/>
            </a:avLst>
          </a:prstGeom>
          <a:solidFill>
            <a:schemeClr val="accent2"/>
          </a:solidFill>
          <a:ln w="9525">
            <a:solidFill>
              <a:srgbClr val="000080"/>
            </a:solidFill>
            <a:miter lim="800000"/>
            <a:headEnd/>
            <a:tailEnd/>
          </a:ln>
        </p:spPr>
        <p:txBody>
          <a:bodyPr wrap="none" anchor="ctr"/>
          <a:lstStyle/>
          <a:p>
            <a:pPr algn="ctr"/>
            <a:r>
              <a:rPr lang="zh-CN" altLang="en-US">
                <a:solidFill>
                  <a:srgbClr val="000066"/>
                </a:solidFill>
                <a:ea typeface="华文中宋" pitchFamily="2" charset="-122"/>
              </a:rPr>
              <a:t>认</a:t>
            </a:r>
          </a:p>
          <a:p>
            <a:pPr algn="ctr"/>
            <a:r>
              <a:rPr lang="zh-CN" altLang="en-US">
                <a:solidFill>
                  <a:srgbClr val="000066"/>
                </a:solidFill>
                <a:ea typeface="华文中宋" pitchFamily="2" charset="-122"/>
              </a:rPr>
              <a:t>证</a:t>
            </a:r>
          </a:p>
          <a:p>
            <a:pPr algn="ctr"/>
            <a:r>
              <a:rPr lang="zh-CN" altLang="en-US">
                <a:solidFill>
                  <a:srgbClr val="000066"/>
                </a:solidFill>
                <a:ea typeface="华文中宋" pitchFamily="2" charset="-122"/>
              </a:rPr>
              <a:t>系</a:t>
            </a:r>
          </a:p>
          <a:p>
            <a:pPr algn="ctr"/>
            <a:r>
              <a:rPr lang="zh-CN" altLang="en-US">
                <a:solidFill>
                  <a:srgbClr val="000066"/>
                </a:solidFill>
                <a:ea typeface="华文中宋" pitchFamily="2" charset="-122"/>
              </a:rPr>
              <a:t>统</a:t>
            </a:r>
          </a:p>
        </p:txBody>
      </p:sp>
      <p:sp>
        <p:nvSpPr>
          <p:cNvPr id="25" name="AutoShape 26">
            <a:extLst>
              <a:ext uri="{FF2B5EF4-FFF2-40B4-BE49-F238E27FC236}">
                <a16:creationId xmlns:a16="http://schemas.microsoft.com/office/drawing/2014/main" id="{F3A215A8-46AE-4436-B34C-271E0FB176C8}"/>
              </a:ext>
            </a:extLst>
          </p:cNvPr>
          <p:cNvSpPr>
            <a:spLocks noChangeArrowheads="1"/>
          </p:cNvSpPr>
          <p:nvPr/>
        </p:nvSpPr>
        <p:spPr bwMode="auto">
          <a:xfrm>
            <a:off x="6324781" y="1014197"/>
            <a:ext cx="1223962" cy="649287"/>
          </a:xfrm>
          <a:prstGeom prst="leftArrow">
            <a:avLst>
              <a:gd name="adj1" fmla="val 50000"/>
              <a:gd name="adj2" fmla="val 47127"/>
            </a:avLst>
          </a:prstGeom>
          <a:solidFill>
            <a:schemeClr val="accent2"/>
          </a:solidFill>
          <a:ln w="9525">
            <a:noFill/>
            <a:miter lim="800000"/>
            <a:headEnd/>
            <a:tailEnd/>
          </a:ln>
        </p:spPr>
        <p:txBody>
          <a:bodyPr wrap="none" anchor="ctr"/>
          <a:lstStyle/>
          <a:p>
            <a:pPr algn="ctr"/>
            <a:r>
              <a:rPr lang="zh-CN" altLang="en-US" sz="1600">
                <a:solidFill>
                  <a:srgbClr val="000066"/>
                </a:solidFill>
                <a:ea typeface="华文中宋" pitchFamily="2" charset="-122"/>
              </a:rPr>
              <a:t>数字水印</a:t>
            </a:r>
          </a:p>
        </p:txBody>
      </p:sp>
      <p:sp>
        <p:nvSpPr>
          <p:cNvPr id="26" name="AutoShape 27">
            <a:extLst>
              <a:ext uri="{FF2B5EF4-FFF2-40B4-BE49-F238E27FC236}">
                <a16:creationId xmlns:a16="http://schemas.microsoft.com/office/drawing/2014/main" id="{84495A82-64D8-4185-A45C-0EA63D56C6F5}"/>
              </a:ext>
            </a:extLst>
          </p:cNvPr>
          <p:cNvSpPr>
            <a:spLocks noChangeArrowheads="1"/>
          </p:cNvSpPr>
          <p:nvPr/>
        </p:nvSpPr>
        <p:spPr bwMode="auto">
          <a:xfrm>
            <a:off x="6324781" y="1949233"/>
            <a:ext cx="1223962" cy="649288"/>
          </a:xfrm>
          <a:prstGeom prst="leftArrow">
            <a:avLst>
              <a:gd name="adj1" fmla="val 50000"/>
              <a:gd name="adj2" fmla="val 47127"/>
            </a:avLst>
          </a:prstGeom>
          <a:solidFill>
            <a:schemeClr val="accent2"/>
          </a:solidFill>
          <a:ln w="9525">
            <a:noFill/>
            <a:miter lim="800000"/>
            <a:headEnd/>
            <a:tailEnd/>
          </a:ln>
        </p:spPr>
        <p:txBody>
          <a:bodyPr wrap="none" anchor="ctr"/>
          <a:lstStyle/>
          <a:p>
            <a:pPr algn="ctr"/>
            <a:r>
              <a:rPr lang="zh-CN" altLang="en-US" sz="1600">
                <a:solidFill>
                  <a:srgbClr val="000066"/>
                </a:solidFill>
                <a:ea typeface="华文中宋" pitchFamily="2" charset="-122"/>
              </a:rPr>
              <a:t>数字签名</a:t>
            </a:r>
          </a:p>
        </p:txBody>
      </p:sp>
      <p:sp>
        <p:nvSpPr>
          <p:cNvPr id="27" name="AutoShape 28">
            <a:extLst>
              <a:ext uri="{FF2B5EF4-FFF2-40B4-BE49-F238E27FC236}">
                <a16:creationId xmlns:a16="http://schemas.microsoft.com/office/drawing/2014/main" id="{9761321A-05A5-4392-A463-172F6EBCFD2E}"/>
              </a:ext>
            </a:extLst>
          </p:cNvPr>
          <p:cNvSpPr>
            <a:spLocks noChangeArrowheads="1"/>
          </p:cNvSpPr>
          <p:nvPr/>
        </p:nvSpPr>
        <p:spPr bwMode="auto">
          <a:xfrm>
            <a:off x="6396218" y="4139530"/>
            <a:ext cx="647700" cy="5762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a:noFill/>
            <a:miter lim="800000"/>
            <a:headEnd/>
            <a:tailEnd/>
          </a:ln>
        </p:spPr>
        <p:txBody>
          <a:bodyPr wrap="none" anchor="ctr"/>
          <a:lstStyle/>
          <a:p>
            <a:endParaRPr lang="zh-CN" altLang="en-US"/>
          </a:p>
        </p:txBody>
      </p:sp>
      <p:sp>
        <p:nvSpPr>
          <p:cNvPr id="28" name="AutoShape 29">
            <a:extLst>
              <a:ext uri="{FF2B5EF4-FFF2-40B4-BE49-F238E27FC236}">
                <a16:creationId xmlns:a16="http://schemas.microsoft.com/office/drawing/2014/main" id="{8D4FFEF3-DDE6-4422-9E40-3C9BE2CB78A4}"/>
              </a:ext>
            </a:extLst>
          </p:cNvPr>
          <p:cNvSpPr>
            <a:spLocks noChangeArrowheads="1"/>
          </p:cNvSpPr>
          <p:nvPr/>
        </p:nvSpPr>
        <p:spPr bwMode="auto">
          <a:xfrm>
            <a:off x="7188381" y="2917155"/>
            <a:ext cx="792162" cy="720725"/>
          </a:xfrm>
          <a:prstGeom prst="foldedCorner">
            <a:avLst>
              <a:gd name="adj" fmla="val 12500"/>
            </a:avLst>
          </a:prstGeom>
          <a:solidFill>
            <a:schemeClr val="accent2"/>
          </a:solidFill>
          <a:ln w="9525">
            <a:solidFill>
              <a:srgbClr val="333399"/>
            </a:solidFill>
            <a:round/>
            <a:headEnd/>
            <a:tailEnd/>
          </a:ln>
        </p:spPr>
        <p:txBody>
          <a:bodyPr wrap="none" anchor="ctr"/>
          <a:lstStyle/>
          <a:p>
            <a:pPr algn="ctr"/>
            <a:r>
              <a:rPr lang="en-US" altLang="zh-CN" b="1">
                <a:solidFill>
                  <a:srgbClr val="000066"/>
                </a:solidFill>
                <a:ea typeface="华文中宋" pitchFamily="2" charset="-122"/>
              </a:rPr>
              <a:t>XML</a:t>
            </a:r>
          </a:p>
        </p:txBody>
      </p:sp>
      <p:sp>
        <p:nvSpPr>
          <p:cNvPr id="29" name="AutoShape 30">
            <a:extLst>
              <a:ext uri="{FF2B5EF4-FFF2-40B4-BE49-F238E27FC236}">
                <a16:creationId xmlns:a16="http://schemas.microsoft.com/office/drawing/2014/main" id="{69CC33A9-3886-440B-A939-4C4786787824}"/>
              </a:ext>
            </a:extLst>
          </p:cNvPr>
          <p:cNvSpPr>
            <a:spLocks noChangeArrowheads="1"/>
          </p:cNvSpPr>
          <p:nvPr/>
        </p:nvSpPr>
        <p:spPr bwMode="auto">
          <a:xfrm>
            <a:off x="6396218" y="2990180"/>
            <a:ext cx="647700" cy="5762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a:noFill/>
            <a:miter lim="800000"/>
            <a:headEnd/>
            <a:tailEnd/>
          </a:ln>
        </p:spPr>
        <p:txBody>
          <a:bodyPr wrap="none" anchor="ctr"/>
          <a:lstStyle/>
          <a:p>
            <a:endParaRPr lang="zh-CN" altLang="en-US"/>
          </a:p>
        </p:txBody>
      </p:sp>
      <p:sp>
        <p:nvSpPr>
          <p:cNvPr id="30" name="AutoShape 31">
            <a:extLst>
              <a:ext uri="{FF2B5EF4-FFF2-40B4-BE49-F238E27FC236}">
                <a16:creationId xmlns:a16="http://schemas.microsoft.com/office/drawing/2014/main" id="{B1186562-703D-418E-BD1F-E5550E813D95}"/>
              </a:ext>
            </a:extLst>
          </p:cNvPr>
          <p:cNvSpPr>
            <a:spLocks noChangeArrowheads="1"/>
          </p:cNvSpPr>
          <p:nvPr/>
        </p:nvSpPr>
        <p:spPr bwMode="auto">
          <a:xfrm>
            <a:off x="3244419" y="2859778"/>
            <a:ext cx="356426" cy="361951"/>
          </a:xfrm>
          <a:prstGeom prst="upDownArrow">
            <a:avLst>
              <a:gd name="adj1" fmla="val 57111"/>
              <a:gd name="adj2" fmla="val 34616"/>
            </a:avLst>
          </a:prstGeom>
          <a:solidFill>
            <a:srgbClr val="969696"/>
          </a:solidFill>
          <a:ln w="9525">
            <a:noFill/>
            <a:miter lim="800000"/>
            <a:headEnd/>
            <a:tailEnd/>
          </a:ln>
        </p:spPr>
        <p:txBody>
          <a:bodyPr vert="eaVert" wrap="none" anchor="ctr"/>
          <a:lstStyle/>
          <a:p>
            <a:pPr algn="ctr"/>
            <a:endParaRPr lang="zh-CN" altLang="zh-CN">
              <a:solidFill>
                <a:srgbClr val="000066"/>
              </a:solidFill>
              <a:ea typeface="华文中宋" pitchFamily="2" charset="-122"/>
            </a:endParaRPr>
          </a:p>
        </p:txBody>
      </p:sp>
    </p:spTree>
    <p:extLst>
      <p:ext uri="{BB962C8B-B14F-4D97-AF65-F5344CB8AC3E}">
        <p14:creationId xmlns:p14="http://schemas.microsoft.com/office/powerpoint/2010/main" val="2600666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与其他业务系统集成</a:t>
            </a:r>
            <a:endParaRPr kumimoji="1" lang="zh-CN" altLang="en-US" sz="2400" dirty="0"/>
          </a:p>
        </p:txBody>
      </p:sp>
      <p:sp>
        <p:nvSpPr>
          <p:cNvPr id="43" name="AutoShape 4">
            <a:extLst>
              <a:ext uri="{FF2B5EF4-FFF2-40B4-BE49-F238E27FC236}">
                <a16:creationId xmlns:a16="http://schemas.microsoft.com/office/drawing/2014/main" id="{E5A872D1-A1C7-4028-8E81-F9E22FA880FD}"/>
              </a:ext>
            </a:extLst>
          </p:cNvPr>
          <p:cNvSpPr>
            <a:spLocks noChangeArrowheads="1"/>
          </p:cNvSpPr>
          <p:nvPr/>
        </p:nvSpPr>
        <p:spPr bwMode="auto">
          <a:xfrm>
            <a:off x="661988" y="744198"/>
            <a:ext cx="7991475" cy="576262"/>
          </a:xfrm>
          <a:prstGeom prst="cube">
            <a:avLst>
              <a:gd name="adj" fmla="val 10421"/>
            </a:avLst>
          </a:prstGeom>
          <a:solidFill>
            <a:srgbClr val="99CCFF"/>
          </a:solidFill>
          <a:ln w="9525">
            <a:solidFill>
              <a:srgbClr val="000080"/>
            </a:solidFill>
            <a:miter lim="800000"/>
            <a:headEnd/>
            <a:tailEnd/>
          </a:ln>
        </p:spPr>
        <p:txBody>
          <a:bodyPr wrap="none" anchor="ctr"/>
          <a:lstStyle/>
          <a:p>
            <a:pPr algn="ctr"/>
            <a:r>
              <a:rPr lang="zh-CN" altLang="en-US" sz="2000">
                <a:solidFill>
                  <a:srgbClr val="003366"/>
                </a:solidFill>
                <a:ea typeface="华文中宋" pitchFamily="2" charset="-122"/>
              </a:rPr>
              <a:t>用户的信息平台（界面、用户、认证、信息展示）</a:t>
            </a:r>
          </a:p>
        </p:txBody>
      </p:sp>
      <p:sp>
        <p:nvSpPr>
          <p:cNvPr id="44" name="AutoShape 6">
            <a:extLst>
              <a:ext uri="{FF2B5EF4-FFF2-40B4-BE49-F238E27FC236}">
                <a16:creationId xmlns:a16="http://schemas.microsoft.com/office/drawing/2014/main" id="{12169471-FF59-4323-B3FD-C0E5133C5C6B}"/>
              </a:ext>
            </a:extLst>
          </p:cNvPr>
          <p:cNvSpPr>
            <a:spLocks noChangeArrowheads="1"/>
          </p:cNvSpPr>
          <p:nvPr/>
        </p:nvSpPr>
        <p:spPr bwMode="auto">
          <a:xfrm>
            <a:off x="661988" y="1896723"/>
            <a:ext cx="720725" cy="1871662"/>
          </a:xfrm>
          <a:prstGeom prst="cube">
            <a:avLst>
              <a:gd name="adj" fmla="val 10421"/>
            </a:avLst>
          </a:prstGeom>
          <a:solidFill>
            <a:srgbClr val="99CCFF"/>
          </a:solidFill>
          <a:ln w="9525">
            <a:solidFill>
              <a:srgbClr val="000080"/>
            </a:solidFill>
            <a:miter lim="800000"/>
            <a:headEnd/>
            <a:tailEnd/>
          </a:ln>
        </p:spPr>
        <p:txBody>
          <a:bodyPr wrap="none" anchor="ctr"/>
          <a:lstStyle/>
          <a:p>
            <a:pPr algn="ctr"/>
            <a:r>
              <a:rPr lang="en-US" altLang="zh-CN" sz="2000">
                <a:solidFill>
                  <a:srgbClr val="003366"/>
                </a:solidFill>
                <a:ea typeface="华文中宋" pitchFamily="2" charset="-122"/>
              </a:rPr>
              <a:t>OA</a:t>
            </a:r>
          </a:p>
          <a:p>
            <a:pPr algn="ctr"/>
            <a:r>
              <a:rPr lang="zh-CN" altLang="en-US" sz="2000">
                <a:solidFill>
                  <a:srgbClr val="003366"/>
                </a:solidFill>
                <a:ea typeface="华文中宋" pitchFamily="2" charset="-122"/>
              </a:rPr>
              <a:t>办公</a:t>
            </a:r>
          </a:p>
          <a:p>
            <a:pPr algn="ctr"/>
            <a:r>
              <a:rPr lang="zh-CN" altLang="en-US" sz="2000">
                <a:solidFill>
                  <a:srgbClr val="003366"/>
                </a:solidFill>
                <a:ea typeface="华文中宋" pitchFamily="2" charset="-122"/>
              </a:rPr>
              <a:t>自动</a:t>
            </a:r>
          </a:p>
          <a:p>
            <a:pPr algn="ctr"/>
            <a:r>
              <a:rPr lang="zh-CN" altLang="en-US" sz="2000">
                <a:solidFill>
                  <a:srgbClr val="003366"/>
                </a:solidFill>
                <a:ea typeface="华文中宋" pitchFamily="2" charset="-122"/>
              </a:rPr>
              <a:t>化系</a:t>
            </a:r>
          </a:p>
          <a:p>
            <a:pPr algn="ctr"/>
            <a:r>
              <a:rPr lang="zh-CN" altLang="en-US" sz="2000">
                <a:solidFill>
                  <a:srgbClr val="003366"/>
                </a:solidFill>
                <a:ea typeface="华文中宋" pitchFamily="2" charset="-122"/>
              </a:rPr>
              <a:t>统</a:t>
            </a:r>
          </a:p>
        </p:txBody>
      </p:sp>
      <p:sp>
        <p:nvSpPr>
          <p:cNvPr id="45" name="AutoShape 7">
            <a:extLst>
              <a:ext uri="{FF2B5EF4-FFF2-40B4-BE49-F238E27FC236}">
                <a16:creationId xmlns:a16="http://schemas.microsoft.com/office/drawing/2014/main" id="{2CC4060A-FF7A-4FA8-8E0F-6877A87B78F8}"/>
              </a:ext>
            </a:extLst>
          </p:cNvPr>
          <p:cNvSpPr>
            <a:spLocks noChangeArrowheads="1"/>
          </p:cNvSpPr>
          <p:nvPr/>
        </p:nvSpPr>
        <p:spPr bwMode="auto">
          <a:xfrm>
            <a:off x="1670050" y="1896723"/>
            <a:ext cx="720725" cy="1871662"/>
          </a:xfrm>
          <a:prstGeom prst="cube">
            <a:avLst>
              <a:gd name="adj" fmla="val 10421"/>
            </a:avLst>
          </a:prstGeom>
          <a:solidFill>
            <a:srgbClr val="99CCFF"/>
          </a:solidFill>
          <a:ln w="9525">
            <a:solidFill>
              <a:srgbClr val="000080"/>
            </a:solidFill>
            <a:miter lim="800000"/>
            <a:headEnd/>
            <a:tailEnd/>
          </a:ln>
        </p:spPr>
        <p:txBody>
          <a:bodyPr wrap="none" anchor="ctr"/>
          <a:lstStyle/>
          <a:p>
            <a:pPr algn="ctr"/>
            <a:r>
              <a:rPr lang="en-US" altLang="zh-CN" sz="2000" dirty="0">
                <a:solidFill>
                  <a:srgbClr val="003366"/>
                </a:solidFill>
                <a:ea typeface="华文中宋" pitchFamily="2" charset="-122"/>
              </a:rPr>
              <a:t>CRM</a:t>
            </a:r>
          </a:p>
          <a:p>
            <a:pPr algn="ctr"/>
            <a:r>
              <a:rPr lang="zh-CN" altLang="en-US" sz="2000" dirty="0">
                <a:solidFill>
                  <a:srgbClr val="003366"/>
                </a:solidFill>
                <a:ea typeface="华文中宋" pitchFamily="2" charset="-122"/>
              </a:rPr>
              <a:t>客户</a:t>
            </a:r>
            <a:endParaRPr lang="en-US" altLang="zh-CN" sz="2000" dirty="0">
              <a:solidFill>
                <a:srgbClr val="003366"/>
              </a:solidFill>
              <a:ea typeface="华文中宋" pitchFamily="2" charset="-122"/>
            </a:endParaRPr>
          </a:p>
          <a:p>
            <a:pPr algn="ctr"/>
            <a:r>
              <a:rPr lang="zh-CN" altLang="en-US" sz="2000" dirty="0">
                <a:solidFill>
                  <a:srgbClr val="003366"/>
                </a:solidFill>
                <a:ea typeface="华文中宋" pitchFamily="2" charset="-122"/>
              </a:rPr>
              <a:t>关系</a:t>
            </a:r>
          </a:p>
          <a:p>
            <a:pPr algn="ctr"/>
            <a:r>
              <a:rPr lang="zh-CN" altLang="en-US" sz="2000" dirty="0">
                <a:solidFill>
                  <a:srgbClr val="003366"/>
                </a:solidFill>
                <a:ea typeface="华文中宋" pitchFamily="2" charset="-122"/>
              </a:rPr>
              <a:t>管理</a:t>
            </a:r>
          </a:p>
          <a:p>
            <a:pPr algn="ctr"/>
            <a:r>
              <a:rPr lang="zh-CN" altLang="en-US" sz="2000" dirty="0">
                <a:solidFill>
                  <a:srgbClr val="003366"/>
                </a:solidFill>
                <a:ea typeface="华文中宋" pitchFamily="2" charset="-122"/>
              </a:rPr>
              <a:t>系统</a:t>
            </a:r>
          </a:p>
        </p:txBody>
      </p:sp>
      <p:sp>
        <p:nvSpPr>
          <p:cNvPr id="46" name="AutoShape 8">
            <a:extLst>
              <a:ext uri="{FF2B5EF4-FFF2-40B4-BE49-F238E27FC236}">
                <a16:creationId xmlns:a16="http://schemas.microsoft.com/office/drawing/2014/main" id="{6198421B-4BC6-46B1-8C11-9F0886506F78}"/>
              </a:ext>
            </a:extLst>
          </p:cNvPr>
          <p:cNvSpPr>
            <a:spLocks noChangeArrowheads="1"/>
          </p:cNvSpPr>
          <p:nvPr/>
        </p:nvSpPr>
        <p:spPr bwMode="auto">
          <a:xfrm>
            <a:off x="2749550" y="1896723"/>
            <a:ext cx="720725" cy="1871662"/>
          </a:xfrm>
          <a:prstGeom prst="cube">
            <a:avLst>
              <a:gd name="adj" fmla="val 10421"/>
            </a:avLst>
          </a:prstGeom>
          <a:solidFill>
            <a:srgbClr val="99CCFF"/>
          </a:solidFill>
          <a:ln w="9525">
            <a:solidFill>
              <a:srgbClr val="000080"/>
            </a:solidFill>
            <a:miter lim="800000"/>
            <a:headEnd/>
            <a:tailEnd/>
          </a:ln>
        </p:spPr>
        <p:txBody>
          <a:bodyPr wrap="none" anchor="ctr"/>
          <a:lstStyle/>
          <a:p>
            <a:pPr algn="ctr"/>
            <a:r>
              <a:rPr lang="zh-CN" altLang="en-US" sz="2000">
                <a:solidFill>
                  <a:srgbClr val="003366"/>
                </a:solidFill>
                <a:ea typeface="华文中宋" pitchFamily="2" charset="-122"/>
              </a:rPr>
              <a:t>项目</a:t>
            </a:r>
          </a:p>
          <a:p>
            <a:pPr algn="ctr"/>
            <a:r>
              <a:rPr lang="zh-CN" altLang="en-US" sz="2000">
                <a:solidFill>
                  <a:srgbClr val="003366"/>
                </a:solidFill>
                <a:ea typeface="华文中宋" pitchFamily="2" charset="-122"/>
              </a:rPr>
              <a:t>管理</a:t>
            </a:r>
          </a:p>
          <a:p>
            <a:pPr algn="ctr"/>
            <a:r>
              <a:rPr lang="zh-CN" altLang="en-US" sz="2000">
                <a:solidFill>
                  <a:srgbClr val="003366"/>
                </a:solidFill>
                <a:ea typeface="华文中宋" pitchFamily="2" charset="-122"/>
              </a:rPr>
              <a:t>系统</a:t>
            </a:r>
          </a:p>
        </p:txBody>
      </p:sp>
      <p:sp>
        <p:nvSpPr>
          <p:cNvPr id="47" name="AutoShape 9">
            <a:extLst>
              <a:ext uri="{FF2B5EF4-FFF2-40B4-BE49-F238E27FC236}">
                <a16:creationId xmlns:a16="http://schemas.microsoft.com/office/drawing/2014/main" id="{D6EEEF7A-B718-4735-B509-113791919867}"/>
              </a:ext>
            </a:extLst>
          </p:cNvPr>
          <p:cNvSpPr>
            <a:spLocks noChangeArrowheads="1"/>
          </p:cNvSpPr>
          <p:nvPr/>
        </p:nvSpPr>
        <p:spPr bwMode="auto">
          <a:xfrm>
            <a:off x="3829050" y="1896723"/>
            <a:ext cx="720725" cy="1871662"/>
          </a:xfrm>
          <a:prstGeom prst="cube">
            <a:avLst>
              <a:gd name="adj" fmla="val 10421"/>
            </a:avLst>
          </a:prstGeom>
          <a:solidFill>
            <a:srgbClr val="99CCFF"/>
          </a:solidFill>
          <a:ln w="9525">
            <a:solidFill>
              <a:srgbClr val="000080"/>
            </a:solidFill>
            <a:miter lim="800000"/>
            <a:headEnd/>
            <a:tailEnd/>
          </a:ln>
        </p:spPr>
        <p:txBody>
          <a:bodyPr wrap="none" anchor="ctr"/>
          <a:lstStyle/>
          <a:p>
            <a:pPr algn="ctr"/>
            <a:r>
              <a:rPr lang="zh-CN" altLang="en-US" sz="2000">
                <a:solidFill>
                  <a:srgbClr val="003366"/>
                </a:solidFill>
                <a:ea typeface="华文中宋" pitchFamily="2" charset="-122"/>
              </a:rPr>
              <a:t>财务</a:t>
            </a:r>
          </a:p>
          <a:p>
            <a:pPr algn="ctr"/>
            <a:r>
              <a:rPr lang="zh-CN" altLang="en-US" sz="2000">
                <a:solidFill>
                  <a:srgbClr val="003366"/>
                </a:solidFill>
                <a:ea typeface="华文中宋" pitchFamily="2" charset="-122"/>
              </a:rPr>
              <a:t>管理</a:t>
            </a:r>
          </a:p>
          <a:p>
            <a:pPr algn="ctr"/>
            <a:r>
              <a:rPr lang="zh-CN" altLang="en-US" sz="2000">
                <a:solidFill>
                  <a:srgbClr val="003366"/>
                </a:solidFill>
                <a:ea typeface="华文中宋" pitchFamily="2" charset="-122"/>
              </a:rPr>
              <a:t>系统</a:t>
            </a:r>
          </a:p>
        </p:txBody>
      </p:sp>
      <p:sp>
        <p:nvSpPr>
          <p:cNvPr id="48" name="AutoShape 10">
            <a:extLst>
              <a:ext uri="{FF2B5EF4-FFF2-40B4-BE49-F238E27FC236}">
                <a16:creationId xmlns:a16="http://schemas.microsoft.com/office/drawing/2014/main" id="{1A6712AE-6990-4E91-A807-E9A7FD4B898A}"/>
              </a:ext>
            </a:extLst>
          </p:cNvPr>
          <p:cNvSpPr>
            <a:spLocks noChangeArrowheads="1"/>
          </p:cNvSpPr>
          <p:nvPr/>
        </p:nvSpPr>
        <p:spPr bwMode="auto">
          <a:xfrm>
            <a:off x="5341938" y="1896723"/>
            <a:ext cx="720725" cy="1871662"/>
          </a:xfrm>
          <a:prstGeom prst="cube">
            <a:avLst>
              <a:gd name="adj" fmla="val 10421"/>
            </a:avLst>
          </a:prstGeom>
          <a:solidFill>
            <a:srgbClr val="99CCFF"/>
          </a:solidFill>
          <a:ln w="9525">
            <a:solidFill>
              <a:srgbClr val="000080"/>
            </a:solidFill>
            <a:miter lim="800000"/>
            <a:headEnd/>
            <a:tailEnd/>
          </a:ln>
        </p:spPr>
        <p:txBody>
          <a:bodyPr wrap="none" anchor="ctr"/>
          <a:lstStyle/>
          <a:p>
            <a:pPr algn="ctr"/>
            <a:r>
              <a:rPr lang="zh-CN" altLang="en-US" sz="2000">
                <a:solidFill>
                  <a:srgbClr val="003366"/>
                </a:solidFill>
                <a:ea typeface="华文中宋" pitchFamily="2" charset="-122"/>
              </a:rPr>
              <a:t>其它</a:t>
            </a:r>
          </a:p>
          <a:p>
            <a:pPr algn="ctr"/>
            <a:r>
              <a:rPr lang="zh-CN" altLang="en-US" sz="2000">
                <a:solidFill>
                  <a:srgbClr val="003366"/>
                </a:solidFill>
                <a:ea typeface="华文中宋" pitchFamily="2" charset="-122"/>
              </a:rPr>
              <a:t>业务</a:t>
            </a:r>
          </a:p>
          <a:p>
            <a:pPr algn="ctr"/>
            <a:r>
              <a:rPr lang="zh-CN" altLang="en-US" sz="2000">
                <a:solidFill>
                  <a:srgbClr val="003366"/>
                </a:solidFill>
                <a:ea typeface="华文中宋" pitchFamily="2" charset="-122"/>
              </a:rPr>
              <a:t>系统</a:t>
            </a:r>
          </a:p>
        </p:txBody>
      </p:sp>
      <p:sp>
        <p:nvSpPr>
          <p:cNvPr id="49" name="WordArt 11">
            <a:extLst>
              <a:ext uri="{FF2B5EF4-FFF2-40B4-BE49-F238E27FC236}">
                <a16:creationId xmlns:a16="http://schemas.microsoft.com/office/drawing/2014/main" id="{07E64A5E-883E-423A-A947-5632FD0FF9E9}"/>
              </a:ext>
            </a:extLst>
          </p:cNvPr>
          <p:cNvSpPr>
            <a:spLocks noChangeArrowheads="1" noChangeShapeType="1" noTextEdit="1"/>
          </p:cNvSpPr>
          <p:nvPr/>
        </p:nvSpPr>
        <p:spPr bwMode="auto">
          <a:xfrm>
            <a:off x="4656137" y="2688885"/>
            <a:ext cx="614362" cy="71438"/>
          </a:xfrm>
          <a:prstGeom prst="rect">
            <a:avLst/>
          </a:prstGeom>
        </p:spPr>
        <p:txBody>
          <a:bodyPr vert="wordArtVert" wrap="none" fromWordArt="1">
            <a:prstTxWarp prst="textPlain">
              <a:avLst>
                <a:gd name="adj" fmla="val 50000"/>
              </a:avLst>
            </a:prstTxWarp>
          </a:bodyPr>
          <a:lstStyle/>
          <a:p>
            <a:pPr algn="ctr" fontAlgn="auto"/>
            <a:r>
              <a:rPr lang="en-US" altLang="zh-CN" sz="2000" kern="10">
                <a:ln w="9525">
                  <a:noFill/>
                  <a:round/>
                  <a:headEnd/>
                  <a:tailEnd/>
                </a:ln>
                <a:solidFill>
                  <a:schemeClr val="accent2"/>
                </a:solidFill>
                <a:latin typeface="宋体"/>
                <a:ea typeface="宋体"/>
              </a:rPr>
              <a:t>......</a:t>
            </a:r>
            <a:endParaRPr lang="zh-CN" altLang="en-US" sz="2000" kern="10">
              <a:ln w="9525">
                <a:noFill/>
                <a:round/>
                <a:headEnd/>
                <a:tailEnd/>
              </a:ln>
              <a:solidFill>
                <a:schemeClr val="accent2"/>
              </a:solidFill>
              <a:latin typeface="宋体"/>
              <a:ea typeface="宋体"/>
            </a:endParaRPr>
          </a:p>
        </p:txBody>
      </p:sp>
      <p:sp>
        <p:nvSpPr>
          <p:cNvPr id="50" name="AutoShape 12">
            <a:extLst>
              <a:ext uri="{FF2B5EF4-FFF2-40B4-BE49-F238E27FC236}">
                <a16:creationId xmlns:a16="http://schemas.microsoft.com/office/drawing/2014/main" id="{B3E02D41-930A-4254-A230-5AE429418EDF}"/>
              </a:ext>
            </a:extLst>
          </p:cNvPr>
          <p:cNvSpPr>
            <a:spLocks noChangeArrowheads="1"/>
          </p:cNvSpPr>
          <p:nvPr/>
        </p:nvSpPr>
        <p:spPr bwMode="auto">
          <a:xfrm>
            <a:off x="661988" y="4344648"/>
            <a:ext cx="7991475" cy="576262"/>
          </a:xfrm>
          <a:prstGeom prst="cube">
            <a:avLst>
              <a:gd name="adj" fmla="val 10421"/>
            </a:avLst>
          </a:prstGeom>
          <a:solidFill>
            <a:srgbClr val="99CCFF"/>
          </a:solidFill>
          <a:ln w="9525">
            <a:solidFill>
              <a:srgbClr val="000080"/>
            </a:solidFill>
            <a:miter lim="800000"/>
            <a:headEnd/>
            <a:tailEnd/>
          </a:ln>
        </p:spPr>
        <p:txBody>
          <a:bodyPr wrap="none" anchor="ctr"/>
          <a:lstStyle/>
          <a:p>
            <a:pPr algn="ctr"/>
            <a:r>
              <a:rPr lang="zh-CN" altLang="en-US" sz="2000" dirty="0">
                <a:solidFill>
                  <a:srgbClr val="003366"/>
                </a:solidFill>
                <a:ea typeface="华文中宋" pitchFamily="2" charset="-122"/>
              </a:rPr>
              <a:t>档案管理系统</a:t>
            </a:r>
          </a:p>
        </p:txBody>
      </p:sp>
      <p:sp>
        <p:nvSpPr>
          <p:cNvPr id="51" name="AutoShape 13">
            <a:extLst>
              <a:ext uri="{FF2B5EF4-FFF2-40B4-BE49-F238E27FC236}">
                <a16:creationId xmlns:a16="http://schemas.microsoft.com/office/drawing/2014/main" id="{76C1B534-0983-4E4E-80EC-74A046FB8391}"/>
              </a:ext>
            </a:extLst>
          </p:cNvPr>
          <p:cNvSpPr>
            <a:spLocks noChangeArrowheads="1"/>
          </p:cNvSpPr>
          <p:nvPr/>
        </p:nvSpPr>
        <p:spPr bwMode="auto">
          <a:xfrm>
            <a:off x="804863" y="1320461"/>
            <a:ext cx="504825" cy="576262"/>
          </a:xfrm>
          <a:prstGeom prst="upArrow">
            <a:avLst>
              <a:gd name="adj1" fmla="val 54093"/>
              <a:gd name="adj2" fmla="val 41546"/>
            </a:avLst>
          </a:prstGeom>
          <a:solidFill>
            <a:schemeClr val="accent2"/>
          </a:solidFill>
          <a:ln w="9525">
            <a:noFill/>
            <a:miter lim="800000"/>
            <a:headEnd/>
            <a:tailEnd/>
          </a:ln>
        </p:spPr>
        <p:txBody>
          <a:bodyPr vert="eaVert" wrap="none" anchor="ctr"/>
          <a:lstStyle/>
          <a:p>
            <a:pPr algn="ctr"/>
            <a:r>
              <a:rPr lang="zh-CN" altLang="en-US" dirty="0">
                <a:solidFill>
                  <a:srgbClr val="000066"/>
                </a:solidFill>
                <a:ea typeface="华文中宋" pitchFamily="2" charset="-122"/>
              </a:rPr>
              <a:t>接口</a:t>
            </a:r>
          </a:p>
        </p:txBody>
      </p:sp>
      <p:sp>
        <p:nvSpPr>
          <p:cNvPr id="52" name="AutoShape 14">
            <a:extLst>
              <a:ext uri="{FF2B5EF4-FFF2-40B4-BE49-F238E27FC236}">
                <a16:creationId xmlns:a16="http://schemas.microsoft.com/office/drawing/2014/main" id="{2E4807E6-4CC4-45B5-AC26-F6EBD3AEEE74}"/>
              </a:ext>
            </a:extLst>
          </p:cNvPr>
          <p:cNvSpPr>
            <a:spLocks noChangeArrowheads="1"/>
          </p:cNvSpPr>
          <p:nvPr/>
        </p:nvSpPr>
        <p:spPr bwMode="auto">
          <a:xfrm>
            <a:off x="1739900" y="1320461"/>
            <a:ext cx="504825" cy="576262"/>
          </a:xfrm>
          <a:prstGeom prst="upArrow">
            <a:avLst>
              <a:gd name="adj1" fmla="val 54093"/>
              <a:gd name="adj2" fmla="val 41546"/>
            </a:avLst>
          </a:prstGeom>
          <a:solidFill>
            <a:schemeClr val="accent2"/>
          </a:solidFill>
          <a:ln w="9525">
            <a:noFill/>
            <a:miter lim="800000"/>
            <a:headEnd/>
            <a:tailEnd/>
          </a:ln>
        </p:spPr>
        <p:txBody>
          <a:bodyPr vert="eaVert" wrap="none" anchor="ctr"/>
          <a:lstStyle/>
          <a:p>
            <a:pPr algn="ctr"/>
            <a:r>
              <a:rPr lang="zh-CN" altLang="en-US" dirty="0">
                <a:solidFill>
                  <a:srgbClr val="000066"/>
                </a:solidFill>
                <a:ea typeface="华文中宋" pitchFamily="2" charset="-122"/>
              </a:rPr>
              <a:t>接口</a:t>
            </a:r>
          </a:p>
        </p:txBody>
      </p:sp>
      <p:sp>
        <p:nvSpPr>
          <p:cNvPr id="53" name="AutoShape 15">
            <a:extLst>
              <a:ext uri="{FF2B5EF4-FFF2-40B4-BE49-F238E27FC236}">
                <a16:creationId xmlns:a16="http://schemas.microsoft.com/office/drawing/2014/main" id="{57907908-5EE4-4CD4-BC2B-6976A40E2EDF}"/>
              </a:ext>
            </a:extLst>
          </p:cNvPr>
          <p:cNvSpPr>
            <a:spLocks noChangeArrowheads="1"/>
          </p:cNvSpPr>
          <p:nvPr/>
        </p:nvSpPr>
        <p:spPr bwMode="auto">
          <a:xfrm>
            <a:off x="2892425" y="1320461"/>
            <a:ext cx="504825" cy="576262"/>
          </a:xfrm>
          <a:prstGeom prst="upArrow">
            <a:avLst>
              <a:gd name="adj1" fmla="val 54093"/>
              <a:gd name="adj2" fmla="val 41546"/>
            </a:avLst>
          </a:prstGeom>
          <a:solidFill>
            <a:schemeClr val="accent2"/>
          </a:solidFill>
          <a:ln w="9525">
            <a:noFill/>
            <a:miter lim="800000"/>
            <a:headEnd/>
            <a:tailEnd/>
          </a:ln>
        </p:spPr>
        <p:txBody>
          <a:bodyPr vert="eaVert" wrap="none" anchor="ctr"/>
          <a:lstStyle/>
          <a:p>
            <a:pPr algn="ctr"/>
            <a:r>
              <a:rPr lang="zh-CN" altLang="en-US" dirty="0">
                <a:solidFill>
                  <a:srgbClr val="000066"/>
                </a:solidFill>
                <a:ea typeface="华文中宋" pitchFamily="2" charset="-122"/>
              </a:rPr>
              <a:t>接口</a:t>
            </a:r>
          </a:p>
        </p:txBody>
      </p:sp>
      <p:sp>
        <p:nvSpPr>
          <p:cNvPr id="54" name="AutoShape 16">
            <a:extLst>
              <a:ext uri="{FF2B5EF4-FFF2-40B4-BE49-F238E27FC236}">
                <a16:creationId xmlns:a16="http://schemas.microsoft.com/office/drawing/2014/main" id="{483672CB-EF06-41CB-B79C-49CE4D7D3D42}"/>
              </a:ext>
            </a:extLst>
          </p:cNvPr>
          <p:cNvSpPr>
            <a:spLocks noChangeArrowheads="1"/>
          </p:cNvSpPr>
          <p:nvPr/>
        </p:nvSpPr>
        <p:spPr bwMode="auto">
          <a:xfrm>
            <a:off x="3973513" y="1320462"/>
            <a:ext cx="504825" cy="576262"/>
          </a:xfrm>
          <a:prstGeom prst="upArrow">
            <a:avLst>
              <a:gd name="adj1" fmla="val 54093"/>
              <a:gd name="adj2" fmla="val 41546"/>
            </a:avLst>
          </a:prstGeom>
          <a:solidFill>
            <a:schemeClr val="accent2"/>
          </a:solidFill>
          <a:ln w="9525">
            <a:noFill/>
            <a:miter lim="800000"/>
            <a:headEnd/>
            <a:tailEnd/>
          </a:ln>
        </p:spPr>
        <p:txBody>
          <a:bodyPr vert="eaVert" wrap="none" anchor="ctr"/>
          <a:lstStyle/>
          <a:p>
            <a:pPr algn="ctr"/>
            <a:r>
              <a:rPr lang="zh-CN" altLang="en-US" dirty="0">
                <a:solidFill>
                  <a:srgbClr val="000066"/>
                </a:solidFill>
                <a:ea typeface="华文中宋" pitchFamily="2" charset="-122"/>
              </a:rPr>
              <a:t>接口</a:t>
            </a:r>
          </a:p>
        </p:txBody>
      </p:sp>
      <p:sp>
        <p:nvSpPr>
          <p:cNvPr id="55" name="AutoShape 17">
            <a:extLst>
              <a:ext uri="{FF2B5EF4-FFF2-40B4-BE49-F238E27FC236}">
                <a16:creationId xmlns:a16="http://schemas.microsoft.com/office/drawing/2014/main" id="{3655614B-745E-4C7E-9977-69C8582D3100}"/>
              </a:ext>
            </a:extLst>
          </p:cNvPr>
          <p:cNvSpPr>
            <a:spLocks noChangeArrowheads="1"/>
          </p:cNvSpPr>
          <p:nvPr/>
        </p:nvSpPr>
        <p:spPr bwMode="auto">
          <a:xfrm>
            <a:off x="5413375" y="1320461"/>
            <a:ext cx="504825" cy="576262"/>
          </a:xfrm>
          <a:prstGeom prst="upArrow">
            <a:avLst>
              <a:gd name="adj1" fmla="val 54093"/>
              <a:gd name="adj2" fmla="val 41546"/>
            </a:avLst>
          </a:prstGeom>
          <a:solidFill>
            <a:schemeClr val="accent2"/>
          </a:solidFill>
          <a:ln w="9525">
            <a:noFill/>
            <a:miter lim="800000"/>
            <a:headEnd/>
            <a:tailEnd/>
          </a:ln>
        </p:spPr>
        <p:txBody>
          <a:bodyPr vert="eaVert" wrap="none" anchor="ctr"/>
          <a:lstStyle/>
          <a:p>
            <a:pPr algn="ctr"/>
            <a:r>
              <a:rPr lang="zh-CN" altLang="en-US" dirty="0">
                <a:solidFill>
                  <a:srgbClr val="000066"/>
                </a:solidFill>
                <a:ea typeface="华文中宋" pitchFamily="2" charset="-122"/>
              </a:rPr>
              <a:t>接口</a:t>
            </a:r>
          </a:p>
        </p:txBody>
      </p:sp>
      <p:sp>
        <p:nvSpPr>
          <p:cNvPr id="56" name="AutoShape 19">
            <a:extLst>
              <a:ext uri="{FF2B5EF4-FFF2-40B4-BE49-F238E27FC236}">
                <a16:creationId xmlns:a16="http://schemas.microsoft.com/office/drawing/2014/main" id="{400E72FD-6C81-4C40-9F2B-1A66A8C2D9DC}"/>
              </a:ext>
            </a:extLst>
          </p:cNvPr>
          <p:cNvSpPr>
            <a:spLocks noChangeArrowheads="1"/>
          </p:cNvSpPr>
          <p:nvPr/>
        </p:nvSpPr>
        <p:spPr bwMode="auto">
          <a:xfrm>
            <a:off x="733425" y="3768385"/>
            <a:ext cx="504825" cy="576263"/>
          </a:xfrm>
          <a:prstGeom prst="downArrow">
            <a:avLst>
              <a:gd name="adj1" fmla="val 50000"/>
              <a:gd name="adj2" fmla="val 25000"/>
            </a:avLst>
          </a:prstGeom>
          <a:solidFill>
            <a:schemeClr val="accent2"/>
          </a:solidFill>
          <a:ln w="9525">
            <a:noFill/>
            <a:miter lim="800000"/>
            <a:headEnd/>
            <a:tailEnd/>
          </a:ln>
        </p:spPr>
        <p:txBody>
          <a:bodyPr vert="eaVert" wrap="none" anchor="ctr"/>
          <a:lstStyle/>
          <a:p>
            <a:pPr algn="ctr"/>
            <a:r>
              <a:rPr lang="zh-CN" altLang="en-US" dirty="0">
                <a:solidFill>
                  <a:srgbClr val="000066"/>
                </a:solidFill>
                <a:ea typeface="华文中宋" pitchFamily="2" charset="-122"/>
              </a:rPr>
              <a:t>接口</a:t>
            </a:r>
          </a:p>
        </p:txBody>
      </p:sp>
      <p:sp>
        <p:nvSpPr>
          <p:cNvPr id="57" name="AutoShape 21">
            <a:extLst>
              <a:ext uri="{FF2B5EF4-FFF2-40B4-BE49-F238E27FC236}">
                <a16:creationId xmlns:a16="http://schemas.microsoft.com/office/drawing/2014/main" id="{9A370AA6-72DF-4499-990B-5416AADB836F}"/>
              </a:ext>
            </a:extLst>
          </p:cNvPr>
          <p:cNvSpPr>
            <a:spLocks noChangeArrowheads="1"/>
          </p:cNvSpPr>
          <p:nvPr/>
        </p:nvSpPr>
        <p:spPr bwMode="auto">
          <a:xfrm>
            <a:off x="1739900" y="3768385"/>
            <a:ext cx="504825" cy="576263"/>
          </a:xfrm>
          <a:prstGeom prst="downArrow">
            <a:avLst>
              <a:gd name="adj1" fmla="val 50000"/>
              <a:gd name="adj2" fmla="val 25000"/>
            </a:avLst>
          </a:prstGeom>
          <a:solidFill>
            <a:schemeClr val="accent2"/>
          </a:solidFill>
          <a:ln w="9525">
            <a:noFill/>
            <a:miter lim="800000"/>
            <a:headEnd/>
            <a:tailEnd/>
          </a:ln>
        </p:spPr>
        <p:txBody>
          <a:bodyPr vert="eaVert" wrap="none" anchor="ctr"/>
          <a:lstStyle/>
          <a:p>
            <a:pPr algn="ctr"/>
            <a:r>
              <a:rPr lang="zh-CN" altLang="en-US" dirty="0">
                <a:solidFill>
                  <a:srgbClr val="000066"/>
                </a:solidFill>
                <a:ea typeface="华文中宋" pitchFamily="2" charset="-122"/>
              </a:rPr>
              <a:t>接口</a:t>
            </a:r>
          </a:p>
        </p:txBody>
      </p:sp>
      <p:sp>
        <p:nvSpPr>
          <p:cNvPr id="58" name="AutoShape 22">
            <a:extLst>
              <a:ext uri="{FF2B5EF4-FFF2-40B4-BE49-F238E27FC236}">
                <a16:creationId xmlns:a16="http://schemas.microsoft.com/office/drawing/2014/main" id="{52DD9BB9-E7EC-421B-8440-1A21888BCD90}"/>
              </a:ext>
            </a:extLst>
          </p:cNvPr>
          <p:cNvSpPr>
            <a:spLocks noChangeArrowheads="1"/>
          </p:cNvSpPr>
          <p:nvPr/>
        </p:nvSpPr>
        <p:spPr bwMode="auto">
          <a:xfrm>
            <a:off x="2820988" y="3768385"/>
            <a:ext cx="504825" cy="576263"/>
          </a:xfrm>
          <a:prstGeom prst="downArrow">
            <a:avLst>
              <a:gd name="adj1" fmla="val 50000"/>
              <a:gd name="adj2" fmla="val 25000"/>
            </a:avLst>
          </a:prstGeom>
          <a:solidFill>
            <a:schemeClr val="accent2"/>
          </a:solidFill>
          <a:ln w="9525">
            <a:noFill/>
            <a:miter lim="800000"/>
            <a:headEnd/>
            <a:tailEnd/>
          </a:ln>
        </p:spPr>
        <p:txBody>
          <a:bodyPr vert="eaVert" wrap="none" anchor="ctr"/>
          <a:lstStyle/>
          <a:p>
            <a:pPr algn="ctr"/>
            <a:r>
              <a:rPr lang="zh-CN" altLang="en-US" dirty="0">
                <a:solidFill>
                  <a:srgbClr val="000066"/>
                </a:solidFill>
                <a:ea typeface="华文中宋" pitchFamily="2" charset="-122"/>
              </a:rPr>
              <a:t>接口</a:t>
            </a:r>
          </a:p>
        </p:txBody>
      </p:sp>
      <p:sp>
        <p:nvSpPr>
          <p:cNvPr id="59" name="AutoShape 23">
            <a:extLst>
              <a:ext uri="{FF2B5EF4-FFF2-40B4-BE49-F238E27FC236}">
                <a16:creationId xmlns:a16="http://schemas.microsoft.com/office/drawing/2014/main" id="{84162687-FFD9-42BC-929E-2B6EAEB825BA}"/>
              </a:ext>
            </a:extLst>
          </p:cNvPr>
          <p:cNvSpPr>
            <a:spLocks noChangeArrowheads="1"/>
          </p:cNvSpPr>
          <p:nvPr/>
        </p:nvSpPr>
        <p:spPr bwMode="auto">
          <a:xfrm>
            <a:off x="3902075" y="3768385"/>
            <a:ext cx="504825" cy="576263"/>
          </a:xfrm>
          <a:prstGeom prst="downArrow">
            <a:avLst>
              <a:gd name="adj1" fmla="val 50000"/>
              <a:gd name="adj2" fmla="val 25000"/>
            </a:avLst>
          </a:prstGeom>
          <a:solidFill>
            <a:schemeClr val="accent2"/>
          </a:solidFill>
          <a:ln w="9525">
            <a:noFill/>
            <a:miter lim="800000"/>
            <a:headEnd/>
            <a:tailEnd/>
          </a:ln>
        </p:spPr>
        <p:txBody>
          <a:bodyPr vert="eaVert" wrap="none" anchor="ctr"/>
          <a:lstStyle/>
          <a:p>
            <a:pPr algn="ctr"/>
            <a:r>
              <a:rPr lang="zh-CN" altLang="en-US" dirty="0">
                <a:solidFill>
                  <a:srgbClr val="000066"/>
                </a:solidFill>
                <a:ea typeface="华文中宋" pitchFamily="2" charset="-122"/>
              </a:rPr>
              <a:t>接口</a:t>
            </a:r>
          </a:p>
        </p:txBody>
      </p:sp>
      <p:sp>
        <p:nvSpPr>
          <p:cNvPr id="60" name="AutoShape 24">
            <a:extLst>
              <a:ext uri="{FF2B5EF4-FFF2-40B4-BE49-F238E27FC236}">
                <a16:creationId xmlns:a16="http://schemas.microsoft.com/office/drawing/2014/main" id="{A20FEF87-87E3-4308-91C7-A199224F2A43}"/>
              </a:ext>
            </a:extLst>
          </p:cNvPr>
          <p:cNvSpPr>
            <a:spLocks noChangeArrowheads="1"/>
          </p:cNvSpPr>
          <p:nvPr/>
        </p:nvSpPr>
        <p:spPr bwMode="auto">
          <a:xfrm>
            <a:off x="5413375" y="3768385"/>
            <a:ext cx="504825" cy="576263"/>
          </a:xfrm>
          <a:prstGeom prst="downArrow">
            <a:avLst>
              <a:gd name="adj1" fmla="val 50000"/>
              <a:gd name="adj2" fmla="val 25000"/>
            </a:avLst>
          </a:prstGeom>
          <a:solidFill>
            <a:schemeClr val="accent2"/>
          </a:solidFill>
          <a:ln w="9525">
            <a:noFill/>
            <a:miter lim="800000"/>
            <a:headEnd/>
            <a:tailEnd/>
          </a:ln>
        </p:spPr>
        <p:txBody>
          <a:bodyPr vert="eaVert" wrap="none" anchor="ctr"/>
          <a:lstStyle/>
          <a:p>
            <a:pPr algn="ctr"/>
            <a:r>
              <a:rPr lang="zh-CN" altLang="en-US" dirty="0">
                <a:solidFill>
                  <a:srgbClr val="000066"/>
                </a:solidFill>
                <a:ea typeface="华文中宋" pitchFamily="2" charset="-122"/>
              </a:rPr>
              <a:t>接口</a:t>
            </a:r>
          </a:p>
        </p:txBody>
      </p:sp>
      <p:sp>
        <p:nvSpPr>
          <p:cNvPr id="61" name="AutoShape 29">
            <a:extLst>
              <a:ext uri="{FF2B5EF4-FFF2-40B4-BE49-F238E27FC236}">
                <a16:creationId xmlns:a16="http://schemas.microsoft.com/office/drawing/2014/main" id="{72D28056-132A-4ABC-9FD6-07853F3A8874}"/>
              </a:ext>
            </a:extLst>
          </p:cNvPr>
          <p:cNvSpPr>
            <a:spLocks noChangeArrowheads="1"/>
          </p:cNvSpPr>
          <p:nvPr/>
        </p:nvSpPr>
        <p:spPr bwMode="auto">
          <a:xfrm>
            <a:off x="7285038" y="1320460"/>
            <a:ext cx="649287" cy="3024188"/>
          </a:xfrm>
          <a:prstGeom prst="upDownArrow">
            <a:avLst>
              <a:gd name="adj1" fmla="val 49778"/>
              <a:gd name="adj2" fmla="val 50609"/>
            </a:avLst>
          </a:prstGeom>
          <a:solidFill>
            <a:schemeClr val="accent2"/>
          </a:solidFill>
          <a:ln w="9525">
            <a:noFill/>
            <a:miter lim="800000"/>
            <a:headEnd/>
            <a:tailEnd/>
          </a:ln>
        </p:spPr>
        <p:txBody>
          <a:bodyPr vert="eaVert" wrap="none" anchor="ctr"/>
          <a:lstStyle/>
          <a:p>
            <a:pPr algn="ctr"/>
            <a:r>
              <a:rPr lang="zh-CN" altLang="en-US" sz="2000">
                <a:solidFill>
                  <a:srgbClr val="F2F2F2"/>
                </a:solidFill>
                <a:ea typeface="华文中宋" pitchFamily="2" charset="-122"/>
              </a:rPr>
              <a:t>统一认证</a:t>
            </a:r>
          </a:p>
        </p:txBody>
      </p:sp>
      <p:sp>
        <p:nvSpPr>
          <p:cNvPr id="62" name="AutoShape 30">
            <a:extLst>
              <a:ext uri="{FF2B5EF4-FFF2-40B4-BE49-F238E27FC236}">
                <a16:creationId xmlns:a16="http://schemas.microsoft.com/office/drawing/2014/main" id="{961C6DF3-F839-4E81-A402-25C759AC5342}"/>
              </a:ext>
            </a:extLst>
          </p:cNvPr>
          <p:cNvSpPr>
            <a:spLocks noChangeArrowheads="1"/>
          </p:cNvSpPr>
          <p:nvPr/>
        </p:nvSpPr>
        <p:spPr bwMode="auto">
          <a:xfrm>
            <a:off x="8004174" y="1320460"/>
            <a:ext cx="649288" cy="3024188"/>
          </a:xfrm>
          <a:prstGeom prst="upDownArrow">
            <a:avLst>
              <a:gd name="adj1" fmla="val 49778"/>
              <a:gd name="adj2" fmla="val 50609"/>
            </a:avLst>
          </a:prstGeom>
          <a:solidFill>
            <a:schemeClr val="accent2"/>
          </a:solidFill>
          <a:ln w="9525">
            <a:noFill/>
            <a:miter lim="800000"/>
            <a:headEnd/>
            <a:tailEnd/>
          </a:ln>
          <a:effectLst/>
        </p:spPr>
        <p:txBody>
          <a:bodyPr vert="eaVert" wrap="none" anchor="ctr"/>
          <a:lstStyle/>
          <a:p>
            <a:pPr algn="ctr">
              <a:defRPr/>
            </a:pPr>
            <a:r>
              <a:rPr lang="zh-CN" altLang="en-US" sz="2000" dirty="0">
                <a:solidFill>
                  <a:schemeClr val="bg1">
                    <a:lumMod val="95000"/>
                  </a:schemeClr>
                </a:solidFill>
                <a:latin typeface="Arial" charset="0"/>
                <a:ea typeface="华文中宋" pitchFamily="2" charset="-122"/>
              </a:rPr>
              <a:t>信息展示</a:t>
            </a:r>
          </a:p>
        </p:txBody>
      </p:sp>
      <p:sp>
        <p:nvSpPr>
          <p:cNvPr id="63" name="AutoShape 25">
            <a:extLst>
              <a:ext uri="{FF2B5EF4-FFF2-40B4-BE49-F238E27FC236}">
                <a16:creationId xmlns:a16="http://schemas.microsoft.com/office/drawing/2014/main" id="{C73DFB56-9588-4555-AE45-F360A9B6B686}"/>
              </a:ext>
            </a:extLst>
          </p:cNvPr>
          <p:cNvSpPr>
            <a:spLocks noChangeArrowheads="1"/>
          </p:cNvSpPr>
          <p:nvPr/>
        </p:nvSpPr>
        <p:spPr bwMode="auto">
          <a:xfrm>
            <a:off x="6564313" y="1320460"/>
            <a:ext cx="649287" cy="3024188"/>
          </a:xfrm>
          <a:prstGeom prst="upDownArrow">
            <a:avLst>
              <a:gd name="adj1" fmla="val 49778"/>
              <a:gd name="adj2" fmla="val 50609"/>
            </a:avLst>
          </a:prstGeom>
          <a:solidFill>
            <a:schemeClr val="accent2"/>
          </a:solidFill>
          <a:ln w="9525">
            <a:noFill/>
            <a:miter lim="800000"/>
            <a:headEnd/>
            <a:tailEnd/>
          </a:ln>
        </p:spPr>
        <p:txBody>
          <a:bodyPr vert="eaVert" wrap="none" anchor="ctr"/>
          <a:lstStyle/>
          <a:p>
            <a:pPr algn="ctr"/>
            <a:r>
              <a:rPr lang="zh-CN" altLang="en-US" sz="2000">
                <a:solidFill>
                  <a:srgbClr val="F2F2F2"/>
                </a:solidFill>
                <a:ea typeface="华文中宋" pitchFamily="2" charset="-122"/>
              </a:rPr>
              <a:t>用户同步</a:t>
            </a:r>
          </a:p>
        </p:txBody>
      </p:sp>
    </p:spTree>
    <p:extLst>
      <p:ext uri="{BB962C8B-B14F-4D97-AF65-F5344CB8AC3E}">
        <p14:creationId xmlns:p14="http://schemas.microsoft.com/office/powerpoint/2010/main" val="54677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blinds(horizontal)">
                                      <p:cBhvr>
                                        <p:cTn id="10" dur="500"/>
                                        <p:tgtEl>
                                          <p:spTgt spid="5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blinds(horizontal)">
                                      <p:cBhvr>
                                        <p:cTn id="13" dur="500"/>
                                        <p:tgtEl>
                                          <p:spTgt spid="5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blinds(horizontal)">
                                      <p:cBhvr>
                                        <p:cTn id="16" dur="500"/>
                                        <p:tgtEl>
                                          <p:spTgt spid="5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blinds(horizontal)">
                                      <p:cBhvr>
                                        <p:cTn id="19" dur="500"/>
                                        <p:tgtEl>
                                          <p:spTgt spid="5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blinds(horizontal)">
                                      <p:cBhvr>
                                        <p:cTn id="22" dur="500"/>
                                        <p:tgtEl>
                                          <p:spTgt spid="4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blinds(horizontal)">
                                      <p:cBhvr>
                                        <p:cTn id="25" dur="500"/>
                                        <p:tgtEl>
                                          <p:spTgt spid="4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blinds(horizontal)">
                                      <p:cBhvr>
                                        <p:cTn id="28" dur="500"/>
                                        <p:tgtEl>
                                          <p:spTgt spid="46"/>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blinds(horizontal)">
                                      <p:cBhvr>
                                        <p:cTn id="31" dur="500"/>
                                        <p:tgtEl>
                                          <p:spTgt spid="4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blinds(horizontal)">
                                      <p:cBhvr>
                                        <p:cTn id="34" dur="500"/>
                                        <p:tgtEl>
                                          <p:spTgt spid="4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blinds(horizontal)">
                                      <p:cBhvr>
                                        <p:cTn id="37" dur="500"/>
                                        <p:tgtEl>
                                          <p:spTgt spid="5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blinds(horizontal)">
                                      <p:cBhvr>
                                        <p:cTn id="40" dur="500"/>
                                        <p:tgtEl>
                                          <p:spTgt spid="5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blinds(horizontal)">
                                      <p:cBhvr>
                                        <p:cTn id="43" dur="500"/>
                                        <p:tgtEl>
                                          <p:spTgt spid="59"/>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blinds(horizontal)">
                                      <p:cBhvr>
                                        <p:cTn id="46" dur="500"/>
                                        <p:tgtEl>
                                          <p:spTgt spid="60"/>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blinds(horizontal)">
                                      <p:cBhvr>
                                        <p:cTn id="51" dur="500"/>
                                        <p:tgtEl>
                                          <p:spTgt spid="63"/>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blinds(horizontal)">
                                      <p:cBhvr>
                                        <p:cTn id="56" dur="500"/>
                                        <p:tgtEl>
                                          <p:spTgt spid="61"/>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blinds(horizontal)">
                                      <p:cBhvr>
                                        <p:cTn id="6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51" grpId="0" animBg="1"/>
      <p:bldP spid="52" grpId="0" animBg="1"/>
      <p:bldP spid="53" grpId="0" animBg="1"/>
      <p:bldP spid="54" grpId="0" animBg="1"/>
      <p:bldP spid="55" grpId="0" animBg="1"/>
      <p:bldP spid="57" grpId="0" animBg="1"/>
      <p:bldP spid="58" grpId="0" animBg="1"/>
      <p:bldP spid="59" grpId="0" animBg="1"/>
      <p:bldP spid="60" grpId="0" animBg="1"/>
      <p:bldP spid="61" grpId="0" animBg="1"/>
      <p:bldP spid="62" grpId="0" animBg="1"/>
      <p:bldP spid="6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批量高扫描与自动分类技术</a:t>
            </a:r>
            <a:endParaRPr kumimoji="1" lang="zh-CN" altLang="en-US" sz="2400" dirty="0"/>
          </a:p>
        </p:txBody>
      </p:sp>
      <p:pic>
        <p:nvPicPr>
          <p:cNvPr id="24" name="图片 23">
            <a:extLst>
              <a:ext uri="{FF2B5EF4-FFF2-40B4-BE49-F238E27FC236}">
                <a16:creationId xmlns:a16="http://schemas.microsoft.com/office/drawing/2014/main" id="{1B8EE918-219A-4103-92EE-2089B79A30EF}"/>
              </a:ext>
            </a:extLst>
          </p:cNvPr>
          <p:cNvPicPr>
            <a:picLocks noChangeAspect="1"/>
          </p:cNvPicPr>
          <p:nvPr/>
        </p:nvPicPr>
        <p:blipFill>
          <a:blip r:embed="rId2"/>
          <a:stretch>
            <a:fillRect/>
          </a:stretch>
        </p:blipFill>
        <p:spPr>
          <a:xfrm>
            <a:off x="5081463" y="1728202"/>
            <a:ext cx="1289866" cy="1077492"/>
          </a:xfrm>
          <a:prstGeom prst="rect">
            <a:avLst/>
          </a:prstGeom>
          <a:ln>
            <a:noFill/>
          </a:ln>
        </p:spPr>
      </p:pic>
      <p:sp>
        <p:nvSpPr>
          <p:cNvPr id="25" name="箭头: 右 24">
            <a:extLst>
              <a:ext uri="{FF2B5EF4-FFF2-40B4-BE49-F238E27FC236}">
                <a16:creationId xmlns:a16="http://schemas.microsoft.com/office/drawing/2014/main" id="{70F9586D-E7BB-4AD1-8B66-6A4579438DE8}"/>
              </a:ext>
            </a:extLst>
          </p:cNvPr>
          <p:cNvSpPr/>
          <p:nvPr/>
        </p:nvSpPr>
        <p:spPr>
          <a:xfrm>
            <a:off x="1829422" y="2166441"/>
            <a:ext cx="701698" cy="178918"/>
          </a:xfrm>
          <a:prstGeom prst="rightArrow">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CEFED70D-C199-47B2-8ED0-F2B9907CF113}"/>
              </a:ext>
            </a:extLst>
          </p:cNvPr>
          <p:cNvPicPr>
            <a:picLocks noChangeAspect="1"/>
          </p:cNvPicPr>
          <p:nvPr/>
        </p:nvPicPr>
        <p:blipFill>
          <a:blip r:embed="rId3"/>
          <a:stretch>
            <a:fillRect/>
          </a:stretch>
        </p:blipFill>
        <p:spPr>
          <a:xfrm flipH="1">
            <a:off x="2642913" y="1740747"/>
            <a:ext cx="1503915" cy="1064947"/>
          </a:xfrm>
          <a:prstGeom prst="rect">
            <a:avLst/>
          </a:prstGeom>
          <a:ln>
            <a:noFill/>
          </a:ln>
        </p:spPr>
      </p:pic>
      <p:pic>
        <p:nvPicPr>
          <p:cNvPr id="27" name="图片 26">
            <a:extLst>
              <a:ext uri="{FF2B5EF4-FFF2-40B4-BE49-F238E27FC236}">
                <a16:creationId xmlns:a16="http://schemas.microsoft.com/office/drawing/2014/main" id="{C03F1E8F-5BE4-4F51-BFC4-D79A7E803BCE}"/>
              </a:ext>
            </a:extLst>
          </p:cNvPr>
          <p:cNvPicPr>
            <a:picLocks noChangeAspect="1"/>
          </p:cNvPicPr>
          <p:nvPr/>
        </p:nvPicPr>
        <p:blipFill>
          <a:blip r:embed="rId4"/>
          <a:stretch>
            <a:fillRect/>
          </a:stretch>
        </p:blipFill>
        <p:spPr>
          <a:xfrm>
            <a:off x="395536" y="1740747"/>
            <a:ext cx="1376156" cy="1064947"/>
          </a:xfrm>
          <a:prstGeom prst="rect">
            <a:avLst/>
          </a:prstGeom>
          <a:ln>
            <a:noFill/>
          </a:ln>
        </p:spPr>
      </p:pic>
      <p:sp>
        <p:nvSpPr>
          <p:cNvPr id="28" name="文本框 27">
            <a:extLst>
              <a:ext uri="{FF2B5EF4-FFF2-40B4-BE49-F238E27FC236}">
                <a16:creationId xmlns:a16="http://schemas.microsoft.com/office/drawing/2014/main" id="{1DB0F28F-6245-4434-A476-B780922E046A}"/>
              </a:ext>
            </a:extLst>
          </p:cNvPr>
          <p:cNvSpPr txBox="1"/>
          <p:nvPr/>
        </p:nvSpPr>
        <p:spPr>
          <a:xfrm>
            <a:off x="546398" y="2868699"/>
            <a:ext cx="1074432" cy="256545"/>
          </a:xfrm>
          <a:prstGeom prst="rect">
            <a:avLst/>
          </a:prstGeom>
          <a:noFill/>
          <a:ln>
            <a:noFill/>
          </a:ln>
        </p:spPr>
        <p:txBody>
          <a:bodyPr wrap="square" rtlCol="0">
            <a:spAutoFit/>
          </a:bodyPr>
          <a:lstStyle/>
          <a:p>
            <a:pPr algn="ctr"/>
            <a:r>
              <a:rPr lang="zh-CN" altLang="en-US" sz="1065" dirty="0">
                <a:solidFill>
                  <a:schemeClr val="bg1">
                    <a:lumMod val="50000"/>
                  </a:schemeClr>
                </a:solidFill>
                <a:latin typeface="微软雅黑" panose="020B0503020204020204" pitchFamily="34" charset="-122"/>
                <a:ea typeface="微软雅黑" panose="020B0503020204020204" pitchFamily="34" charset="-122"/>
              </a:rPr>
              <a:t>客户提交资料</a:t>
            </a:r>
          </a:p>
        </p:txBody>
      </p:sp>
      <p:sp>
        <p:nvSpPr>
          <p:cNvPr id="29" name="文本框 28">
            <a:extLst>
              <a:ext uri="{FF2B5EF4-FFF2-40B4-BE49-F238E27FC236}">
                <a16:creationId xmlns:a16="http://schemas.microsoft.com/office/drawing/2014/main" id="{9DB55ACF-9964-43B9-AECD-67120765218B}"/>
              </a:ext>
            </a:extLst>
          </p:cNvPr>
          <p:cNvSpPr txBox="1"/>
          <p:nvPr/>
        </p:nvSpPr>
        <p:spPr>
          <a:xfrm>
            <a:off x="2470539" y="2891269"/>
            <a:ext cx="2077992" cy="256545"/>
          </a:xfrm>
          <a:prstGeom prst="rect">
            <a:avLst/>
          </a:prstGeom>
          <a:noFill/>
          <a:ln>
            <a:noFill/>
          </a:ln>
        </p:spPr>
        <p:txBody>
          <a:bodyPr wrap="square" rtlCol="0">
            <a:spAutoFit/>
          </a:bodyPr>
          <a:lstStyle/>
          <a:p>
            <a:r>
              <a:rPr lang="zh-CN" altLang="en-US" sz="1065" dirty="0">
                <a:solidFill>
                  <a:schemeClr val="bg1">
                    <a:lumMod val="50000"/>
                  </a:schemeClr>
                </a:solidFill>
                <a:latin typeface="微软雅黑" panose="020B0503020204020204" pitchFamily="34" charset="-122"/>
                <a:ea typeface="微软雅黑" panose="020B0503020204020204" pitchFamily="34" charset="-122"/>
              </a:rPr>
              <a:t>业务受理资料、生成关键信息</a:t>
            </a:r>
          </a:p>
        </p:txBody>
      </p:sp>
      <p:sp>
        <p:nvSpPr>
          <p:cNvPr id="30" name="箭头: 右 29">
            <a:extLst>
              <a:ext uri="{FF2B5EF4-FFF2-40B4-BE49-F238E27FC236}">
                <a16:creationId xmlns:a16="http://schemas.microsoft.com/office/drawing/2014/main" id="{177817CE-27AA-439F-873D-400FE5C9BE54}"/>
              </a:ext>
            </a:extLst>
          </p:cNvPr>
          <p:cNvSpPr/>
          <p:nvPr/>
        </p:nvSpPr>
        <p:spPr>
          <a:xfrm>
            <a:off x="4262873" y="2172992"/>
            <a:ext cx="694611" cy="165816"/>
          </a:xfrm>
          <a:prstGeom prst="rightArrow">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519E7CF0-642D-49F7-AA6F-00F094BDC2D7}"/>
              </a:ext>
            </a:extLst>
          </p:cNvPr>
          <p:cNvSpPr txBox="1"/>
          <p:nvPr/>
        </p:nvSpPr>
        <p:spPr>
          <a:xfrm>
            <a:off x="4642765" y="2891268"/>
            <a:ext cx="1920213" cy="256545"/>
          </a:xfrm>
          <a:prstGeom prst="rect">
            <a:avLst/>
          </a:prstGeom>
          <a:noFill/>
          <a:ln>
            <a:noFill/>
          </a:ln>
        </p:spPr>
        <p:txBody>
          <a:bodyPr wrap="square" rtlCol="0">
            <a:spAutoFit/>
          </a:bodyPr>
          <a:lstStyle/>
          <a:p>
            <a:pPr algn="ctr"/>
            <a:r>
              <a:rPr lang="zh-CN" altLang="en-US" sz="1065" dirty="0">
                <a:solidFill>
                  <a:schemeClr val="bg1">
                    <a:lumMod val="50000"/>
                  </a:schemeClr>
                </a:solidFill>
                <a:latin typeface="微软雅黑" panose="020B0503020204020204" pitchFamily="34" charset="-122"/>
                <a:ea typeface="微软雅黑" panose="020B0503020204020204" pitchFamily="34" charset="-122"/>
              </a:rPr>
              <a:t>资料整理人员整理的资料</a:t>
            </a:r>
          </a:p>
        </p:txBody>
      </p:sp>
      <p:pic>
        <p:nvPicPr>
          <p:cNvPr id="32" name="图片 31">
            <a:extLst>
              <a:ext uri="{FF2B5EF4-FFF2-40B4-BE49-F238E27FC236}">
                <a16:creationId xmlns:a16="http://schemas.microsoft.com/office/drawing/2014/main" id="{91F3B56A-52A7-456F-922E-F949C0FD3B61}"/>
              </a:ext>
            </a:extLst>
          </p:cNvPr>
          <p:cNvPicPr>
            <a:picLocks noChangeAspect="1"/>
          </p:cNvPicPr>
          <p:nvPr/>
        </p:nvPicPr>
        <p:blipFill>
          <a:blip r:embed="rId5"/>
          <a:stretch>
            <a:fillRect/>
          </a:stretch>
        </p:blipFill>
        <p:spPr>
          <a:xfrm flipH="1">
            <a:off x="7329415" y="1809441"/>
            <a:ext cx="1268834" cy="1071836"/>
          </a:xfrm>
          <a:prstGeom prst="rect">
            <a:avLst/>
          </a:prstGeom>
          <a:ln>
            <a:noFill/>
          </a:ln>
        </p:spPr>
      </p:pic>
      <p:sp>
        <p:nvSpPr>
          <p:cNvPr id="33" name="箭头: 下 32">
            <a:extLst>
              <a:ext uri="{FF2B5EF4-FFF2-40B4-BE49-F238E27FC236}">
                <a16:creationId xmlns:a16="http://schemas.microsoft.com/office/drawing/2014/main" id="{FC4ADF2A-5B8D-4302-84C3-D70BCE351F4F}"/>
              </a:ext>
            </a:extLst>
          </p:cNvPr>
          <p:cNvSpPr/>
          <p:nvPr/>
        </p:nvSpPr>
        <p:spPr>
          <a:xfrm rot="16200000">
            <a:off x="6724141" y="1923352"/>
            <a:ext cx="194721" cy="590588"/>
          </a:xfrm>
          <a:prstGeom prst="downArrow">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4" name="箭头: 左 33">
            <a:extLst>
              <a:ext uri="{FF2B5EF4-FFF2-40B4-BE49-F238E27FC236}">
                <a16:creationId xmlns:a16="http://schemas.microsoft.com/office/drawing/2014/main" id="{91B4A630-AE92-4FA5-B080-E5C9FC91FBF7}"/>
              </a:ext>
            </a:extLst>
          </p:cNvPr>
          <p:cNvSpPr/>
          <p:nvPr/>
        </p:nvSpPr>
        <p:spPr>
          <a:xfrm rot="16200000">
            <a:off x="7857638" y="3193092"/>
            <a:ext cx="441117" cy="188407"/>
          </a:xfrm>
          <a:prstGeom prst="leftArrow">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50900BFF-63F1-4B45-9710-926D77B1ECB3}"/>
              </a:ext>
            </a:extLst>
          </p:cNvPr>
          <p:cNvSpPr txBox="1"/>
          <p:nvPr/>
        </p:nvSpPr>
        <p:spPr>
          <a:xfrm>
            <a:off x="7276230" y="3704714"/>
            <a:ext cx="1643071" cy="523220"/>
          </a:xfrm>
          <a:prstGeom prst="rect">
            <a:avLst/>
          </a:prstGeom>
          <a:solidFill>
            <a:srgbClr val="7030A0"/>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图像</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质检</a:t>
            </a:r>
          </a:p>
        </p:txBody>
      </p:sp>
      <p:sp>
        <p:nvSpPr>
          <p:cNvPr id="36" name="箭头: 左 35">
            <a:extLst>
              <a:ext uri="{FF2B5EF4-FFF2-40B4-BE49-F238E27FC236}">
                <a16:creationId xmlns:a16="http://schemas.microsoft.com/office/drawing/2014/main" id="{334CFBC6-E30A-44BE-AA53-5B3A8DD660E3}"/>
              </a:ext>
            </a:extLst>
          </p:cNvPr>
          <p:cNvSpPr/>
          <p:nvPr/>
        </p:nvSpPr>
        <p:spPr>
          <a:xfrm>
            <a:off x="6598574" y="3857485"/>
            <a:ext cx="666493" cy="261235"/>
          </a:xfrm>
          <a:prstGeom prst="leftArrow">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71A9FF89-CE75-419C-86E6-58624C6C3CC1}"/>
              </a:ext>
            </a:extLst>
          </p:cNvPr>
          <p:cNvSpPr txBox="1"/>
          <p:nvPr/>
        </p:nvSpPr>
        <p:spPr>
          <a:xfrm>
            <a:off x="4966393" y="3704714"/>
            <a:ext cx="1629391" cy="523220"/>
          </a:xfrm>
          <a:prstGeom prst="rect">
            <a:avLst/>
          </a:prstGeom>
          <a:solidFill>
            <a:srgbClr val="0070C0"/>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系统自动</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识别分类</a:t>
            </a:r>
          </a:p>
        </p:txBody>
      </p:sp>
      <p:sp>
        <p:nvSpPr>
          <p:cNvPr id="38" name="箭头: 左 37">
            <a:extLst>
              <a:ext uri="{FF2B5EF4-FFF2-40B4-BE49-F238E27FC236}">
                <a16:creationId xmlns:a16="http://schemas.microsoft.com/office/drawing/2014/main" id="{2AA9309F-ED2A-40AB-A126-EB2D9951662B}"/>
              </a:ext>
            </a:extLst>
          </p:cNvPr>
          <p:cNvSpPr/>
          <p:nvPr/>
        </p:nvSpPr>
        <p:spPr>
          <a:xfrm>
            <a:off x="4291527" y="3821666"/>
            <a:ext cx="662240" cy="251843"/>
          </a:xfrm>
          <a:prstGeom prst="leftArrow">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EBA4957C-4144-4A3F-BF71-3E1B245B3C69}"/>
              </a:ext>
            </a:extLst>
          </p:cNvPr>
          <p:cNvSpPr txBox="1"/>
          <p:nvPr/>
        </p:nvSpPr>
        <p:spPr>
          <a:xfrm>
            <a:off x="2662138" y="3682296"/>
            <a:ext cx="1623809" cy="523220"/>
          </a:xfrm>
          <a:prstGeom prst="rect">
            <a:avLst/>
          </a:prstGeom>
          <a:solidFill>
            <a:srgbClr val="FF6600"/>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人工索引</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检查</a:t>
            </a:r>
          </a:p>
        </p:txBody>
      </p:sp>
      <p:sp>
        <p:nvSpPr>
          <p:cNvPr id="40" name="箭头: 左 39">
            <a:extLst>
              <a:ext uri="{FF2B5EF4-FFF2-40B4-BE49-F238E27FC236}">
                <a16:creationId xmlns:a16="http://schemas.microsoft.com/office/drawing/2014/main" id="{499A7932-EFA4-42AF-8FB3-73DA096D8883}"/>
              </a:ext>
            </a:extLst>
          </p:cNvPr>
          <p:cNvSpPr/>
          <p:nvPr/>
        </p:nvSpPr>
        <p:spPr>
          <a:xfrm>
            <a:off x="1987271" y="3821666"/>
            <a:ext cx="662240" cy="251843"/>
          </a:xfrm>
          <a:prstGeom prst="leftArrow">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901F249F-3C5C-4624-9E6C-7792008290D5}"/>
              </a:ext>
            </a:extLst>
          </p:cNvPr>
          <p:cNvSpPr txBox="1"/>
          <p:nvPr/>
        </p:nvSpPr>
        <p:spPr>
          <a:xfrm>
            <a:off x="386918" y="3682296"/>
            <a:ext cx="1594039" cy="523220"/>
          </a:xfrm>
          <a:prstGeom prst="rect">
            <a:avLst/>
          </a:prstGeom>
          <a:solidFill>
            <a:srgbClr val="00B050"/>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业务关联</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影像调阅</a:t>
            </a:r>
          </a:p>
        </p:txBody>
      </p:sp>
      <p:sp>
        <p:nvSpPr>
          <p:cNvPr id="42" name="对话气泡: 圆角矩形 41">
            <a:extLst>
              <a:ext uri="{FF2B5EF4-FFF2-40B4-BE49-F238E27FC236}">
                <a16:creationId xmlns:a16="http://schemas.microsoft.com/office/drawing/2014/main" id="{F6449078-7A13-4C55-AA00-119A1101DA22}"/>
              </a:ext>
            </a:extLst>
          </p:cNvPr>
          <p:cNvSpPr/>
          <p:nvPr/>
        </p:nvSpPr>
        <p:spPr>
          <a:xfrm>
            <a:off x="5840270" y="643233"/>
            <a:ext cx="2257495" cy="862875"/>
          </a:xfrm>
          <a:prstGeom prst="wedgeRoundRectCallout">
            <a:avLst>
              <a:gd name="adj1" fmla="val -39210"/>
              <a:gd name="adj2" fmla="val 73578"/>
              <a:gd name="adj3" fmla="val 16667"/>
            </a:avLst>
          </a:prstGeom>
          <a:noFill/>
          <a:ln w="31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1</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、手工调整页码顺序</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200" dirty="0">
                <a:solidFill>
                  <a:schemeClr val="bg1">
                    <a:lumMod val="50000"/>
                  </a:schemeClr>
                </a:solidFill>
                <a:latin typeface="微软雅黑" panose="020B0503020204020204" pitchFamily="34" charset="-122"/>
                <a:ea typeface="微软雅黑" panose="020B0503020204020204" pitchFamily="34" charset="-122"/>
              </a:rPr>
              <a:t>2</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、插入空白页</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200" dirty="0">
                <a:solidFill>
                  <a:schemeClr val="bg1">
                    <a:lumMod val="50000"/>
                  </a:schemeClr>
                </a:solidFill>
                <a:latin typeface="微软雅黑" panose="020B0503020204020204" pitchFamily="34" charset="-122"/>
                <a:ea typeface="微软雅黑" panose="020B0503020204020204" pitchFamily="34" charset="-122"/>
              </a:rPr>
              <a:t>3</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、根据关键信息插入条码</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200" dirty="0">
                <a:solidFill>
                  <a:schemeClr val="bg1">
                    <a:lumMod val="50000"/>
                  </a:schemeClr>
                </a:solidFill>
                <a:latin typeface="微软雅黑" panose="020B0503020204020204" pitchFamily="34" charset="-122"/>
                <a:ea typeface="微软雅黑" panose="020B0503020204020204" pitchFamily="34" charset="-122"/>
              </a:rPr>
              <a:t>4</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、插入封面页</a:t>
            </a:r>
          </a:p>
        </p:txBody>
      </p:sp>
    </p:spTree>
    <p:extLst>
      <p:ext uri="{BB962C8B-B14F-4D97-AF65-F5344CB8AC3E}">
        <p14:creationId xmlns:p14="http://schemas.microsoft.com/office/powerpoint/2010/main" val="906396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档案自动分类与识别技术</a:t>
            </a:r>
            <a:endParaRPr kumimoji="1" lang="zh-CN" altLang="en-US" sz="2400" dirty="0"/>
          </a:p>
        </p:txBody>
      </p:sp>
      <p:grpSp>
        <p:nvGrpSpPr>
          <p:cNvPr id="22" name="组合 21">
            <a:extLst>
              <a:ext uri="{FF2B5EF4-FFF2-40B4-BE49-F238E27FC236}">
                <a16:creationId xmlns:a16="http://schemas.microsoft.com/office/drawing/2014/main" id="{8722BCFE-D349-460F-AAFD-FC6519DD73EC}"/>
              </a:ext>
            </a:extLst>
          </p:cNvPr>
          <p:cNvGrpSpPr/>
          <p:nvPr/>
        </p:nvGrpSpPr>
        <p:grpSpPr>
          <a:xfrm>
            <a:off x="1387849" y="1109036"/>
            <a:ext cx="7092821" cy="2686850"/>
            <a:chOff x="-336443" y="802310"/>
            <a:chExt cx="8517848" cy="3226667"/>
          </a:xfrm>
        </p:grpSpPr>
        <p:grpSp>
          <p:nvGrpSpPr>
            <p:cNvPr id="23" name="组合 22">
              <a:extLst>
                <a:ext uri="{FF2B5EF4-FFF2-40B4-BE49-F238E27FC236}">
                  <a16:creationId xmlns:a16="http://schemas.microsoft.com/office/drawing/2014/main" id="{08A90160-C584-456B-9957-F3702B6C1D8F}"/>
                </a:ext>
              </a:extLst>
            </p:cNvPr>
            <p:cNvGrpSpPr/>
            <p:nvPr/>
          </p:nvGrpSpPr>
          <p:grpSpPr>
            <a:xfrm>
              <a:off x="1408274" y="1598639"/>
              <a:ext cx="2078516" cy="2078516"/>
              <a:chOff x="3064458" y="898219"/>
              <a:chExt cx="2078516" cy="2078516"/>
            </a:xfrm>
            <a:solidFill>
              <a:srgbClr val="F2A849"/>
            </a:solidFill>
          </p:grpSpPr>
          <p:sp>
            <p:nvSpPr>
              <p:cNvPr id="52" name="八角星 1">
                <a:extLst>
                  <a:ext uri="{FF2B5EF4-FFF2-40B4-BE49-F238E27FC236}">
                    <a16:creationId xmlns:a16="http://schemas.microsoft.com/office/drawing/2014/main" id="{1206A693-DAAB-459D-9206-BA8A7D4486E6}"/>
                  </a:ext>
                </a:extLst>
              </p:cNvPr>
              <p:cNvSpPr/>
              <p:nvPr/>
            </p:nvSpPr>
            <p:spPr>
              <a:xfrm>
                <a:off x="3064458" y="898219"/>
                <a:ext cx="2078516" cy="2078516"/>
              </a:xfrm>
              <a:custGeom>
                <a:avLst/>
                <a:gdLst/>
                <a:ahLst/>
                <a:cxnLst/>
                <a:rect l="l" t="t" r="r" b="b"/>
                <a:pathLst>
                  <a:path w="2078516" h="2078516">
                    <a:moveTo>
                      <a:pt x="820426" y="1876814"/>
                    </a:moveTo>
                    <a:cubicBezTo>
                      <a:pt x="890140" y="1896078"/>
                      <a:pt x="963566" y="1905783"/>
                      <a:pt x="1039258" y="1905783"/>
                    </a:cubicBezTo>
                    <a:cubicBezTo>
                      <a:pt x="1114950" y="1905783"/>
                      <a:pt x="1188375" y="1896078"/>
                      <a:pt x="1258088" y="1876815"/>
                    </a:cubicBezTo>
                    <a:lnTo>
                      <a:pt x="1200197" y="2064805"/>
                    </a:lnTo>
                    <a:cubicBezTo>
                      <a:pt x="1147883" y="2074273"/>
                      <a:pt x="1094066" y="2078516"/>
                      <a:pt x="1039258" y="2078516"/>
                    </a:cubicBezTo>
                    <a:cubicBezTo>
                      <a:pt x="984450" y="2078516"/>
                      <a:pt x="930632" y="2074273"/>
                      <a:pt x="878317" y="2064805"/>
                    </a:cubicBezTo>
                    <a:close/>
                    <a:moveTo>
                      <a:pt x="1784786" y="1474013"/>
                    </a:moveTo>
                    <a:lnTo>
                      <a:pt x="1878287" y="1650728"/>
                    </a:lnTo>
                    <a:cubicBezTo>
                      <a:pt x="1815529" y="1738606"/>
                      <a:pt x="1738606" y="1815529"/>
                      <a:pt x="1650728" y="1878286"/>
                    </a:cubicBezTo>
                    <a:lnTo>
                      <a:pt x="1474014" y="1784785"/>
                    </a:lnTo>
                    <a:cubicBezTo>
                      <a:pt x="1604814" y="1712553"/>
                      <a:pt x="1712554" y="1604813"/>
                      <a:pt x="1784786" y="1474013"/>
                    </a:cubicBezTo>
                    <a:close/>
                    <a:moveTo>
                      <a:pt x="293730" y="1474012"/>
                    </a:moveTo>
                    <a:cubicBezTo>
                      <a:pt x="365962" y="1604812"/>
                      <a:pt x="473702" y="1712553"/>
                      <a:pt x="604502" y="1784785"/>
                    </a:cubicBezTo>
                    <a:lnTo>
                      <a:pt x="427788" y="1878286"/>
                    </a:lnTo>
                    <a:cubicBezTo>
                      <a:pt x="339909" y="1815528"/>
                      <a:pt x="262986" y="1738605"/>
                      <a:pt x="200229" y="1650726"/>
                    </a:cubicBezTo>
                    <a:close/>
                    <a:moveTo>
                      <a:pt x="1876814" y="820426"/>
                    </a:moveTo>
                    <a:lnTo>
                      <a:pt x="2064805" y="878317"/>
                    </a:lnTo>
                    <a:cubicBezTo>
                      <a:pt x="2074273" y="930632"/>
                      <a:pt x="2078516" y="984450"/>
                      <a:pt x="2078516" y="1039258"/>
                    </a:cubicBezTo>
                    <a:cubicBezTo>
                      <a:pt x="2078516" y="1094066"/>
                      <a:pt x="2074274" y="1147883"/>
                      <a:pt x="2064805" y="1200197"/>
                    </a:cubicBezTo>
                    <a:lnTo>
                      <a:pt x="1876815" y="1258088"/>
                    </a:lnTo>
                    <a:cubicBezTo>
                      <a:pt x="1896078" y="1188374"/>
                      <a:pt x="1905783" y="1114950"/>
                      <a:pt x="1905783" y="1039258"/>
                    </a:cubicBezTo>
                    <a:cubicBezTo>
                      <a:pt x="1905783" y="963566"/>
                      <a:pt x="1896078" y="890140"/>
                      <a:pt x="1876814" y="820426"/>
                    </a:cubicBezTo>
                    <a:close/>
                    <a:moveTo>
                      <a:pt x="201702" y="820426"/>
                    </a:moveTo>
                    <a:cubicBezTo>
                      <a:pt x="182438" y="890140"/>
                      <a:pt x="172733" y="963566"/>
                      <a:pt x="172733" y="1039258"/>
                    </a:cubicBezTo>
                    <a:cubicBezTo>
                      <a:pt x="172733" y="1114950"/>
                      <a:pt x="182438" y="1188375"/>
                      <a:pt x="201702" y="1258089"/>
                    </a:cubicBezTo>
                    <a:lnTo>
                      <a:pt x="13711" y="1200198"/>
                    </a:lnTo>
                    <a:cubicBezTo>
                      <a:pt x="4243" y="1147883"/>
                      <a:pt x="0" y="1094066"/>
                      <a:pt x="0" y="1039258"/>
                    </a:cubicBezTo>
                    <a:cubicBezTo>
                      <a:pt x="0" y="984449"/>
                      <a:pt x="4243" y="930632"/>
                      <a:pt x="13712" y="878317"/>
                    </a:cubicBezTo>
                    <a:close/>
                    <a:moveTo>
                      <a:pt x="1650726" y="200229"/>
                    </a:moveTo>
                    <a:cubicBezTo>
                      <a:pt x="1738605" y="262986"/>
                      <a:pt x="1815528" y="339909"/>
                      <a:pt x="1878286" y="427788"/>
                    </a:cubicBezTo>
                    <a:lnTo>
                      <a:pt x="1784785" y="604502"/>
                    </a:lnTo>
                    <a:cubicBezTo>
                      <a:pt x="1712553" y="473702"/>
                      <a:pt x="1604813" y="365962"/>
                      <a:pt x="1474012" y="293730"/>
                    </a:cubicBezTo>
                    <a:close/>
                    <a:moveTo>
                      <a:pt x="427790" y="200229"/>
                    </a:moveTo>
                    <a:lnTo>
                      <a:pt x="604504" y="293730"/>
                    </a:lnTo>
                    <a:cubicBezTo>
                      <a:pt x="473703" y="365962"/>
                      <a:pt x="365962" y="473703"/>
                      <a:pt x="293730" y="604503"/>
                    </a:cubicBezTo>
                    <a:lnTo>
                      <a:pt x="200229" y="427789"/>
                    </a:lnTo>
                    <a:cubicBezTo>
                      <a:pt x="262987" y="339910"/>
                      <a:pt x="339910" y="262987"/>
                      <a:pt x="427790" y="200229"/>
                    </a:cubicBezTo>
                    <a:close/>
                    <a:moveTo>
                      <a:pt x="1039258" y="0"/>
                    </a:moveTo>
                    <a:cubicBezTo>
                      <a:pt x="1094066" y="0"/>
                      <a:pt x="1147883" y="4243"/>
                      <a:pt x="1200198" y="13711"/>
                    </a:cubicBezTo>
                    <a:lnTo>
                      <a:pt x="1258089" y="201702"/>
                    </a:lnTo>
                    <a:cubicBezTo>
                      <a:pt x="1188375" y="182438"/>
                      <a:pt x="1114950" y="172733"/>
                      <a:pt x="1039258" y="172733"/>
                    </a:cubicBezTo>
                    <a:cubicBezTo>
                      <a:pt x="963566" y="172733"/>
                      <a:pt x="890140" y="182438"/>
                      <a:pt x="820426" y="201702"/>
                    </a:cubicBezTo>
                    <a:lnTo>
                      <a:pt x="878317" y="13711"/>
                    </a:lnTo>
                    <a:cubicBezTo>
                      <a:pt x="930632" y="4243"/>
                      <a:pt x="984450" y="0"/>
                      <a:pt x="1039258" y="0"/>
                    </a:cubicBezTo>
                    <a:close/>
                  </a:path>
                </a:pathLst>
              </a:cu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u="none" strike="noStrike" kern="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sp>
            <p:nvSpPr>
              <p:cNvPr id="53" name="同心圆 28">
                <a:extLst>
                  <a:ext uri="{FF2B5EF4-FFF2-40B4-BE49-F238E27FC236}">
                    <a16:creationId xmlns:a16="http://schemas.microsoft.com/office/drawing/2014/main" id="{CB5354C0-56E0-4BCF-8D12-EAEED99A145F}"/>
                  </a:ext>
                </a:extLst>
              </p:cNvPr>
              <p:cNvSpPr/>
              <p:nvPr/>
            </p:nvSpPr>
            <p:spPr>
              <a:xfrm>
                <a:off x="3219189" y="1052952"/>
                <a:ext cx="1769054" cy="1769053"/>
              </a:xfrm>
              <a:prstGeom prst="donut">
                <a:avLst>
                  <a:gd name="adj" fmla="val 5109"/>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u="none" strike="noStrike" kern="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grpSp>
        <p:grpSp>
          <p:nvGrpSpPr>
            <p:cNvPr id="43" name="组合 42">
              <a:extLst>
                <a:ext uri="{FF2B5EF4-FFF2-40B4-BE49-F238E27FC236}">
                  <a16:creationId xmlns:a16="http://schemas.microsoft.com/office/drawing/2014/main" id="{AC8AE12C-9895-4CF3-BAB6-EDE4C2AD0B3A}"/>
                </a:ext>
              </a:extLst>
            </p:cNvPr>
            <p:cNvGrpSpPr/>
            <p:nvPr/>
          </p:nvGrpSpPr>
          <p:grpSpPr>
            <a:xfrm rot="19989476">
              <a:off x="3521066" y="1247471"/>
              <a:ext cx="1769952" cy="1870302"/>
              <a:chOff x="6108011" y="2128805"/>
              <a:chExt cx="1769952" cy="1870302"/>
            </a:xfrm>
            <a:solidFill>
              <a:srgbClr val="F2A849"/>
            </a:solidFill>
          </p:grpSpPr>
          <p:sp>
            <p:nvSpPr>
              <p:cNvPr id="50" name="六角星 6">
                <a:extLst>
                  <a:ext uri="{FF2B5EF4-FFF2-40B4-BE49-F238E27FC236}">
                    <a16:creationId xmlns:a16="http://schemas.microsoft.com/office/drawing/2014/main" id="{D9202C0B-4DB4-4822-87B5-02718D1A6D93}"/>
                  </a:ext>
                </a:extLst>
              </p:cNvPr>
              <p:cNvSpPr/>
              <p:nvPr/>
            </p:nvSpPr>
            <p:spPr>
              <a:xfrm>
                <a:off x="6108011" y="2128805"/>
                <a:ext cx="1769952" cy="1870302"/>
              </a:xfrm>
              <a:custGeom>
                <a:avLst/>
                <a:gdLst/>
                <a:ahLst/>
                <a:cxnLst/>
                <a:rect l="l" t="t" r="r" b="b"/>
                <a:pathLst>
                  <a:path w="1769952" h="1870302">
                    <a:moveTo>
                      <a:pt x="680519" y="1569349"/>
                    </a:moveTo>
                    <a:cubicBezTo>
                      <a:pt x="744265" y="1593275"/>
                      <a:pt x="813305" y="1604539"/>
                      <a:pt x="884976" y="1604539"/>
                    </a:cubicBezTo>
                    <a:cubicBezTo>
                      <a:pt x="956647" y="1604539"/>
                      <a:pt x="1025687" y="1593275"/>
                      <a:pt x="1089434" y="1569349"/>
                    </a:cubicBezTo>
                    <a:lnTo>
                      <a:pt x="987151" y="1864473"/>
                    </a:lnTo>
                    <a:cubicBezTo>
                      <a:pt x="953617" y="1868430"/>
                      <a:pt x="919515" y="1870302"/>
                      <a:pt x="884976" y="1870302"/>
                    </a:cubicBezTo>
                    <a:cubicBezTo>
                      <a:pt x="850437" y="1870302"/>
                      <a:pt x="816336" y="1868430"/>
                      <a:pt x="782801" y="1864473"/>
                    </a:cubicBezTo>
                    <a:close/>
                    <a:moveTo>
                      <a:pt x="1544942" y="1028622"/>
                    </a:moveTo>
                    <a:lnTo>
                      <a:pt x="1769952" y="1235457"/>
                    </a:lnTo>
                    <a:cubicBezTo>
                      <a:pt x="1744124" y="1314289"/>
                      <a:pt x="1707320" y="1388154"/>
                      <a:pt x="1661819" y="1455697"/>
                    </a:cubicBezTo>
                    <a:lnTo>
                      <a:pt x="1368813" y="1395745"/>
                    </a:lnTo>
                    <a:cubicBezTo>
                      <a:pt x="1463802" y="1297986"/>
                      <a:pt x="1527963" y="1170611"/>
                      <a:pt x="1544942" y="1028622"/>
                    </a:cubicBezTo>
                    <a:close/>
                    <a:moveTo>
                      <a:pt x="225011" y="1028622"/>
                    </a:moveTo>
                    <a:cubicBezTo>
                      <a:pt x="241989" y="1170611"/>
                      <a:pt x="306151" y="1297986"/>
                      <a:pt x="401140" y="1395745"/>
                    </a:cubicBezTo>
                    <a:lnTo>
                      <a:pt x="108134" y="1455697"/>
                    </a:lnTo>
                    <a:cubicBezTo>
                      <a:pt x="62633" y="1388154"/>
                      <a:pt x="25829" y="1314289"/>
                      <a:pt x="0" y="1235457"/>
                    </a:cubicBezTo>
                    <a:close/>
                    <a:moveTo>
                      <a:pt x="1661819" y="414605"/>
                    </a:moveTo>
                    <a:cubicBezTo>
                      <a:pt x="1707320" y="482148"/>
                      <a:pt x="1744124" y="556014"/>
                      <a:pt x="1769952" y="634845"/>
                    </a:cubicBezTo>
                    <a:lnTo>
                      <a:pt x="1544942" y="841680"/>
                    </a:lnTo>
                    <a:cubicBezTo>
                      <a:pt x="1527963" y="699691"/>
                      <a:pt x="1463802" y="572317"/>
                      <a:pt x="1368813" y="474558"/>
                    </a:cubicBezTo>
                    <a:close/>
                    <a:moveTo>
                      <a:pt x="108134" y="414605"/>
                    </a:moveTo>
                    <a:lnTo>
                      <a:pt x="401140" y="474558"/>
                    </a:lnTo>
                    <a:cubicBezTo>
                      <a:pt x="306151" y="572317"/>
                      <a:pt x="241989" y="699691"/>
                      <a:pt x="225011" y="841680"/>
                    </a:cubicBezTo>
                    <a:lnTo>
                      <a:pt x="0" y="634845"/>
                    </a:lnTo>
                    <a:cubicBezTo>
                      <a:pt x="25829" y="556014"/>
                      <a:pt x="62633" y="482148"/>
                      <a:pt x="108134" y="414605"/>
                    </a:cubicBezTo>
                    <a:close/>
                    <a:moveTo>
                      <a:pt x="884976" y="0"/>
                    </a:moveTo>
                    <a:cubicBezTo>
                      <a:pt x="919515" y="0"/>
                      <a:pt x="953617" y="1873"/>
                      <a:pt x="987151" y="5830"/>
                    </a:cubicBezTo>
                    <a:lnTo>
                      <a:pt x="1089433" y="300953"/>
                    </a:lnTo>
                    <a:cubicBezTo>
                      <a:pt x="1025687" y="277027"/>
                      <a:pt x="956647" y="265763"/>
                      <a:pt x="884976" y="265763"/>
                    </a:cubicBezTo>
                    <a:cubicBezTo>
                      <a:pt x="813305" y="265763"/>
                      <a:pt x="744265" y="277027"/>
                      <a:pt x="680519" y="300953"/>
                    </a:cubicBezTo>
                    <a:lnTo>
                      <a:pt x="782801" y="5830"/>
                    </a:lnTo>
                    <a:cubicBezTo>
                      <a:pt x="816336" y="1873"/>
                      <a:pt x="850437" y="0"/>
                      <a:pt x="884976" y="0"/>
                    </a:cubicBezTo>
                    <a:close/>
                  </a:path>
                </a:pathLst>
              </a:cu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u="none" strike="noStrike" kern="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sp>
            <p:nvSpPr>
              <p:cNvPr id="51" name="同心圆 31">
                <a:extLst>
                  <a:ext uri="{FF2B5EF4-FFF2-40B4-BE49-F238E27FC236}">
                    <a16:creationId xmlns:a16="http://schemas.microsoft.com/office/drawing/2014/main" id="{5DEF5156-D1A4-4D3D-B389-A5CC293C121E}"/>
                  </a:ext>
                </a:extLst>
              </p:cNvPr>
              <p:cNvSpPr/>
              <p:nvPr/>
            </p:nvSpPr>
            <p:spPr>
              <a:xfrm>
                <a:off x="6308911" y="2379880"/>
                <a:ext cx="1368153" cy="1368152"/>
              </a:xfrm>
              <a:prstGeom prst="donut">
                <a:avLst>
                  <a:gd name="adj" fmla="val 6238"/>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u="none" strike="noStrike" kern="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grpSp>
        <p:grpSp>
          <p:nvGrpSpPr>
            <p:cNvPr id="44" name="组合 43">
              <a:extLst>
                <a:ext uri="{FF2B5EF4-FFF2-40B4-BE49-F238E27FC236}">
                  <a16:creationId xmlns:a16="http://schemas.microsoft.com/office/drawing/2014/main" id="{9C6D099E-4168-4884-88AC-2522447DD274}"/>
                </a:ext>
              </a:extLst>
            </p:cNvPr>
            <p:cNvGrpSpPr/>
            <p:nvPr/>
          </p:nvGrpSpPr>
          <p:grpSpPr>
            <a:xfrm rot="20557778">
              <a:off x="6102889" y="802310"/>
              <a:ext cx="2078516" cy="2078516"/>
              <a:chOff x="2541890" y="778841"/>
              <a:chExt cx="2078516" cy="2078516"/>
            </a:xfrm>
            <a:solidFill>
              <a:srgbClr val="F2A849"/>
            </a:solidFill>
          </p:grpSpPr>
          <p:sp>
            <p:nvSpPr>
              <p:cNvPr id="48" name="八角星 1">
                <a:extLst>
                  <a:ext uri="{FF2B5EF4-FFF2-40B4-BE49-F238E27FC236}">
                    <a16:creationId xmlns:a16="http://schemas.microsoft.com/office/drawing/2014/main" id="{E114AAAC-E6A8-40A0-BBF6-EC08B0724152}"/>
                  </a:ext>
                </a:extLst>
              </p:cNvPr>
              <p:cNvSpPr/>
              <p:nvPr/>
            </p:nvSpPr>
            <p:spPr>
              <a:xfrm>
                <a:off x="2541890" y="778841"/>
                <a:ext cx="2078516" cy="2078516"/>
              </a:xfrm>
              <a:custGeom>
                <a:avLst/>
                <a:gdLst/>
                <a:ahLst/>
                <a:cxnLst/>
                <a:rect l="l" t="t" r="r" b="b"/>
                <a:pathLst>
                  <a:path w="2078516" h="2078516">
                    <a:moveTo>
                      <a:pt x="820426" y="1876814"/>
                    </a:moveTo>
                    <a:cubicBezTo>
                      <a:pt x="890140" y="1896078"/>
                      <a:pt x="963566" y="1905783"/>
                      <a:pt x="1039258" y="1905783"/>
                    </a:cubicBezTo>
                    <a:cubicBezTo>
                      <a:pt x="1114950" y="1905783"/>
                      <a:pt x="1188375" y="1896078"/>
                      <a:pt x="1258088" y="1876815"/>
                    </a:cubicBezTo>
                    <a:lnTo>
                      <a:pt x="1200197" y="2064805"/>
                    </a:lnTo>
                    <a:cubicBezTo>
                      <a:pt x="1147883" y="2074273"/>
                      <a:pt x="1094066" y="2078516"/>
                      <a:pt x="1039258" y="2078516"/>
                    </a:cubicBezTo>
                    <a:cubicBezTo>
                      <a:pt x="984450" y="2078516"/>
                      <a:pt x="930632" y="2074273"/>
                      <a:pt x="878317" y="2064805"/>
                    </a:cubicBezTo>
                    <a:close/>
                    <a:moveTo>
                      <a:pt x="1784786" y="1474013"/>
                    </a:moveTo>
                    <a:lnTo>
                      <a:pt x="1878287" y="1650728"/>
                    </a:lnTo>
                    <a:cubicBezTo>
                      <a:pt x="1815529" y="1738606"/>
                      <a:pt x="1738606" y="1815529"/>
                      <a:pt x="1650728" y="1878286"/>
                    </a:cubicBezTo>
                    <a:lnTo>
                      <a:pt x="1474014" y="1784785"/>
                    </a:lnTo>
                    <a:cubicBezTo>
                      <a:pt x="1604814" y="1712553"/>
                      <a:pt x="1712554" y="1604813"/>
                      <a:pt x="1784786" y="1474013"/>
                    </a:cubicBezTo>
                    <a:close/>
                    <a:moveTo>
                      <a:pt x="293730" y="1474012"/>
                    </a:moveTo>
                    <a:cubicBezTo>
                      <a:pt x="365962" y="1604812"/>
                      <a:pt x="473702" y="1712553"/>
                      <a:pt x="604502" y="1784785"/>
                    </a:cubicBezTo>
                    <a:lnTo>
                      <a:pt x="427788" y="1878286"/>
                    </a:lnTo>
                    <a:cubicBezTo>
                      <a:pt x="339909" y="1815528"/>
                      <a:pt x="262986" y="1738605"/>
                      <a:pt x="200229" y="1650726"/>
                    </a:cubicBezTo>
                    <a:close/>
                    <a:moveTo>
                      <a:pt x="1876814" y="820426"/>
                    </a:moveTo>
                    <a:lnTo>
                      <a:pt x="2064805" y="878317"/>
                    </a:lnTo>
                    <a:cubicBezTo>
                      <a:pt x="2074273" y="930632"/>
                      <a:pt x="2078516" y="984450"/>
                      <a:pt x="2078516" y="1039258"/>
                    </a:cubicBezTo>
                    <a:cubicBezTo>
                      <a:pt x="2078516" y="1094066"/>
                      <a:pt x="2074274" y="1147883"/>
                      <a:pt x="2064805" y="1200197"/>
                    </a:cubicBezTo>
                    <a:lnTo>
                      <a:pt x="1876815" y="1258088"/>
                    </a:lnTo>
                    <a:cubicBezTo>
                      <a:pt x="1896078" y="1188374"/>
                      <a:pt x="1905783" y="1114950"/>
                      <a:pt x="1905783" y="1039258"/>
                    </a:cubicBezTo>
                    <a:cubicBezTo>
                      <a:pt x="1905783" y="963566"/>
                      <a:pt x="1896078" y="890140"/>
                      <a:pt x="1876814" y="820426"/>
                    </a:cubicBezTo>
                    <a:close/>
                    <a:moveTo>
                      <a:pt x="201702" y="820426"/>
                    </a:moveTo>
                    <a:cubicBezTo>
                      <a:pt x="182438" y="890140"/>
                      <a:pt x="172733" y="963566"/>
                      <a:pt x="172733" y="1039258"/>
                    </a:cubicBezTo>
                    <a:cubicBezTo>
                      <a:pt x="172733" y="1114950"/>
                      <a:pt x="182438" y="1188375"/>
                      <a:pt x="201702" y="1258089"/>
                    </a:cubicBezTo>
                    <a:lnTo>
                      <a:pt x="13711" y="1200198"/>
                    </a:lnTo>
                    <a:cubicBezTo>
                      <a:pt x="4243" y="1147883"/>
                      <a:pt x="0" y="1094066"/>
                      <a:pt x="0" y="1039258"/>
                    </a:cubicBezTo>
                    <a:cubicBezTo>
                      <a:pt x="0" y="984449"/>
                      <a:pt x="4243" y="930632"/>
                      <a:pt x="13712" y="878317"/>
                    </a:cubicBezTo>
                    <a:close/>
                    <a:moveTo>
                      <a:pt x="1650726" y="200229"/>
                    </a:moveTo>
                    <a:cubicBezTo>
                      <a:pt x="1738605" y="262986"/>
                      <a:pt x="1815528" y="339909"/>
                      <a:pt x="1878286" y="427788"/>
                    </a:cubicBezTo>
                    <a:lnTo>
                      <a:pt x="1784785" y="604502"/>
                    </a:lnTo>
                    <a:cubicBezTo>
                      <a:pt x="1712553" y="473702"/>
                      <a:pt x="1604813" y="365962"/>
                      <a:pt x="1474012" y="293730"/>
                    </a:cubicBezTo>
                    <a:close/>
                    <a:moveTo>
                      <a:pt x="427790" y="200229"/>
                    </a:moveTo>
                    <a:lnTo>
                      <a:pt x="604504" y="293730"/>
                    </a:lnTo>
                    <a:cubicBezTo>
                      <a:pt x="473703" y="365962"/>
                      <a:pt x="365962" y="473703"/>
                      <a:pt x="293730" y="604503"/>
                    </a:cubicBezTo>
                    <a:lnTo>
                      <a:pt x="200229" y="427789"/>
                    </a:lnTo>
                    <a:cubicBezTo>
                      <a:pt x="262987" y="339910"/>
                      <a:pt x="339910" y="262987"/>
                      <a:pt x="427790" y="200229"/>
                    </a:cubicBezTo>
                    <a:close/>
                    <a:moveTo>
                      <a:pt x="1039258" y="0"/>
                    </a:moveTo>
                    <a:cubicBezTo>
                      <a:pt x="1094066" y="0"/>
                      <a:pt x="1147883" y="4243"/>
                      <a:pt x="1200198" y="13711"/>
                    </a:cubicBezTo>
                    <a:lnTo>
                      <a:pt x="1258089" y="201702"/>
                    </a:lnTo>
                    <a:cubicBezTo>
                      <a:pt x="1188375" y="182438"/>
                      <a:pt x="1114950" y="172733"/>
                      <a:pt x="1039258" y="172733"/>
                    </a:cubicBezTo>
                    <a:cubicBezTo>
                      <a:pt x="963566" y="172733"/>
                      <a:pt x="890140" y="182438"/>
                      <a:pt x="820426" y="201702"/>
                    </a:cubicBezTo>
                    <a:lnTo>
                      <a:pt x="878317" y="13711"/>
                    </a:lnTo>
                    <a:cubicBezTo>
                      <a:pt x="930632" y="4243"/>
                      <a:pt x="984450" y="0"/>
                      <a:pt x="1039258" y="0"/>
                    </a:cubicBezTo>
                    <a:close/>
                  </a:path>
                </a:pathLst>
              </a:custGeom>
              <a:solidFill>
                <a:srgbClr val="7030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u="none" strike="noStrike" kern="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sp>
            <p:nvSpPr>
              <p:cNvPr id="49" name="同心圆 34">
                <a:extLst>
                  <a:ext uri="{FF2B5EF4-FFF2-40B4-BE49-F238E27FC236}">
                    <a16:creationId xmlns:a16="http://schemas.microsoft.com/office/drawing/2014/main" id="{2FDC96B9-FAD8-49B2-B39E-4683E55DCC7F}"/>
                  </a:ext>
                </a:extLst>
              </p:cNvPr>
              <p:cNvSpPr/>
              <p:nvPr/>
            </p:nvSpPr>
            <p:spPr>
              <a:xfrm>
                <a:off x="2696621" y="933573"/>
                <a:ext cx="1769054" cy="1769054"/>
              </a:xfrm>
              <a:prstGeom prst="donut">
                <a:avLst>
                  <a:gd name="adj" fmla="val 5109"/>
                </a:avLst>
              </a:prstGeom>
              <a:solidFill>
                <a:srgbClr val="7030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u="none" strike="noStrike" kern="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grpSp>
        <p:grpSp>
          <p:nvGrpSpPr>
            <p:cNvPr id="45" name="组合 44">
              <a:extLst>
                <a:ext uri="{FF2B5EF4-FFF2-40B4-BE49-F238E27FC236}">
                  <a16:creationId xmlns:a16="http://schemas.microsoft.com/office/drawing/2014/main" id="{82674AE4-DFBF-4A91-8D9A-D415FE47284B}"/>
                </a:ext>
              </a:extLst>
            </p:cNvPr>
            <p:cNvGrpSpPr/>
            <p:nvPr/>
          </p:nvGrpSpPr>
          <p:grpSpPr>
            <a:xfrm rot="19801086">
              <a:off x="-336443" y="2158675"/>
              <a:ext cx="1769952" cy="1870302"/>
              <a:chOff x="1035999" y="-156915"/>
              <a:chExt cx="1769952" cy="1870302"/>
            </a:xfrm>
            <a:solidFill>
              <a:srgbClr val="F2A849"/>
            </a:solidFill>
          </p:grpSpPr>
          <p:sp>
            <p:nvSpPr>
              <p:cNvPr id="46" name="六角星 6">
                <a:extLst>
                  <a:ext uri="{FF2B5EF4-FFF2-40B4-BE49-F238E27FC236}">
                    <a16:creationId xmlns:a16="http://schemas.microsoft.com/office/drawing/2014/main" id="{B0C6E3F8-1C38-4067-A162-ABBB5AF80D81}"/>
                  </a:ext>
                </a:extLst>
              </p:cNvPr>
              <p:cNvSpPr/>
              <p:nvPr/>
            </p:nvSpPr>
            <p:spPr>
              <a:xfrm>
                <a:off x="1035999" y="-156915"/>
                <a:ext cx="1769952" cy="1870302"/>
              </a:xfrm>
              <a:custGeom>
                <a:avLst/>
                <a:gdLst/>
                <a:ahLst/>
                <a:cxnLst/>
                <a:rect l="l" t="t" r="r" b="b"/>
                <a:pathLst>
                  <a:path w="1769952" h="1870302">
                    <a:moveTo>
                      <a:pt x="680519" y="1569349"/>
                    </a:moveTo>
                    <a:cubicBezTo>
                      <a:pt x="744265" y="1593275"/>
                      <a:pt x="813305" y="1604539"/>
                      <a:pt x="884976" y="1604539"/>
                    </a:cubicBezTo>
                    <a:cubicBezTo>
                      <a:pt x="956647" y="1604539"/>
                      <a:pt x="1025687" y="1593275"/>
                      <a:pt x="1089434" y="1569349"/>
                    </a:cubicBezTo>
                    <a:lnTo>
                      <a:pt x="987151" y="1864473"/>
                    </a:lnTo>
                    <a:cubicBezTo>
                      <a:pt x="953617" y="1868430"/>
                      <a:pt x="919515" y="1870302"/>
                      <a:pt x="884976" y="1870302"/>
                    </a:cubicBezTo>
                    <a:cubicBezTo>
                      <a:pt x="850437" y="1870302"/>
                      <a:pt x="816336" y="1868430"/>
                      <a:pt x="782801" y="1864473"/>
                    </a:cubicBezTo>
                    <a:close/>
                    <a:moveTo>
                      <a:pt x="1544942" y="1028622"/>
                    </a:moveTo>
                    <a:lnTo>
                      <a:pt x="1769952" y="1235457"/>
                    </a:lnTo>
                    <a:cubicBezTo>
                      <a:pt x="1744124" y="1314289"/>
                      <a:pt x="1707320" y="1388154"/>
                      <a:pt x="1661819" y="1455697"/>
                    </a:cubicBezTo>
                    <a:lnTo>
                      <a:pt x="1368813" y="1395745"/>
                    </a:lnTo>
                    <a:cubicBezTo>
                      <a:pt x="1463802" y="1297986"/>
                      <a:pt x="1527963" y="1170611"/>
                      <a:pt x="1544942" y="1028622"/>
                    </a:cubicBezTo>
                    <a:close/>
                    <a:moveTo>
                      <a:pt x="225011" y="1028622"/>
                    </a:moveTo>
                    <a:cubicBezTo>
                      <a:pt x="241989" y="1170611"/>
                      <a:pt x="306151" y="1297986"/>
                      <a:pt x="401140" y="1395745"/>
                    </a:cubicBezTo>
                    <a:lnTo>
                      <a:pt x="108134" y="1455697"/>
                    </a:lnTo>
                    <a:cubicBezTo>
                      <a:pt x="62633" y="1388154"/>
                      <a:pt x="25829" y="1314289"/>
                      <a:pt x="0" y="1235457"/>
                    </a:cubicBezTo>
                    <a:close/>
                    <a:moveTo>
                      <a:pt x="1661819" y="414605"/>
                    </a:moveTo>
                    <a:cubicBezTo>
                      <a:pt x="1707320" y="482148"/>
                      <a:pt x="1744124" y="556014"/>
                      <a:pt x="1769952" y="634845"/>
                    </a:cubicBezTo>
                    <a:lnTo>
                      <a:pt x="1544942" y="841680"/>
                    </a:lnTo>
                    <a:cubicBezTo>
                      <a:pt x="1527963" y="699691"/>
                      <a:pt x="1463802" y="572317"/>
                      <a:pt x="1368813" y="474558"/>
                    </a:cubicBezTo>
                    <a:close/>
                    <a:moveTo>
                      <a:pt x="108134" y="414605"/>
                    </a:moveTo>
                    <a:lnTo>
                      <a:pt x="401140" y="474558"/>
                    </a:lnTo>
                    <a:cubicBezTo>
                      <a:pt x="306151" y="572317"/>
                      <a:pt x="241989" y="699691"/>
                      <a:pt x="225011" y="841680"/>
                    </a:cubicBezTo>
                    <a:lnTo>
                      <a:pt x="0" y="634845"/>
                    </a:lnTo>
                    <a:cubicBezTo>
                      <a:pt x="25829" y="556014"/>
                      <a:pt x="62633" y="482148"/>
                      <a:pt x="108134" y="414605"/>
                    </a:cubicBezTo>
                    <a:close/>
                    <a:moveTo>
                      <a:pt x="884976" y="0"/>
                    </a:moveTo>
                    <a:cubicBezTo>
                      <a:pt x="919515" y="0"/>
                      <a:pt x="953617" y="1873"/>
                      <a:pt x="987151" y="5830"/>
                    </a:cubicBezTo>
                    <a:lnTo>
                      <a:pt x="1089433" y="300953"/>
                    </a:lnTo>
                    <a:cubicBezTo>
                      <a:pt x="1025687" y="277027"/>
                      <a:pt x="956647" y="265763"/>
                      <a:pt x="884976" y="265763"/>
                    </a:cubicBezTo>
                    <a:cubicBezTo>
                      <a:pt x="813305" y="265763"/>
                      <a:pt x="744265" y="277027"/>
                      <a:pt x="680519" y="300953"/>
                    </a:cubicBezTo>
                    <a:lnTo>
                      <a:pt x="782801" y="5830"/>
                    </a:lnTo>
                    <a:cubicBezTo>
                      <a:pt x="816336" y="1873"/>
                      <a:pt x="850437" y="0"/>
                      <a:pt x="884976" y="0"/>
                    </a:cubicBezTo>
                    <a:close/>
                  </a:path>
                </a:pathLst>
              </a:custGeom>
              <a:solidFill>
                <a:schemeClr val="bg1">
                  <a:lumMod val="6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u="none" strike="noStrike" kern="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sp>
            <p:nvSpPr>
              <p:cNvPr id="47" name="同心圆 37">
                <a:extLst>
                  <a:ext uri="{FF2B5EF4-FFF2-40B4-BE49-F238E27FC236}">
                    <a16:creationId xmlns:a16="http://schemas.microsoft.com/office/drawing/2014/main" id="{66419FE1-F006-4B50-B085-8261D2D59E00}"/>
                  </a:ext>
                </a:extLst>
              </p:cNvPr>
              <p:cNvSpPr/>
              <p:nvPr/>
            </p:nvSpPr>
            <p:spPr>
              <a:xfrm>
                <a:off x="1236899" y="94159"/>
                <a:ext cx="1368152" cy="1368153"/>
              </a:xfrm>
              <a:prstGeom prst="donut">
                <a:avLst>
                  <a:gd name="adj" fmla="val 6238"/>
                </a:avLst>
              </a:prstGeom>
              <a:solidFill>
                <a:schemeClr val="bg1">
                  <a:lumMod val="6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u="none" strike="noStrike" kern="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grpSp>
      </p:grpSp>
      <p:sp>
        <p:nvSpPr>
          <p:cNvPr id="54" name="八角星 1">
            <a:extLst>
              <a:ext uri="{FF2B5EF4-FFF2-40B4-BE49-F238E27FC236}">
                <a16:creationId xmlns:a16="http://schemas.microsoft.com/office/drawing/2014/main" id="{A4161D79-5530-4FF0-A175-FA66E343ED6F}"/>
              </a:ext>
            </a:extLst>
          </p:cNvPr>
          <p:cNvSpPr/>
          <p:nvPr/>
        </p:nvSpPr>
        <p:spPr>
          <a:xfrm>
            <a:off x="443869" y="604852"/>
            <a:ext cx="1872198" cy="1872198"/>
          </a:xfrm>
          <a:custGeom>
            <a:avLst/>
            <a:gdLst/>
            <a:ahLst/>
            <a:cxnLst/>
            <a:rect l="l" t="t" r="r" b="b"/>
            <a:pathLst>
              <a:path w="2078516" h="2078516">
                <a:moveTo>
                  <a:pt x="820426" y="1876814"/>
                </a:moveTo>
                <a:cubicBezTo>
                  <a:pt x="890140" y="1896078"/>
                  <a:pt x="963566" y="1905783"/>
                  <a:pt x="1039258" y="1905783"/>
                </a:cubicBezTo>
                <a:cubicBezTo>
                  <a:pt x="1114950" y="1905783"/>
                  <a:pt x="1188375" y="1896078"/>
                  <a:pt x="1258088" y="1876815"/>
                </a:cubicBezTo>
                <a:lnTo>
                  <a:pt x="1200197" y="2064805"/>
                </a:lnTo>
                <a:cubicBezTo>
                  <a:pt x="1147883" y="2074273"/>
                  <a:pt x="1094066" y="2078516"/>
                  <a:pt x="1039258" y="2078516"/>
                </a:cubicBezTo>
                <a:cubicBezTo>
                  <a:pt x="984450" y="2078516"/>
                  <a:pt x="930632" y="2074273"/>
                  <a:pt x="878317" y="2064805"/>
                </a:cubicBezTo>
                <a:close/>
                <a:moveTo>
                  <a:pt x="1784786" y="1474013"/>
                </a:moveTo>
                <a:lnTo>
                  <a:pt x="1878287" y="1650728"/>
                </a:lnTo>
                <a:cubicBezTo>
                  <a:pt x="1815529" y="1738606"/>
                  <a:pt x="1738606" y="1815529"/>
                  <a:pt x="1650728" y="1878286"/>
                </a:cubicBezTo>
                <a:lnTo>
                  <a:pt x="1474014" y="1784785"/>
                </a:lnTo>
                <a:cubicBezTo>
                  <a:pt x="1604814" y="1712553"/>
                  <a:pt x="1712554" y="1604813"/>
                  <a:pt x="1784786" y="1474013"/>
                </a:cubicBezTo>
                <a:close/>
                <a:moveTo>
                  <a:pt x="293730" y="1474012"/>
                </a:moveTo>
                <a:cubicBezTo>
                  <a:pt x="365962" y="1604812"/>
                  <a:pt x="473702" y="1712553"/>
                  <a:pt x="604502" y="1784785"/>
                </a:cubicBezTo>
                <a:lnTo>
                  <a:pt x="427788" y="1878286"/>
                </a:lnTo>
                <a:cubicBezTo>
                  <a:pt x="339909" y="1815528"/>
                  <a:pt x="262986" y="1738605"/>
                  <a:pt x="200229" y="1650726"/>
                </a:cubicBezTo>
                <a:close/>
                <a:moveTo>
                  <a:pt x="1876814" y="820426"/>
                </a:moveTo>
                <a:lnTo>
                  <a:pt x="2064805" y="878317"/>
                </a:lnTo>
                <a:cubicBezTo>
                  <a:pt x="2074273" y="930632"/>
                  <a:pt x="2078516" y="984450"/>
                  <a:pt x="2078516" y="1039258"/>
                </a:cubicBezTo>
                <a:cubicBezTo>
                  <a:pt x="2078516" y="1094066"/>
                  <a:pt x="2074274" y="1147883"/>
                  <a:pt x="2064805" y="1200197"/>
                </a:cubicBezTo>
                <a:lnTo>
                  <a:pt x="1876815" y="1258088"/>
                </a:lnTo>
                <a:cubicBezTo>
                  <a:pt x="1896078" y="1188374"/>
                  <a:pt x="1905783" y="1114950"/>
                  <a:pt x="1905783" y="1039258"/>
                </a:cubicBezTo>
                <a:cubicBezTo>
                  <a:pt x="1905783" y="963566"/>
                  <a:pt x="1896078" y="890140"/>
                  <a:pt x="1876814" y="820426"/>
                </a:cubicBezTo>
                <a:close/>
                <a:moveTo>
                  <a:pt x="201702" y="820426"/>
                </a:moveTo>
                <a:cubicBezTo>
                  <a:pt x="182438" y="890140"/>
                  <a:pt x="172733" y="963566"/>
                  <a:pt x="172733" y="1039258"/>
                </a:cubicBezTo>
                <a:cubicBezTo>
                  <a:pt x="172733" y="1114950"/>
                  <a:pt x="182438" y="1188375"/>
                  <a:pt x="201702" y="1258089"/>
                </a:cubicBezTo>
                <a:lnTo>
                  <a:pt x="13711" y="1200198"/>
                </a:lnTo>
                <a:cubicBezTo>
                  <a:pt x="4243" y="1147883"/>
                  <a:pt x="0" y="1094066"/>
                  <a:pt x="0" y="1039258"/>
                </a:cubicBezTo>
                <a:cubicBezTo>
                  <a:pt x="0" y="984449"/>
                  <a:pt x="4243" y="930632"/>
                  <a:pt x="13712" y="878317"/>
                </a:cubicBezTo>
                <a:close/>
                <a:moveTo>
                  <a:pt x="1650726" y="200229"/>
                </a:moveTo>
                <a:cubicBezTo>
                  <a:pt x="1738605" y="262986"/>
                  <a:pt x="1815528" y="339909"/>
                  <a:pt x="1878286" y="427788"/>
                </a:cubicBezTo>
                <a:lnTo>
                  <a:pt x="1784785" y="604502"/>
                </a:lnTo>
                <a:cubicBezTo>
                  <a:pt x="1712553" y="473702"/>
                  <a:pt x="1604813" y="365962"/>
                  <a:pt x="1474012" y="293730"/>
                </a:cubicBezTo>
                <a:close/>
                <a:moveTo>
                  <a:pt x="427790" y="200229"/>
                </a:moveTo>
                <a:lnTo>
                  <a:pt x="604504" y="293730"/>
                </a:lnTo>
                <a:cubicBezTo>
                  <a:pt x="473703" y="365962"/>
                  <a:pt x="365962" y="473703"/>
                  <a:pt x="293730" y="604503"/>
                </a:cubicBezTo>
                <a:lnTo>
                  <a:pt x="200229" y="427789"/>
                </a:lnTo>
                <a:cubicBezTo>
                  <a:pt x="262987" y="339910"/>
                  <a:pt x="339910" y="262987"/>
                  <a:pt x="427790" y="200229"/>
                </a:cubicBezTo>
                <a:close/>
                <a:moveTo>
                  <a:pt x="1039258" y="0"/>
                </a:moveTo>
                <a:cubicBezTo>
                  <a:pt x="1094066" y="0"/>
                  <a:pt x="1147883" y="4243"/>
                  <a:pt x="1200198" y="13711"/>
                </a:cubicBezTo>
                <a:lnTo>
                  <a:pt x="1258089" y="201702"/>
                </a:lnTo>
                <a:cubicBezTo>
                  <a:pt x="1188375" y="182438"/>
                  <a:pt x="1114950" y="172733"/>
                  <a:pt x="1039258" y="172733"/>
                </a:cubicBezTo>
                <a:cubicBezTo>
                  <a:pt x="963566" y="172733"/>
                  <a:pt x="890140" y="182438"/>
                  <a:pt x="820426" y="201702"/>
                </a:cubicBezTo>
                <a:lnTo>
                  <a:pt x="878317" y="13711"/>
                </a:lnTo>
                <a:cubicBezTo>
                  <a:pt x="930632" y="4243"/>
                  <a:pt x="984450" y="0"/>
                  <a:pt x="1039258" y="0"/>
                </a:cubicBezTo>
                <a:close/>
              </a:path>
            </a:pathLst>
          </a:cu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u="none" strike="noStrike" kern="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sp>
        <p:nvSpPr>
          <p:cNvPr id="55" name="同心圆 28">
            <a:extLst>
              <a:ext uri="{FF2B5EF4-FFF2-40B4-BE49-F238E27FC236}">
                <a16:creationId xmlns:a16="http://schemas.microsoft.com/office/drawing/2014/main" id="{1F20F087-3A37-4841-939A-E3368599F924}"/>
              </a:ext>
            </a:extLst>
          </p:cNvPr>
          <p:cNvSpPr/>
          <p:nvPr/>
        </p:nvSpPr>
        <p:spPr>
          <a:xfrm>
            <a:off x="593770" y="754753"/>
            <a:ext cx="1593454" cy="1593454"/>
          </a:xfrm>
          <a:prstGeom prst="donut">
            <a:avLst>
              <a:gd name="adj" fmla="val 5109"/>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u="none" strike="noStrike" kern="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sp>
        <p:nvSpPr>
          <p:cNvPr id="56" name="六角星 6">
            <a:extLst>
              <a:ext uri="{FF2B5EF4-FFF2-40B4-BE49-F238E27FC236}">
                <a16:creationId xmlns:a16="http://schemas.microsoft.com/office/drawing/2014/main" id="{0911684A-1B7D-4000-BE35-61F6960465E7}"/>
              </a:ext>
            </a:extLst>
          </p:cNvPr>
          <p:cNvSpPr/>
          <p:nvPr/>
        </p:nvSpPr>
        <p:spPr>
          <a:xfrm rot="19414912">
            <a:off x="5678560" y="2437780"/>
            <a:ext cx="1592675" cy="1682975"/>
          </a:xfrm>
          <a:custGeom>
            <a:avLst/>
            <a:gdLst/>
            <a:ahLst/>
            <a:cxnLst/>
            <a:rect l="l" t="t" r="r" b="b"/>
            <a:pathLst>
              <a:path w="1769952" h="1870302">
                <a:moveTo>
                  <a:pt x="680519" y="1569349"/>
                </a:moveTo>
                <a:cubicBezTo>
                  <a:pt x="744265" y="1593275"/>
                  <a:pt x="813305" y="1604539"/>
                  <a:pt x="884976" y="1604539"/>
                </a:cubicBezTo>
                <a:cubicBezTo>
                  <a:pt x="956647" y="1604539"/>
                  <a:pt x="1025687" y="1593275"/>
                  <a:pt x="1089434" y="1569349"/>
                </a:cubicBezTo>
                <a:lnTo>
                  <a:pt x="987151" y="1864473"/>
                </a:lnTo>
                <a:cubicBezTo>
                  <a:pt x="953617" y="1868430"/>
                  <a:pt x="919515" y="1870302"/>
                  <a:pt x="884976" y="1870302"/>
                </a:cubicBezTo>
                <a:cubicBezTo>
                  <a:pt x="850437" y="1870302"/>
                  <a:pt x="816336" y="1868430"/>
                  <a:pt x="782801" y="1864473"/>
                </a:cubicBezTo>
                <a:close/>
                <a:moveTo>
                  <a:pt x="1544942" y="1028622"/>
                </a:moveTo>
                <a:lnTo>
                  <a:pt x="1769952" y="1235457"/>
                </a:lnTo>
                <a:cubicBezTo>
                  <a:pt x="1744124" y="1314289"/>
                  <a:pt x="1707320" y="1388154"/>
                  <a:pt x="1661819" y="1455697"/>
                </a:cubicBezTo>
                <a:lnTo>
                  <a:pt x="1368813" y="1395745"/>
                </a:lnTo>
                <a:cubicBezTo>
                  <a:pt x="1463802" y="1297986"/>
                  <a:pt x="1527963" y="1170611"/>
                  <a:pt x="1544942" y="1028622"/>
                </a:cubicBezTo>
                <a:close/>
                <a:moveTo>
                  <a:pt x="225011" y="1028622"/>
                </a:moveTo>
                <a:cubicBezTo>
                  <a:pt x="241989" y="1170611"/>
                  <a:pt x="306151" y="1297986"/>
                  <a:pt x="401140" y="1395745"/>
                </a:cubicBezTo>
                <a:lnTo>
                  <a:pt x="108134" y="1455697"/>
                </a:lnTo>
                <a:cubicBezTo>
                  <a:pt x="62633" y="1388154"/>
                  <a:pt x="25829" y="1314289"/>
                  <a:pt x="0" y="1235457"/>
                </a:cubicBezTo>
                <a:close/>
                <a:moveTo>
                  <a:pt x="1661819" y="414605"/>
                </a:moveTo>
                <a:cubicBezTo>
                  <a:pt x="1707320" y="482148"/>
                  <a:pt x="1744124" y="556014"/>
                  <a:pt x="1769952" y="634845"/>
                </a:cubicBezTo>
                <a:lnTo>
                  <a:pt x="1544942" y="841680"/>
                </a:lnTo>
                <a:cubicBezTo>
                  <a:pt x="1527963" y="699691"/>
                  <a:pt x="1463802" y="572317"/>
                  <a:pt x="1368813" y="474558"/>
                </a:cubicBezTo>
                <a:close/>
                <a:moveTo>
                  <a:pt x="108134" y="414605"/>
                </a:moveTo>
                <a:lnTo>
                  <a:pt x="401140" y="474558"/>
                </a:lnTo>
                <a:cubicBezTo>
                  <a:pt x="306151" y="572317"/>
                  <a:pt x="241989" y="699691"/>
                  <a:pt x="225011" y="841680"/>
                </a:cubicBezTo>
                <a:lnTo>
                  <a:pt x="0" y="634845"/>
                </a:lnTo>
                <a:cubicBezTo>
                  <a:pt x="25829" y="556014"/>
                  <a:pt x="62633" y="482148"/>
                  <a:pt x="108134" y="414605"/>
                </a:cubicBezTo>
                <a:close/>
                <a:moveTo>
                  <a:pt x="884976" y="0"/>
                </a:moveTo>
                <a:cubicBezTo>
                  <a:pt x="919515" y="0"/>
                  <a:pt x="953617" y="1873"/>
                  <a:pt x="987151" y="5830"/>
                </a:cubicBezTo>
                <a:lnTo>
                  <a:pt x="1089433" y="300953"/>
                </a:lnTo>
                <a:cubicBezTo>
                  <a:pt x="1025687" y="277027"/>
                  <a:pt x="956647" y="265763"/>
                  <a:pt x="884976" y="265763"/>
                </a:cubicBezTo>
                <a:cubicBezTo>
                  <a:pt x="813305" y="265763"/>
                  <a:pt x="744265" y="277027"/>
                  <a:pt x="680519" y="300953"/>
                </a:cubicBezTo>
                <a:lnTo>
                  <a:pt x="782801" y="5830"/>
                </a:lnTo>
                <a:cubicBezTo>
                  <a:pt x="816336" y="1873"/>
                  <a:pt x="850437" y="0"/>
                  <a:pt x="884976" y="0"/>
                </a:cubicBezTo>
                <a:close/>
              </a:path>
            </a:pathLst>
          </a:cu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u="none" strike="noStrike" kern="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sp>
        <p:nvSpPr>
          <p:cNvPr id="57" name="同心圆 31">
            <a:extLst>
              <a:ext uri="{FF2B5EF4-FFF2-40B4-BE49-F238E27FC236}">
                <a16:creationId xmlns:a16="http://schemas.microsoft.com/office/drawing/2014/main" id="{C8DB5B80-44B7-4D87-A5D6-38F73F129017}"/>
              </a:ext>
            </a:extLst>
          </p:cNvPr>
          <p:cNvSpPr/>
          <p:nvPr/>
        </p:nvSpPr>
        <p:spPr>
          <a:xfrm rot="19414912">
            <a:off x="5859336" y="2663707"/>
            <a:ext cx="1231120" cy="1231119"/>
          </a:xfrm>
          <a:prstGeom prst="donut">
            <a:avLst>
              <a:gd name="adj" fmla="val 6238"/>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u="none" strike="noStrike" kern="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7B70964E-E18E-4718-8C22-9E5013F91F0D}"/>
              </a:ext>
            </a:extLst>
          </p:cNvPr>
          <p:cNvSpPr txBox="1"/>
          <p:nvPr/>
        </p:nvSpPr>
        <p:spPr>
          <a:xfrm>
            <a:off x="842155" y="1252120"/>
            <a:ext cx="1229803" cy="584775"/>
          </a:xfrm>
          <a:prstGeom prst="rect">
            <a:avLst/>
          </a:prstGeom>
          <a:noFill/>
        </p:spPr>
        <p:txBody>
          <a:bodyPr wrap="square" rtlCol="0">
            <a:spAutoFit/>
          </a:bodyPr>
          <a:lstStyle/>
          <a:p>
            <a:r>
              <a:rPr lang="zh-CN" altLang="en-US" sz="1600" b="1" dirty="0">
                <a:solidFill>
                  <a:srgbClr val="00B050"/>
                </a:solidFill>
                <a:latin typeface="微软雅黑" panose="020B0503020204020204" pitchFamily="34" charset="-122"/>
                <a:ea typeface="微软雅黑" panose="020B0503020204020204" pitchFamily="34" charset="-122"/>
              </a:rPr>
              <a:t>条码识别，分隔分类</a:t>
            </a:r>
          </a:p>
        </p:txBody>
      </p:sp>
      <p:sp>
        <p:nvSpPr>
          <p:cNvPr id="59" name="文本框 58">
            <a:extLst>
              <a:ext uri="{FF2B5EF4-FFF2-40B4-BE49-F238E27FC236}">
                <a16:creationId xmlns:a16="http://schemas.microsoft.com/office/drawing/2014/main" id="{20BAE901-EBD9-433A-81A5-0D564AE61F36}"/>
              </a:ext>
            </a:extLst>
          </p:cNvPr>
          <p:cNvSpPr txBox="1"/>
          <p:nvPr/>
        </p:nvSpPr>
        <p:spPr>
          <a:xfrm>
            <a:off x="1639910" y="2764288"/>
            <a:ext cx="959820" cy="584775"/>
          </a:xfrm>
          <a:prstGeom prst="rect">
            <a:avLst/>
          </a:prstGeom>
          <a:noFill/>
        </p:spPr>
        <p:txBody>
          <a:bodyPr wrap="square" rtlCol="0">
            <a:spAutoFit/>
          </a:bodyPr>
          <a:lstStyle/>
          <a:p>
            <a:pPr algn="ctr"/>
            <a:r>
              <a:rPr lang="zh-CN" altLang="en-US" sz="1600" b="1" dirty="0">
                <a:solidFill>
                  <a:schemeClr val="bg1">
                    <a:lumMod val="65000"/>
                  </a:schemeClr>
                </a:solidFill>
                <a:latin typeface="微软雅黑" panose="020B0503020204020204" pitchFamily="34" charset="-122"/>
                <a:ea typeface="微软雅黑" panose="020B0503020204020204" pitchFamily="34" charset="-122"/>
              </a:rPr>
              <a:t>固定页分隔</a:t>
            </a:r>
          </a:p>
        </p:txBody>
      </p:sp>
      <p:sp>
        <p:nvSpPr>
          <p:cNvPr id="60" name="文本框 59">
            <a:extLst>
              <a:ext uri="{FF2B5EF4-FFF2-40B4-BE49-F238E27FC236}">
                <a16:creationId xmlns:a16="http://schemas.microsoft.com/office/drawing/2014/main" id="{EC1F56D6-3282-427D-8172-B75555F47538}"/>
              </a:ext>
            </a:extLst>
          </p:cNvPr>
          <p:cNvSpPr txBox="1"/>
          <p:nvPr/>
        </p:nvSpPr>
        <p:spPr>
          <a:xfrm>
            <a:off x="3200370" y="2340951"/>
            <a:ext cx="959820" cy="584775"/>
          </a:xfrm>
          <a:prstGeom prst="rect">
            <a:avLst/>
          </a:prstGeom>
          <a:noFill/>
        </p:spPr>
        <p:txBody>
          <a:bodyPr wrap="square" rtlCol="0">
            <a:spAutoFit/>
          </a:bodyPr>
          <a:lstStyle/>
          <a:p>
            <a:pPr algn="ctr"/>
            <a:r>
              <a:rPr lang="zh-CN" altLang="en-US" sz="1600" b="1" dirty="0">
                <a:solidFill>
                  <a:srgbClr val="00B0F0"/>
                </a:solidFill>
                <a:latin typeface="微软雅黑" panose="020B0503020204020204" pitchFamily="34" charset="-122"/>
                <a:ea typeface="微软雅黑" panose="020B0503020204020204" pitchFamily="34" charset="-122"/>
              </a:rPr>
              <a:t>空白页分隔</a:t>
            </a:r>
          </a:p>
        </p:txBody>
      </p:sp>
      <p:sp>
        <p:nvSpPr>
          <p:cNvPr id="61" name="文本框 60">
            <a:extLst>
              <a:ext uri="{FF2B5EF4-FFF2-40B4-BE49-F238E27FC236}">
                <a16:creationId xmlns:a16="http://schemas.microsoft.com/office/drawing/2014/main" id="{11D9D29C-3988-4DC9-89FF-873A0627C84E}"/>
              </a:ext>
            </a:extLst>
          </p:cNvPr>
          <p:cNvSpPr txBox="1"/>
          <p:nvPr/>
        </p:nvSpPr>
        <p:spPr>
          <a:xfrm>
            <a:off x="4854598" y="1972200"/>
            <a:ext cx="959820" cy="584775"/>
          </a:xfrm>
          <a:prstGeom prst="rect">
            <a:avLst/>
          </a:prstGeom>
          <a:noFill/>
        </p:spPr>
        <p:txBody>
          <a:bodyPr wrap="square" rtlCol="0">
            <a:spAutoFit/>
          </a:bodyPr>
          <a:lstStyle/>
          <a:p>
            <a:pPr algn="ctr"/>
            <a:r>
              <a:rPr lang="zh-CN" altLang="en-US" sz="1600" b="1" dirty="0">
                <a:solidFill>
                  <a:srgbClr val="0070C0"/>
                </a:solidFill>
                <a:latin typeface="微软雅黑" panose="020B0503020204020204" pitchFamily="34" charset="-122"/>
                <a:ea typeface="微软雅黑" panose="020B0503020204020204" pitchFamily="34" charset="-122"/>
              </a:rPr>
              <a:t>模板匹配分隔</a:t>
            </a:r>
          </a:p>
        </p:txBody>
      </p:sp>
      <p:sp>
        <p:nvSpPr>
          <p:cNvPr id="62" name="文本框 61">
            <a:extLst>
              <a:ext uri="{FF2B5EF4-FFF2-40B4-BE49-F238E27FC236}">
                <a16:creationId xmlns:a16="http://schemas.microsoft.com/office/drawing/2014/main" id="{BF79F409-2F69-4EB2-89E8-0182B41452B5}"/>
              </a:ext>
            </a:extLst>
          </p:cNvPr>
          <p:cNvSpPr txBox="1"/>
          <p:nvPr/>
        </p:nvSpPr>
        <p:spPr>
          <a:xfrm>
            <a:off x="7112518" y="1581962"/>
            <a:ext cx="959820" cy="830997"/>
          </a:xfrm>
          <a:prstGeom prst="rect">
            <a:avLst/>
          </a:prstGeom>
          <a:noFill/>
        </p:spPr>
        <p:txBody>
          <a:bodyPr wrap="square" rtlCol="0">
            <a:spAutoFit/>
          </a:bodyPr>
          <a:lstStyle/>
          <a:p>
            <a:pPr algn="ctr"/>
            <a:r>
              <a:rPr lang="zh-CN" altLang="en-US" sz="1600" b="1" dirty="0">
                <a:solidFill>
                  <a:srgbClr val="7030A0"/>
                </a:solidFill>
                <a:latin typeface="微软雅黑" panose="020B0503020204020204" pitchFamily="34" charset="-122"/>
                <a:ea typeface="微软雅黑" panose="020B0503020204020204" pitchFamily="34" charset="-122"/>
              </a:rPr>
              <a:t>固定区域识别特征</a:t>
            </a:r>
          </a:p>
        </p:txBody>
      </p:sp>
      <p:sp>
        <p:nvSpPr>
          <p:cNvPr id="63" name="文本框 62">
            <a:extLst>
              <a:ext uri="{FF2B5EF4-FFF2-40B4-BE49-F238E27FC236}">
                <a16:creationId xmlns:a16="http://schemas.microsoft.com/office/drawing/2014/main" id="{EEC2717E-E98A-4863-A9D4-DD24CF97E32A}"/>
              </a:ext>
            </a:extLst>
          </p:cNvPr>
          <p:cNvSpPr txBox="1"/>
          <p:nvPr/>
        </p:nvSpPr>
        <p:spPr>
          <a:xfrm>
            <a:off x="6008682" y="3133039"/>
            <a:ext cx="959820" cy="338554"/>
          </a:xfrm>
          <a:prstGeom prst="rect">
            <a:avLst/>
          </a:prstGeom>
          <a:noFill/>
        </p:spPr>
        <p:txBody>
          <a:bodyPr wrap="square" rtlCol="0">
            <a:spAutoFit/>
          </a:bodyPr>
          <a:lstStyle/>
          <a:p>
            <a:pPr algn="ctr"/>
            <a:r>
              <a:rPr lang="en-US" altLang="zh-CN" sz="1600" b="1" dirty="0">
                <a:solidFill>
                  <a:srgbClr val="FFC000"/>
                </a:solidFill>
                <a:latin typeface="微软雅黑" panose="020B0503020204020204" pitchFamily="34" charset="-122"/>
                <a:ea typeface="微软雅黑" panose="020B0503020204020204" pitchFamily="34" charset="-122"/>
              </a:rPr>
              <a:t>RFID</a:t>
            </a:r>
            <a:endParaRPr lang="zh-CN" altLang="en-US" sz="1600" b="1" dirty="0">
              <a:solidFill>
                <a:srgbClr val="FFC000"/>
              </a:solidFill>
              <a:latin typeface="微软雅黑" panose="020B0503020204020204" pitchFamily="34" charset="-122"/>
              <a:ea typeface="微软雅黑" panose="020B0503020204020204" pitchFamily="34" charset="-122"/>
            </a:endParaRPr>
          </a:p>
        </p:txBody>
      </p:sp>
      <p:pic>
        <p:nvPicPr>
          <p:cNvPr id="64" name="图片 63">
            <a:extLst>
              <a:ext uri="{FF2B5EF4-FFF2-40B4-BE49-F238E27FC236}">
                <a16:creationId xmlns:a16="http://schemas.microsoft.com/office/drawing/2014/main" id="{B3BBBFF7-C5BE-4C52-AD8E-27F0355754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4113" y="4083917"/>
            <a:ext cx="1695999" cy="1062170"/>
          </a:xfrm>
          <a:prstGeom prst="rect">
            <a:avLst/>
          </a:prstGeom>
        </p:spPr>
      </p:pic>
      <p:pic>
        <p:nvPicPr>
          <p:cNvPr id="65" name="图片 64">
            <a:extLst>
              <a:ext uri="{FF2B5EF4-FFF2-40B4-BE49-F238E27FC236}">
                <a16:creationId xmlns:a16="http://schemas.microsoft.com/office/drawing/2014/main" id="{B8DE94FB-1482-4646-A7A7-B8486B7D782C}"/>
              </a:ext>
            </a:extLst>
          </p:cNvPr>
          <p:cNvPicPr>
            <a:picLocks noChangeAspect="1"/>
          </p:cNvPicPr>
          <p:nvPr/>
        </p:nvPicPr>
        <p:blipFill>
          <a:blip r:embed="rId3"/>
          <a:stretch>
            <a:fillRect/>
          </a:stretch>
        </p:blipFill>
        <p:spPr>
          <a:xfrm>
            <a:off x="17753" y="4083917"/>
            <a:ext cx="2023771" cy="1055284"/>
          </a:xfrm>
          <a:prstGeom prst="rect">
            <a:avLst/>
          </a:prstGeom>
        </p:spPr>
      </p:pic>
      <p:pic>
        <p:nvPicPr>
          <p:cNvPr id="66" name="图片 65">
            <a:extLst>
              <a:ext uri="{FF2B5EF4-FFF2-40B4-BE49-F238E27FC236}">
                <a16:creationId xmlns:a16="http://schemas.microsoft.com/office/drawing/2014/main" id="{C3834555-0901-4B5A-9B10-C86302614A25}"/>
              </a:ext>
            </a:extLst>
          </p:cNvPr>
          <p:cNvPicPr>
            <a:picLocks noChangeAspect="1"/>
          </p:cNvPicPr>
          <p:nvPr/>
        </p:nvPicPr>
        <p:blipFill>
          <a:blip r:embed="rId4"/>
          <a:stretch>
            <a:fillRect/>
          </a:stretch>
        </p:blipFill>
        <p:spPr>
          <a:xfrm>
            <a:off x="2067816" y="4083917"/>
            <a:ext cx="1790004" cy="1062170"/>
          </a:xfrm>
          <a:prstGeom prst="rect">
            <a:avLst/>
          </a:prstGeom>
        </p:spPr>
      </p:pic>
      <p:sp>
        <p:nvSpPr>
          <p:cNvPr id="67" name="矩形 66">
            <a:extLst>
              <a:ext uri="{FF2B5EF4-FFF2-40B4-BE49-F238E27FC236}">
                <a16:creationId xmlns:a16="http://schemas.microsoft.com/office/drawing/2014/main" id="{CA939CBC-9D11-4F33-A992-F9E09A6249EF}"/>
              </a:ext>
            </a:extLst>
          </p:cNvPr>
          <p:cNvSpPr/>
          <p:nvPr/>
        </p:nvSpPr>
        <p:spPr>
          <a:xfrm>
            <a:off x="5580112" y="4084730"/>
            <a:ext cx="1721993" cy="1054470"/>
          </a:xfrm>
          <a:prstGeom prst="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solidFill>
                  <a:schemeClr val="tx1"/>
                </a:solidFill>
                <a:latin typeface="Algerian" panose="04020705040A02060702" pitchFamily="82" charset="0"/>
              </a:rPr>
              <a:t>文件</a:t>
            </a:r>
            <a:r>
              <a:rPr lang="en-US" altLang="zh-CN" sz="2400" dirty="0">
                <a:solidFill>
                  <a:schemeClr val="tx1"/>
                </a:solidFill>
                <a:latin typeface="Algerian" panose="04020705040A02060702" pitchFamily="82" charset="0"/>
              </a:rPr>
              <a:t>MD5</a:t>
            </a:r>
            <a:r>
              <a:rPr lang="zh-CN" altLang="en-US" sz="2400" dirty="0">
                <a:solidFill>
                  <a:schemeClr val="tx1"/>
                </a:solidFill>
                <a:latin typeface="Algerian" panose="04020705040A02060702" pitchFamily="82" charset="0"/>
              </a:rPr>
              <a:t>值</a:t>
            </a:r>
          </a:p>
        </p:txBody>
      </p:sp>
      <p:sp>
        <p:nvSpPr>
          <p:cNvPr id="68" name="矩形 67">
            <a:extLst>
              <a:ext uri="{FF2B5EF4-FFF2-40B4-BE49-F238E27FC236}">
                <a16:creationId xmlns:a16="http://schemas.microsoft.com/office/drawing/2014/main" id="{645587F3-3A76-448F-8F29-CB23A6DACE67}"/>
              </a:ext>
            </a:extLst>
          </p:cNvPr>
          <p:cNvSpPr/>
          <p:nvPr/>
        </p:nvSpPr>
        <p:spPr>
          <a:xfrm>
            <a:off x="7308304" y="4083917"/>
            <a:ext cx="1835696" cy="1055283"/>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35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solidFill>
                  <a:schemeClr val="tx1"/>
                </a:solidFill>
                <a:latin typeface="隶书" panose="02010509060101010101" pitchFamily="49" charset="-122"/>
                <a:ea typeface="隶书" panose="02010509060101010101" pitchFamily="49" charset="-122"/>
              </a:rPr>
              <a:t>文件特征信息</a:t>
            </a:r>
          </a:p>
        </p:txBody>
      </p:sp>
    </p:spTree>
    <p:extLst>
      <p:ext uri="{BB962C8B-B14F-4D97-AF65-F5344CB8AC3E}">
        <p14:creationId xmlns:p14="http://schemas.microsoft.com/office/powerpoint/2010/main" val="312728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档案容量存储容量设计</a:t>
            </a:r>
            <a:endParaRPr kumimoji="1" lang="zh-CN" altLang="en-US" sz="2400" dirty="0"/>
          </a:p>
        </p:txBody>
      </p:sp>
      <p:grpSp>
        <p:nvGrpSpPr>
          <p:cNvPr id="31" name="组合 30">
            <a:extLst>
              <a:ext uri="{FF2B5EF4-FFF2-40B4-BE49-F238E27FC236}">
                <a16:creationId xmlns:a16="http://schemas.microsoft.com/office/drawing/2014/main" id="{0F788A29-D1B9-4A36-B566-9C03E57ACF13}"/>
              </a:ext>
            </a:extLst>
          </p:cNvPr>
          <p:cNvGrpSpPr/>
          <p:nvPr/>
        </p:nvGrpSpPr>
        <p:grpSpPr>
          <a:xfrm>
            <a:off x="887929" y="1210300"/>
            <a:ext cx="7056784" cy="2945626"/>
            <a:chOff x="1319691" y="1503364"/>
            <a:chExt cx="6886514" cy="2945626"/>
          </a:xfrm>
        </p:grpSpPr>
        <p:grpSp>
          <p:nvGrpSpPr>
            <p:cNvPr id="32" name="组合 31">
              <a:extLst>
                <a:ext uri="{FF2B5EF4-FFF2-40B4-BE49-F238E27FC236}">
                  <a16:creationId xmlns:a16="http://schemas.microsoft.com/office/drawing/2014/main" id="{9C669441-D0D4-48E1-A044-F20D114D4817}"/>
                </a:ext>
              </a:extLst>
            </p:cNvPr>
            <p:cNvGrpSpPr/>
            <p:nvPr/>
          </p:nvGrpSpPr>
          <p:grpSpPr>
            <a:xfrm>
              <a:off x="1588582" y="1503364"/>
              <a:ext cx="1255225" cy="1255225"/>
              <a:chOff x="2123728" y="1707654"/>
              <a:chExt cx="1080120" cy="1080120"/>
            </a:xfrm>
          </p:grpSpPr>
          <p:sp>
            <p:nvSpPr>
              <p:cNvPr id="72" name="等腰三角形 71">
                <a:extLst>
                  <a:ext uri="{FF2B5EF4-FFF2-40B4-BE49-F238E27FC236}">
                    <a16:creationId xmlns:a16="http://schemas.microsoft.com/office/drawing/2014/main" id="{B8B57868-4BD7-4FEA-8E25-2E435A7ACFEC}"/>
                  </a:ext>
                </a:extLst>
              </p:cNvPr>
              <p:cNvSpPr/>
              <p:nvPr/>
            </p:nvSpPr>
            <p:spPr>
              <a:xfrm>
                <a:off x="2123728" y="1707654"/>
                <a:ext cx="1080120" cy="1080120"/>
              </a:xfrm>
              <a:prstGeom prst="triangle">
                <a:avLst/>
              </a:prstGeom>
              <a:solidFill>
                <a:srgbClr val="B6CC45"/>
              </a:solidFill>
              <a:ln w="25400" cap="flat" cmpd="sng" algn="ctr">
                <a:noFill/>
                <a:prstDash val="soli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lang="zh-CN" altLang="en-US" sz="120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73" name="等腰三角形 72">
                <a:extLst>
                  <a:ext uri="{FF2B5EF4-FFF2-40B4-BE49-F238E27FC236}">
                    <a16:creationId xmlns:a16="http://schemas.microsoft.com/office/drawing/2014/main" id="{C9638A34-1FEE-435A-BE49-C0F70361B69D}"/>
                  </a:ext>
                </a:extLst>
              </p:cNvPr>
              <p:cNvSpPr/>
              <p:nvPr/>
            </p:nvSpPr>
            <p:spPr>
              <a:xfrm>
                <a:off x="2303748" y="2067694"/>
                <a:ext cx="720080" cy="720080"/>
              </a:xfrm>
              <a:prstGeom prst="triangle">
                <a:avLst/>
              </a:prstGeom>
              <a:solidFill>
                <a:srgbClr val="416827"/>
              </a:solidFill>
              <a:ln w="25400" cap="flat" cmpd="sng" algn="ctr">
                <a:noFill/>
                <a:prstDash val="soli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lang="zh-CN" altLang="en-US" sz="120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33" name="组合 32">
              <a:extLst>
                <a:ext uri="{FF2B5EF4-FFF2-40B4-BE49-F238E27FC236}">
                  <a16:creationId xmlns:a16="http://schemas.microsoft.com/office/drawing/2014/main" id="{A48ADAF1-EB38-435D-9C39-8BB444B490D7}"/>
                </a:ext>
              </a:extLst>
            </p:cNvPr>
            <p:cNvGrpSpPr/>
            <p:nvPr/>
          </p:nvGrpSpPr>
          <p:grpSpPr>
            <a:xfrm>
              <a:off x="4523219" y="3238941"/>
              <a:ext cx="1008112" cy="1066033"/>
              <a:chOff x="3851920" y="2139701"/>
              <a:chExt cx="1008112" cy="1066033"/>
            </a:xfrm>
          </p:grpSpPr>
          <p:sp>
            <p:nvSpPr>
              <p:cNvPr id="69" name="圆角矩形 8">
                <a:extLst>
                  <a:ext uri="{FF2B5EF4-FFF2-40B4-BE49-F238E27FC236}">
                    <a16:creationId xmlns:a16="http://schemas.microsoft.com/office/drawing/2014/main" id="{D4546E9F-8DE4-42F3-88A8-E84B866F82D8}"/>
                  </a:ext>
                </a:extLst>
              </p:cNvPr>
              <p:cNvSpPr/>
              <p:nvPr/>
            </p:nvSpPr>
            <p:spPr>
              <a:xfrm>
                <a:off x="3851920" y="2737682"/>
                <a:ext cx="1008112" cy="468052"/>
              </a:xfrm>
              <a:custGeom>
                <a:avLst/>
                <a:gdLst/>
                <a:ahLst/>
                <a:cxnLst/>
                <a:rect l="l" t="t" r="r" b="b"/>
                <a:pathLst>
                  <a:path w="1008112" h="468052">
                    <a:moveTo>
                      <a:pt x="18002" y="0"/>
                    </a:moveTo>
                    <a:lnTo>
                      <a:pt x="774086" y="0"/>
                    </a:lnTo>
                    <a:cubicBezTo>
                      <a:pt x="903335" y="0"/>
                      <a:pt x="1008112" y="104777"/>
                      <a:pt x="1008112" y="234026"/>
                    </a:cubicBezTo>
                    <a:cubicBezTo>
                      <a:pt x="1008112" y="363275"/>
                      <a:pt x="903335" y="468052"/>
                      <a:pt x="774086" y="468052"/>
                    </a:cubicBezTo>
                    <a:lnTo>
                      <a:pt x="18002" y="468052"/>
                    </a:lnTo>
                    <a:lnTo>
                      <a:pt x="0" y="466237"/>
                    </a:lnTo>
                    <a:lnTo>
                      <a:pt x="0" y="1815"/>
                    </a:lnTo>
                    <a:cubicBezTo>
                      <a:pt x="5884" y="232"/>
                      <a:pt x="11916" y="0"/>
                      <a:pt x="18002" y="0"/>
                    </a:cubicBezTo>
                    <a:close/>
                  </a:path>
                </a:pathLst>
              </a:custGeom>
              <a:solidFill>
                <a:srgbClr val="98BEAD"/>
              </a:solidFill>
              <a:ln w="25400" cap="flat" cmpd="sng" algn="ctr">
                <a:noFill/>
                <a:prstDash val="soli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lang="zh-CN" altLang="en-US" sz="120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70" name="圆角矩形 11">
                <a:extLst>
                  <a:ext uri="{FF2B5EF4-FFF2-40B4-BE49-F238E27FC236}">
                    <a16:creationId xmlns:a16="http://schemas.microsoft.com/office/drawing/2014/main" id="{7AC168B6-7D00-44A9-ABA6-A8BF2BA72446}"/>
                  </a:ext>
                </a:extLst>
              </p:cNvPr>
              <p:cNvSpPr/>
              <p:nvPr/>
            </p:nvSpPr>
            <p:spPr>
              <a:xfrm>
                <a:off x="3851920" y="2139701"/>
                <a:ext cx="1008112" cy="468052"/>
              </a:xfrm>
              <a:custGeom>
                <a:avLst/>
                <a:gdLst/>
                <a:ahLst/>
                <a:cxnLst/>
                <a:rect l="l" t="t" r="r" b="b"/>
                <a:pathLst>
                  <a:path w="1008112" h="468052">
                    <a:moveTo>
                      <a:pt x="18002" y="0"/>
                    </a:moveTo>
                    <a:lnTo>
                      <a:pt x="774086" y="0"/>
                    </a:lnTo>
                    <a:cubicBezTo>
                      <a:pt x="903335" y="0"/>
                      <a:pt x="1008112" y="104777"/>
                      <a:pt x="1008112" y="234026"/>
                    </a:cubicBezTo>
                    <a:cubicBezTo>
                      <a:pt x="1008112" y="363275"/>
                      <a:pt x="903335" y="468052"/>
                      <a:pt x="774086" y="468052"/>
                    </a:cubicBezTo>
                    <a:lnTo>
                      <a:pt x="18002" y="468052"/>
                    </a:lnTo>
                    <a:lnTo>
                      <a:pt x="0" y="466237"/>
                    </a:lnTo>
                    <a:lnTo>
                      <a:pt x="0" y="1815"/>
                    </a:lnTo>
                    <a:cubicBezTo>
                      <a:pt x="5884" y="232"/>
                      <a:pt x="11916" y="0"/>
                      <a:pt x="18002" y="0"/>
                    </a:cubicBezTo>
                    <a:close/>
                  </a:path>
                </a:pathLst>
              </a:custGeom>
              <a:solidFill>
                <a:srgbClr val="98BEAD"/>
              </a:solidFill>
              <a:ln w="25400" cap="flat" cmpd="sng" algn="ctr">
                <a:noFill/>
                <a:prstDash val="soli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lang="zh-CN" altLang="en-US" sz="120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71" name="等腰三角形 70">
                <a:extLst>
                  <a:ext uri="{FF2B5EF4-FFF2-40B4-BE49-F238E27FC236}">
                    <a16:creationId xmlns:a16="http://schemas.microsoft.com/office/drawing/2014/main" id="{9EE803B7-A33F-4517-93FD-85BCDFCA6971}"/>
                  </a:ext>
                </a:extLst>
              </p:cNvPr>
              <p:cNvSpPr/>
              <p:nvPr/>
            </p:nvSpPr>
            <p:spPr>
              <a:xfrm rot="5400000">
                <a:off x="3625792" y="2365829"/>
                <a:ext cx="1066033" cy="613777"/>
              </a:xfrm>
              <a:prstGeom prst="triangle">
                <a:avLst/>
              </a:prstGeom>
              <a:solidFill>
                <a:srgbClr val="578C6E"/>
              </a:solidFill>
              <a:ln w="25400" cap="flat" cmpd="sng" algn="ctr">
                <a:noFill/>
                <a:prstDash val="soli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lang="zh-CN" altLang="en-US" sz="120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06D17E08-DFF9-4927-B8A2-B2A3D31DFA28}"/>
                </a:ext>
              </a:extLst>
            </p:cNvPr>
            <p:cNvGrpSpPr/>
            <p:nvPr/>
          </p:nvGrpSpPr>
          <p:grpSpPr>
            <a:xfrm>
              <a:off x="6804248" y="1573422"/>
              <a:ext cx="1229470" cy="1229470"/>
              <a:chOff x="6255881" y="2162646"/>
              <a:chExt cx="1180284" cy="1180284"/>
            </a:xfrm>
          </p:grpSpPr>
          <p:sp>
            <p:nvSpPr>
              <p:cNvPr id="41" name="饼形 31">
                <a:extLst>
                  <a:ext uri="{FF2B5EF4-FFF2-40B4-BE49-F238E27FC236}">
                    <a16:creationId xmlns:a16="http://schemas.microsoft.com/office/drawing/2014/main" id="{AB2C02A5-71EA-47A7-A602-8897D51258C0}"/>
                  </a:ext>
                </a:extLst>
              </p:cNvPr>
              <p:cNvSpPr/>
              <p:nvPr/>
            </p:nvSpPr>
            <p:spPr>
              <a:xfrm rot="2843270">
                <a:off x="6255881" y="2162646"/>
                <a:ext cx="1180284" cy="1180284"/>
              </a:xfrm>
              <a:prstGeom prst="pie">
                <a:avLst>
                  <a:gd name="adj1" fmla="val 3644789"/>
                  <a:gd name="adj2" fmla="val 16200000"/>
                </a:avLst>
              </a:prstGeom>
              <a:solidFill>
                <a:srgbClr val="EBAE44"/>
              </a:solidFill>
              <a:ln w="25400" cap="flat" cmpd="sng" algn="ctr">
                <a:noFill/>
                <a:prstDash val="soli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lang="zh-CN" altLang="en-US" sz="120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2" name="等腰三角形 41">
                <a:extLst>
                  <a:ext uri="{FF2B5EF4-FFF2-40B4-BE49-F238E27FC236}">
                    <a16:creationId xmlns:a16="http://schemas.microsoft.com/office/drawing/2014/main" id="{CBF0554E-0736-48A0-8D73-4BE555AE1577}"/>
                  </a:ext>
                </a:extLst>
              </p:cNvPr>
              <p:cNvSpPr/>
              <p:nvPr/>
            </p:nvSpPr>
            <p:spPr>
              <a:xfrm>
                <a:off x="6666003" y="2709230"/>
                <a:ext cx="360040" cy="554148"/>
              </a:xfrm>
              <a:prstGeom prst="triangle">
                <a:avLst/>
              </a:prstGeom>
              <a:solidFill>
                <a:srgbClr val="EC8144"/>
              </a:solidFill>
              <a:ln w="25400" cap="flat" cmpd="sng" algn="ctr">
                <a:noFill/>
                <a:prstDash val="soli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lang="zh-CN" altLang="en-US" sz="120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sp>
          <p:nvSpPr>
            <p:cNvPr id="35" name="TextBox 33">
              <a:extLst>
                <a:ext uri="{FF2B5EF4-FFF2-40B4-BE49-F238E27FC236}">
                  <a16:creationId xmlns:a16="http://schemas.microsoft.com/office/drawing/2014/main" id="{81D2CB03-954A-4B9D-A259-A640B7A5D63A}"/>
                </a:ext>
              </a:extLst>
            </p:cNvPr>
            <p:cNvSpPr txBox="1"/>
            <p:nvPr/>
          </p:nvSpPr>
          <p:spPr>
            <a:xfrm>
              <a:off x="1319691" y="3224854"/>
              <a:ext cx="1773946" cy="1200329"/>
            </a:xfrm>
            <a:prstGeom prst="rect">
              <a:avLst/>
            </a:prstGeom>
            <a:noFill/>
          </p:spPr>
          <p:txBody>
            <a:bodyPr wrap="square" rtlCol="0">
              <a:spAutoFit/>
            </a:bodyPr>
            <a:lstStyle/>
            <a:p>
              <a:pPr marL="285750" lvl="0" indent="-285750">
                <a:lnSpc>
                  <a:spcPct val="150000"/>
                </a:lnSpc>
                <a:buFont typeface="Wingdings" panose="05000000000000000000" pitchFamily="2" charset="2"/>
                <a:buChar char="ü"/>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索引级别：亿级别</a:t>
              </a:r>
            </a:p>
            <a:p>
              <a:pPr marL="285750" lvl="0" indent="-285750">
                <a:lnSpc>
                  <a:spcPct val="150000"/>
                </a:lnSpc>
                <a:buFont typeface="Wingdings" panose="05000000000000000000" pitchFamily="2" charset="2"/>
                <a:buChar char="ü"/>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影像级别：可支持扩展，可支持</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FTP</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SFTP</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NAS</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存储等</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6" name="TextBox 34">
              <a:extLst>
                <a:ext uri="{FF2B5EF4-FFF2-40B4-BE49-F238E27FC236}">
                  <a16:creationId xmlns:a16="http://schemas.microsoft.com/office/drawing/2014/main" id="{E07375DA-A5A9-47B4-85C6-D498DC19B8ED}"/>
                </a:ext>
              </a:extLst>
            </p:cNvPr>
            <p:cNvSpPr txBox="1"/>
            <p:nvPr/>
          </p:nvSpPr>
          <p:spPr>
            <a:xfrm>
              <a:off x="1591552" y="2927530"/>
              <a:ext cx="1366026" cy="369332"/>
            </a:xfrm>
            <a:prstGeom prst="rect">
              <a:avLst/>
            </a:prstGeom>
            <a:noFill/>
          </p:spPr>
          <p:txBody>
            <a:bodyPr wrap="square" rtlCol="0">
              <a:spAutoFit/>
            </a:bodyPr>
            <a:lstStyle/>
            <a:p>
              <a:pPr>
                <a:lnSpc>
                  <a:spcPct val="150000"/>
                </a:lnSpc>
              </a:pPr>
              <a:r>
                <a:rPr lang="zh-CN" altLang="en-US" sz="1200" b="1" dirty="0">
                  <a:solidFill>
                    <a:srgbClr val="F46970"/>
                  </a:solidFill>
                  <a:latin typeface="微软雅黑" panose="020B0503020204020204" pitchFamily="34" charset="-122"/>
                  <a:ea typeface="微软雅黑" panose="020B0503020204020204" pitchFamily="34" charset="-122"/>
                </a:rPr>
                <a:t>可支持容量</a:t>
              </a:r>
            </a:p>
          </p:txBody>
        </p:sp>
        <p:sp>
          <p:nvSpPr>
            <p:cNvPr id="37" name="TextBox 35">
              <a:extLst>
                <a:ext uri="{FF2B5EF4-FFF2-40B4-BE49-F238E27FC236}">
                  <a16:creationId xmlns:a16="http://schemas.microsoft.com/office/drawing/2014/main" id="{A6184A53-4206-403C-A523-FC3E0709A9B3}"/>
                </a:ext>
              </a:extLst>
            </p:cNvPr>
            <p:cNvSpPr txBox="1"/>
            <p:nvPr/>
          </p:nvSpPr>
          <p:spPr>
            <a:xfrm>
              <a:off x="4002249" y="2229516"/>
              <a:ext cx="1773946" cy="646331"/>
            </a:xfrm>
            <a:prstGeom prst="rect">
              <a:avLst/>
            </a:prstGeom>
            <a:noFill/>
          </p:spPr>
          <p:txBody>
            <a:bodyPr wrap="square" rtlCol="0">
              <a:spAutoFit/>
            </a:bodyPr>
            <a:lstStyle/>
            <a:p>
              <a:pPr marL="285750" lvl="0" indent="-285750">
                <a:lnSpc>
                  <a:spcPct val="150000"/>
                </a:lnSpc>
                <a:buFont typeface="Wingdings" panose="05000000000000000000" pitchFamily="2" charset="2"/>
                <a:buChar char="ü"/>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默认支持</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1W</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a:t>
              </a:r>
            </a:p>
            <a:p>
              <a:pPr marL="285750" lvl="0" indent="-285750">
                <a:lnSpc>
                  <a:spcPct val="150000"/>
                </a:lnSpc>
                <a:buFont typeface="Wingdings" panose="05000000000000000000" pitchFamily="2" charset="2"/>
                <a:buChar char="ü"/>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超过</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1W</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，可以扩展</a:t>
              </a:r>
            </a:p>
          </p:txBody>
        </p:sp>
        <p:sp>
          <p:nvSpPr>
            <p:cNvPr id="38" name="TextBox 36">
              <a:extLst>
                <a:ext uri="{FF2B5EF4-FFF2-40B4-BE49-F238E27FC236}">
                  <a16:creationId xmlns:a16="http://schemas.microsoft.com/office/drawing/2014/main" id="{C2389A8C-73A1-4419-87E6-602A867EEA6A}"/>
                </a:ext>
              </a:extLst>
            </p:cNvPr>
            <p:cNvSpPr txBox="1"/>
            <p:nvPr/>
          </p:nvSpPr>
          <p:spPr>
            <a:xfrm>
              <a:off x="4262733" y="1941484"/>
              <a:ext cx="1134747" cy="369332"/>
            </a:xfrm>
            <a:prstGeom prst="rect">
              <a:avLst/>
            </a:prstGeom>
            <a:noFill/>
          </p:spPr>
          <p:txBody>
            <a:bodyPr wrap="square" rtlCol="0">
              <a:spAutoFit/>
            </a:bodyPr>
            <a:lstStyle/>
            <a:p>
              <a:pPr>
                <a:lnSpc>
                  <a:spcPct val="150000"/>
                </a:lnSpc>
              </a:pPr>
              <a:r>
                <a:rPr lang="zh-CN" altLang="en-US" sz="1200" b="1" dirty="0">
                  <a:solidFill>
                    <a:srgbClr val="F46970"/>
                  </a:solidFill>
                  <a:latin typeface="微软雅黑" panose="020B0503020204020204" pitchFamily="34" charset="-122"/>
                  <a:ea typeface="微软雅黑" panose="020B0503020204020204" pitchFamily="34" charset="-122"/>
                </a:rPr>
                <a:t>可支持用户数</a:t>
              </a:r>
            </a:p>
          </p:txBody>
        </p:sp>
        <p:sp>
          <p:nvSpPr>
            <p:cNvPr id="39" name="TextBox 37">
              <a:extLst>
                <a:ext uri="{FF2B5EF4-FFF2-40B4-BE49-F238E27FC236}">
                  <a16:creationId xmlns:a16="http://schemas.microsoft.com/office/drawing/2014/main" id="{9EBB5798-D1FF-430A-89C8-74FED8350E5B}"/>
                </a:ext>
              </a:extLst>
            </p:cNvPr>
            <p:cNvSpPr txBox="1"/>
            <p:nvPr/>
          </p:nvSpPr>
          <p:spPr>
            <a:xfrm>
              <a:off x="6707165" y="3248661"/>
              <a:ext cx="1499040" cy="1200329"/>
            </a:xfrm>
            <a:prstGeom prst="rect">
              <a:avLst/>
            </a:prstGeom>
            <a:noFill/>
          </p:spPr>
          <p:txBody>
            <a:bodyPr wrap="square" rtlCol="0">
              <a:spAutoFit/>
            </a:bodyPr>
            <a:lstStyle/>
            <a:p>
              <a:pPr marL="285750" lvl="0" indent="-285750">
                <a:lnSpc>
                  <a:spcPct val="150000"/>
                </a:lnSpc>
                <a:buFont typeface="Wingdings" panose="05000000000000000000" pitchFamily="2" charset="2"/>
                <a:buChar char="ü"/>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影像存储服务</a:t>
              </a:r>
            </a:p>
            <a:p>
              <a:pPr marL="285750" lvl="0" indent="-285750">
                <a:lnSpc>
                  <a:spcPct val="150000"/>
                </a:lnSpc>
                <a:buFont typeface="Wingdings" panose="05000000000000000000" pitchFamily="2" charset="2"/>
                <a:buChar char="ü"/>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影像查询服务</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lvl="0" indent="-285750">
                <a:lnSpc>
                  <a:spcPct val="150000"/>
                </a:lnSpc>
                <a:buFont typeface="Wingdings" panose="05000000000000000000" pitchFamily="2" charset="2"/>
                <a:buChar char="ü"/>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影像调阅服务</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lvl="0" indent="-285750">
                <a:lnSpc>
                  <a:spcPct val="150000"/>
                </a:lnSpc>
                <a:buFont typeface="Wingdings" panose="05000000000000000000" pitchFamily="2" charset="2"/>
                <a:buChar char="ü"/>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索引信息同步</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0" name="TextBox 38">
              <a:extLst>
                <a:ext uri="{FF2B5EF4-FFF2-40B4-BE49-F238E27FC236}">
                  <a16:creationId xmlns:a16="http://schemas.microsoft.com/office/drawing/2014/main" id="{7073CF4C-70C2-4586-9826-867AF9490FC1}"/>
                </a:ext>
              </a:extLst>
            </p:cNvPr>
            <p:cNvSpPr txBox="1"/>
            <p:nvPr/>
          </p:nvSpPr>
          <p:spPr>
            <a:xfrm>
              <a:off x="6982070" y="2971662"/>
              <a:ext cx="883779" cy="369332"/>
            </a:xfrm>
            <a:prstGeom prst="rect">
              <a:avLst/>
            </a:prstGeom>
            <a:noFill/>
          </p:spPr>
          <p:txBody>
            <a:bodyPr wrap="square" rtlCol="0">
              <a:spAutoFit/>
            </a:bodyPr>
            <a:lstStyle>
              <a:defPPr>
                <a:defRPr lang="zh-CN"/>
              </a:defPPr>
              <a:lvl1pPr>
                <a:defRPr sz="1200">
                  <a:solidFill>
                    <a:srgbClr val="F46970"/>
                  </a:solidFill>
                  <a:latin typeface="微软雅黑" panose="020B0503020204020204" pitchFamily="34" charset="-122"/>
                  <a:ea typeface="微软雅黑" panose="020B0503020204020204" pitchFamily="34" charset="-122"/>
                </a:defRPr>
              </a:lvl1pPr>
            </a:lstStyle>
            <a:p>
              <a:pPr>
                <a:lnSpc>
                  <a:spcPct val="150000"/>
                </a:lnSpc>
              </a:pPr>
              <a:r>
                <a:rPr lang="zh-CN" altLang="en-US" b="1" dirty="0"/>
                <a:t>对外接口</a:t>
              </a:r>
            </a:p>
          </p:txBody>
        </p:sp>
      </p:grpSp>
    </p:spTree>
    <p:extLst>
      <p:ext uri="{BB962C8B-B14F-4D97-AF65-F5344CB8AC3E}">
        <p14:creationId xmlns:p14="http://schemas.microsoft.com/office/powerpoint/2010/main" val="2256041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869" y="222590"/>
            <a:ext cx="8403269" cy="422869"/>
          </a:xfrm>
        </p:spPr>
        <p:txBody>
          <a:bodyPr/>
          <a:lstStyle/>
          <a:p>
            <a:r>
              <a:rPr kumimoji="1" lang="zh-CN" altLang="en-US" sz="2400" dirty="0">
                <a:solidFill>
                  <a:srgbClr val="FFC000"/>
                </a:solidFill>
              </a:rPr>
              <a:t>文件安全加密体系</a:t>
            </a:r>
            <a:endParaRPr kumimoji="1" lang="zh-CN" altLang="en-US" sz="2400" dirty="0"/>
          </a:p>
        </p:txBody>
      </p:sp>
      <p:sp>
        <p:nvSpPr>
          <p:cNvPr id="22" name="TextBox 10">
            <a:extLst>
              <a:ext uri="{FF2B5EF4-FFF2-40B4-BE49-F238E27FC236}">
                <a16:creationId xmlns:a16="http://schemas.microsoft.com/office/drawing/2014/main" id="{54AB8CB6-7311-469C-80DB-39A27FD22752}"/>
              </a:ext>
            </a:extLst>
          </p:cNvPr>
          <p:cNvSpPr txBox="1"/>
          <p:nvPr/>
        </p:nvSpPr>
        <p:spPr>
          <a:xfrm>
            <a:off x="443869" y="869199"/>
            <a:ext cx="8179260" cy="314207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系统会对</a:t>
            </a:r>
            <a:r>
              <a:rPr lang="zh-CN" altLang="zh-CN" dirty="0"/>
              <a:t>电子文件内容进行加</a:t>
            </a:r>
            <a:r>
              <a:rPr lang="zh-CN" altLang="en-US" dirty="0"/>
              <a:t>解</a:t>
            </a:r>
            <a:r>
              <a:rPr lang="zh-CN" altLang="zh-CN" dirty="0"/>
              <a:t>密，</a:t>
            </a:r>
            <a:r>
              <a:rPr lang="zh-CN" altLang="en-US" dirty="0"/>
              <a:t>加密算法采用</a:t>
            </a:r>
            <a:r>
              <a:rPr lang="en-US" altLang="zh-CN" dirty="0"/>
              <a:t>AES</a:t>
            </a:r>
            <a:r>
              <a:rPr lang="zh-CN" altLang="en-US" dirty="0"/>
              <a:t>进行的加解密，</a:t>
            </a:r>
            <a:r>
              <a:rPr lang="zh-CN" altLang="zh-CN" dirty="0"/>
              <a:t>保障电子文件在脱离系统环境的情况下无法直接打开浏览。</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如果客户想一次性解密电子文件，可以提供解密工具一次性解密。</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endParaRPr lang="zh-CN" altLang="zh-CN" dirty="0"/>
          </a:p>
          <a:p>
            <a:pPr lvl="0"/>
            <a:r>
              <a:rPr lang="en-US" altLang="zh-CN" dirty="0"/>
              <a:t> </a:t>
            </a:r>
            <a:endParaRPr lang="zh-CN" altLang="zh-CN" dirty="0"/>
          </a:p>
          <a:p>
            <a:pPr>
              <a:lnSpc>
                <a:spcPct val="120000"/>
              </a:lnSpc>
              <a:spcBef>
                <a:spcPts val="600"/>
              </a:spcBef>
            </a:pPr>
            <a:endParaRPr lang="en-US" altLang="zh-CN" sz="1200" dirty="0">
              <a:solidFill>
                <a:schemeClr val="tx1">
                  <a:lumMod val="50000"/>
                  <a:lumOff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741041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txBox="1">
            <a:spLocks/>
          </p:cNvSpPr>
          <p:nvPr/>
        </p:nvSpPr>
        <p:spPr bwMode="auto">
          <a:xfrm>
            <a:off x="856193" y="2958353"/>
            <a:ext cx="3919007" cy="2081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00" b="0" i="0" kern="1200">
                <a:solidFill>
                  <a:schemeClr val="bg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1200" b="1" dirty="0"/>
              <a:t>张志亮（手机：</a:t>
            </a:r>
            <a:r>
              <a:rPr lang="en-US" altLang="zh-CN" sz="1200" b="1" dirty="0"/>
              <a:t>15818553565</a:t>
            </a:r>
            <a:r>
              <a:rPr lang="zh-CN" altLang="en-US" sz="1200" b="1" dirty="0"/>
              <a:t>，微信号手机）</a:t>
            </a:r>
            <a:endParaRPr lang="en-US" altLang="zh-CN" sz="1200" b="1" dirty="0"/>
          </a:p>
        </p:txBody>
      </p:sp>
      <p:sp>
        <p:nvSpPr>
          <p:cNvPr id="13" name="Title 1"/>
          <p:cNvSpPr txBox="1">
            <a:spLocks/>
          </p:cNvSpPr>
          <p:nvPr/>
        </p:nvSpPr>
        <p:spPr bwMode="auto">
          <a:xfrm>
            <a:off x="856193" y="1420171"/>
            <a:ext cx="5484842" cy="112221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defTabSz="457200" rtl="0" eaLnBrk="1" latinLnBrk="0" hangingPunct="1">
              <a:lnSpc>
                <a:spcPct val="100000"/>
              </a:lnSpc>
              <a:spcBef>
                <a:spcPct val="0"/>
              </a:spcBef>
              <a:buNone/>
              <a:defRPr sz="3200" b="1" i="0" kern="1200" baseline="0">
                <a:solidFill>
                  <a:schemeClr val="bg1"/>
                </a:solidFill>
                <a:latin typeface="Microsoft YaHei" charset="-122"/>
                <a:ea typeface="Microsoft YaHei" charset="-122"/>
                <a:cs typeface="Microsoft YaHei" charset="-122"/>
              </a:defRPr>
            </a:lvl1pPr>
          </a:lstStyle>
          <a:p>
            <a:r>
              <a:rPr lang="zh-CN" altLang="en-US" dirty="0"/>
              <a:t>深圳肆专科技有限公司介绍</a:t>
            </a:r>
          </a:p>
        </p:txBody>
      </p:sp>
      <p:sp>
        <p:nvSpPr>
          <p:cNvPr id="4" name="Text Placeholder 4"/>
          <p:cNvSpPr txBox="1">
            <a:spLocks/>
          </p:cNvSpPr>
          <p:nvPr/>
        </p:nvSpPr>
        <p:spPr bwMode="auto">
          <a:xfrm>
            <a:off x="856193" y="3200400"/>
            <a:ext cx="2369607" cy="250829"/>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00" b="0" i="0" kern="1200">
                <a:solidFill>
                  <a:schemeClr val="bg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1200" dirty="0"/>
              <a:t>2019.4.2</a:t>
            </a:r>
          </a:p>
        </p:txBody>
      </p:sp>
    </p:spTree>
    <p:extLst>
      <p:ext uri="{BB962C8B-B14F-4D97-AF65-F5344CB8AC3E}">
        <p14:creationId xmlns:p14="http://schemas.microsoft.com/office/powerpoint/2010/main" val="2190980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a:xfrm>
            <a:off x="443869" y="275754"/>
            <a:ext cx="8403269" cy="702223"/>
          </a:xfrm>
        </p:spPr>
        <p:txBody>
          <a:bodyPr/>
          <a:lstStyle/>
          <a:p>
            <a:r>
              <a:rPr lang="zh-CN" altLang="en-US" dirty="0">
                <a:latin typeface="Microsoft YaHei" charset="-122"/>
                <a:ea typeface="Microsoft YaHei" charset="-122"/>
                <a:cs typeface="Microsoft YaHei" charset="-122"/>
              </a:rPr>
              <a:t>成功案例</a:t>
            </a:r>
            <a:endParaRPr lang="en-US" dirty="0">
              <a:latin typeface="Microsoft YaHei" charset="-122"/>
              <a:ea typeface="Microsoft YaHei" charset="-122"/>
              <a:cs typeface="Microsoft YaHei" charset="-122"/>
            </a:endParaRPr>
          </a:p>
        </p:txBody>
      </p:sp>
      <p:sp>
        <p:nvSpPr>
          <p:cNvPr id="4" name="Title 1"/>
          <p:cNvSpPr txBox="1">
            <a:spLocks/>
          </p:cNvSpPr>
          <p:nvPr/>
        </p:nvSpPr>
        <p:spPr bwMode="auto">
          <a:xfrm>
            <a:off x="6093808" y="2366780"/>
            <a:ext cx="1479560" cy="14681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1600" b="1" i="0" kern="1200" baseline="0">
                <a:solidFill>
                  <a:schemeClr val="bg1"/>
                </a:solidFill>
                <a:latin typeface="Arial"/>
                <a:ea typeface="+mj-ea"/>
                <a:cs typeface="Arial"/>
              </a:defRPr>
            </a:lvl1pPr>
          </a:lstStyle>
          <a:p>
            <a:pPr algn="ctr"/>
            <a:r>
              <a:rPr lang="en-US" altLang="zh-CN" sz="8000" dirty="0">
                <a:solidFill>
                  <a:srgbClr val="24215F"/>
                </a:solidFill>
              </a:rPr>
              <a:t>5</a:t>
            </a:r>
            <a:endParaRPr lang="en-US" sz="8000" dirty="0">
              <a:solidFill>
                <a:srgbClr val="24215F"/>
              </a:solidFill>
            </a:endParaRPr>
          </a:p>
        </p:txBody>
      </p:sp>
    </p:spTree>
    <p:extLst>
      <p:ext uri="{BB962C8B-B14F-4D97-AF65-F5344CB8AC3E}">
        <p14:creationId xmlns:p14="http://schemas.microsoft.com/office/powerpoint/2010/main" val="1813159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华为慧通无纸化凭证集成方案</a:t>
            </a:r>
            <a:endParaRPr kumimoji="1" lang="zh-CN" altLang="en-US" sz="2400" dirty="0"/>
          </a:p>
        </p:txBody>
      </p:sp>
      <p:pic>
        <p:nvPicPr>
          <p:cNvPr id="6" name="图片 5">
            <a:extLst>
              <a:ext uri="{FF2B5EF4-FFF2-40B4-BE49-F238E27FC236}">
                <a16:creationId xmlns:a16="http://schemas.microsoft.com/office/drawing/2014/main" id="{EF470E4C-704C-40FF-978B-5F12629718BE}"/>
              </a:ext>
            </a:extLst>
          </p:cNvPr>
          <p:cNvPicPr/>
          <p:nvPr/>
        </p:nvPicPr>
        <p:blipFill>
          <a:blip r:embed="rId2"/>
          <a:stretch>
            <a:fillRect/>
          </a:stretch>
        </p:blipFill>
        <p:spPr>
          <a:xfrm>
            <a:off x="339165" y="851684"/>
            <a:ext cx="5338482" cy="3774104"/>
          </a:xfrm>
          <a:prstGeom prst="rect">
            <a:avLst/>
          </a:prstGeom>
        </p:spPr>
      </p:pic>
      <p:sp>
        <p:nvSpPr>
          <p:cNvPr id="7" name="文本框 6">
            <a:extLst>
              <a:ext uri="{FF2B5EF4-FFF2-40B4-BE49-F238E27FC236}">
                <a16:creationId xmlns:a16="http://schemas.microsoft.com/office/drawing/2014/main" id="{5600736D-6D1F-4807-861D-8CFF03ADF80A}"/>
              </a:ext>
            </a:extLst>
          </p:cNvPr>
          <p:cNvSpPr txBox="1"/>
          <p:nvPr/>
        </p:nvSpPr>
        <p:spPr>
          <a:xfrm>
            <a:off x="5818508" y="842310"/>
            <a:ext cx="3202230" cy="3939540"/>
          </a:xfrm>
          <a:prstGeom prst="rect">
            <a:avLst/>
          </a:prstGeom>
          <a:noFill/>
        </p:spPr>
        <p:txBody>
          <a:bodyPr wrap="square" rtlCol="0">
            <a:spAutoFit/>
          </a:bodyPr>
          <a:lstStyle/>
          <a:p>
            <a:r>
              <a:rPr lang="en-US" altLang="zh-CN" b="1" dirty="0"/>
              <a:t>1</a:t>
            </a:r>
            <a:r>
              <a:rPr lang="zh-CN" altLang="zh-CN" b="1" dirty="0"/>
              <a:t>、需求目的：</a:t>
            </a:r>
          </a:p>
          <a:p>
            <a:r>
              <a:rPr lang="zh-CN" altLang="zh-CN" dirty="0"/>
              <a:t>为响应公司的流程数字化要求，希望通过该无纸化归档方案的实现，能够较大幅度地减少当前纸件归档操作方式所耗用的大量物力人力。</a:t>
            </a:r>
          </a:p>
          <a:p>
            <a:r>
              <a:rPr lang="en-US" altLang="zh-CN" b="1" dirty="0"/>
              <a:t>2</a:t>
            </a:r>
            <a:r>
              <a:rPr lang="zh-CN" altLang="zh-CN" b="1" dirty="0"/>
              <a:t>、需求背景：</a:t>
            </a:r>
          </a:p>
          <a:p>
            <a:r>
              <a:rPr lang="zh-CN" altLang="zh-CN" dirty="0"/>
              <a:t>目前财务部门的凭证归档仍是采用纸件方式，当前每月会产生约</a:t>
            </a:r>
            <a:r>
              <a:rPr lang="en-US" altLang="zh-CN" dirty="0"/>
              <a:t>7000</a:t>
            </a:r>
            <a:r>
              <a:rPr lang="zh-CN" altLang="zh-CN" dirty="0"/>
              <a:t>张各类凭证及其相关附件，这样要耗用大量纸张和人力（约</a:t>
            </a:r>
            <a:r>
              <a:rPr lang="en-US" altLang="zh-CN" dirty="0"/>
              <a:t>30</a:t>
            </a:r>
            <a:r>
              <a:rPr lang="zh-CN" altLang="zh-CN" dirty="0"/>
              <a:t>个会计</a:t>
            </a:r>
            <a:r>
              <a:rPr lang="en-US" altLang="zh-CN" dirty="0"/>
              <a:t>*3</a:t>
            </a:r>
            <a:r>
              <a:rPr lang="zh-CN" altLang="zh-CN" dirty="0"/>
              <a:t>天</a:t>
            </a:r>
            <a:r>
              <a:rPr lang="en-US" altLang="zh-CN" dirty="0"/>
              <a:t>/</a:t>
            </a:r>
            <a:r>
              <a:rPr lang="zh-CN" altLang="zh-CN" dirty="0"/>
              <a:t>月）来完成整理并归档到文档中心。</a:t>
            </a:r>
          </a:p>
          <a:p>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0557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建设银行某分行</a:t>
            </a:r>
            <a:endParaRPr kumimoji="1" lang="zh-CN" altLang="en-US" sz="2400" dirty="0"/>
          </a:p>
        </p:txBody>
      </p:sp>
      <p:sp>
        <p:nvSpPr>
          <p:cNvPr id="3" name="矩形 2">
            <a:extLst>
              <a:ext uri="{FF2B5EF4-FFF2-40B4-BE49-F238E27FC236}">
                <a16:creationId xmlns:a16="http://schemas.microsoft.com/office/drawing/2014/main" id="{38A147B3-9470-461B-8392-2935C0C7534A}"/>
              </a:ext>
            </a:extLst>
          </p:cNvPr>
          <p:cNvSpPr/>
          <p:nvPr/>
        </p:nvSpPr>
        <p:spPr>
          <a:xfrm>
            <a:off x="296862" y="682104"/>
            <a:ext cx="7839075" cy="1754326"/>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背景</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中国建设银行</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某</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分行，下属</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140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多个</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营业</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网点，平均每天产生新的对公账户资料</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200-300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份，每份资料</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20-200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页不等，且具有历史存量</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1000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万份以上。各网点先单独保管这些账号资料，每个星期移交一次到分行总部，有需要用到的账户资料又得人工查阅</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8601626D-4902-4213-82A3-1F2B4F35CD73}"/>
              </a:ext>
            </a:extLst>
          </p:cNvPr>
          <p:cNvSpPr/>
          <p:nvPr/>
        </p:nvSpPr>
        <p:spPr>
          <a:xfrm>
            <a:off x="248770" y="2502202"/>
            <a:ext cx="7317441" cy="2585323"/>
          </a:xfrm>
          <a:prstGeom prst="rect">
            <a:avLst/>
          </a:prstGeom>
        </p:spPr>
        <p:txBody>
          <a:bodyPr wrap="square">
            <a:spAutoFit/>
          </a:bodyPr>
          <a:lstStyle/>
          <a:p>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mn-ea"/>
              </a:rPr>
              <a:t>管理现状</a:t>
            </a:r>
            <a:endParaRPr lang="en-US" altLang="zh-CN"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endParaRPr lang="en-US" altLang="zh-CN" b="1"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对公账户资料查询利用困难</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历史存量对公账户档案有</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rPr>
              <a:t>1000</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万份以上，每份</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rPr>
              <a:t>20-200</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页</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每天</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rPr>
              <a:t>140</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多个网点会产生新的对公账户资料</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移交运输过程中造成资料损坏</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499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20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2000"/>
                                        <p:tgtEl>
                                          <p:spTgt spid="4">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2000"/>
                                        <p:tgtEl>
                                          <p:spTgt spid="4">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20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2000"/>
                                        <p:tgtEl>
                                          <p:spTgt spid="4">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20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建设银行某分行</a:t>
            </a:r>
            <a:endParaRPr kumimoji="1" lang="zh-CN" altLang="en-US" sz="2400" dirty="0"/>
          </a:p>
        </p:txBody>
      </p:sp>
      <p:sp>
        <p:nvSpPr>
          <p:cNvPr id="49" name="矩形 48">
            <a:extLst>
              <a:ext uri="{FF2B5EF4-FFF2-40B4-BE49-F238E27FC236}">
                <a16:creationId xmlns:a16="http://schemas.microsoft.com/office/drawing/2014/main" id="{CC5546F7-FAD3-442E-99B7-CB920A5E4F71}"/>
              </a:ext>
            </a:extLst>
          </p:cNvPr>
          <p:cNvSpPr/>
          <p:nvPr/>
        </p:nvSpPr>
        <p:spPr>
          <a:xfrm>
            <a:off x="161727" y="881173"/>
            <a:ext cx="5557394" cy="713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 </a:t>
            </a:r>
          </a:p>
        </p:txBody>
      </p:sp>
      <p:sp>
        <p:nvSpPr>
          <p:cNvPr id="50" name="矩形: 圆角 6">
            <a:extLst>
              <a:ext uri="{FF2B5EF4-FFF2-40B4-BE49-F238E27FC236}">
                <a16:creationId xmlns:a16="http://schemas.microsoft.com/office/drawing/2014/main" id="{F6A555B3-F321-4F61-AE99-0F253884A471}"/>
              </a:ext>
            </a:extLst>
          </p:cNvPr>
          <p:cNvSpPr/>
          <p:nvPr/>
        </p:nvSpPr>
        <p:spPr>
          <a:xfrm>
            <a:off x="216741" y="1105547"/>
            <a:ext cx="821876"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支行</a:t>
            </a: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51" name="矩形: 圆角 10">
            <a:extLst>
              <a:ext uri="{FF2B5EF4-FFF2-40B4-BE49-F238E27FC236}">
                <a16:creationId xmlns:a16="http://schemas.microsoft.com/office/drawing/2014/main" id="{45DB4CA1-5552-4B0F-BE50-3950F878BAF7}"/>
              </a:ext>
            </a:extLst>
          </p:cNvPr>
          <p:cNvSpPr/>
          <p:nvPr/>
        </p:nvSpPr>
        <p:spPr>
          <a:xfrm>
            <a:off x="1093631" y="1114508"/>
            <a:ext cx="835296"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支行</a:t>
            </a:r>
            <a:r>
              <a:rPr lang="en-US" altLang="zh-CN" sz="1600" dirty="0">
                <a:solidFill>
                  <a:schemeClr val="tx1"/>
                </a:solidFill>
                <a:latin typeface="微软雅黑" panose="020B0503020204020204" pitchFamily="34" charset="-122"/>
                <a:ea typeface="微软雅黑" panose="020B0503020204020204" pitchFamily="34" charset="-122"/>
              </a:rPr>
              <a:t>2</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52" name="矩形: 圆角 11">
            <a:extLst>
              <a:ext uri="{FF2B5EF4-FFF2-40B4-BE49-F238E27FC236}">
                <a16:creationId xmlns:a16="http://schemas.microsoft.com/office/drawing/2014/main" id="{11EF19D2-AE11-43B6-9415-EEF0D4BDDFD7}"/>
              </a:ext>
            </a:extLst>
          </p:cNvPr>
          <p:cNvSpPr/>
          <p:nvPr/>
        </p:nvSpPr>
        <p:spPr>
          <a:xfrm>
            <a:off x="1999516" y="1119857"/>
            <a:ext cx="861315"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支行</a:t>
            </a:r>
            <a:r>
              <a:rPr lang="en-US" altLang="zh-CN" sz="1600" dirty="0">
                <a:solidFill>
                  <a:schemeClr val="tx1"/>
                </a:solidFill>
                <a:latin typeface="微软雅黑" panose="020B0503020204020204" pitchFamily="34" charset="-122"/>
                <a:ea typeface="微软雅黑" panose="020B0503020204020204" pitchFamily="34" charset="-122"/>
              </a:rPr>
              <a:t>3</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53" name="矩形: 圆角 12">
            <a:extLst>
              <a:ext uri="{FF2B5EF4-FFF2-40B4-BE49-F238E27FC236}">
                <a16:creationId xmlns:a16="http://schemas.microsoft.com/office/drawing/2014/main" id="{E51F67EE-64E8-4FFE-94FD-D77DA3FC72E6}"/>
              </a:ext>
            </a:extLst>
          </p:cNvPr>
          <p:cNvSpPr/>
          <p:nvPr/>
        </p:nvSpPr>
        <p:spPr>
          <a:xfrm>
            <a:off x="2931420" y="1131263"/>
            <a:ext cx="835296"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支行</a:t>
            </a:r>
            <a:r>
              <a:rPr lang="en-US" altLang="zh-CN" sz="1600" dirty="0">
                <a:solidFill>
                  <a:schemeClr val="tx1"/>
                </a:solidFill>
                <a:latin typeface="微软雅黑" panose="020B0503020204020204" pitchFamily="34" charset="-122"/>
                <a:ea typeface="微软雅黑" panose="020B0503020204020204" pitchFamily="34" charset="-122"/>
              </a:rPr>
              <a:t>4</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54" name="矩形: 圆角 13">
            <a:extLst>
              <a:ext uri="{FF2B5EF4-FFF2-40B4-BE49-F238E27FC236}">
                <a16:creationId xmlns:a16="http://schemas.microsoft.com/office/drawing/2014/main" id="{839F87AA-204B-4DD9-BA15-89A6D6289A2B}"/>
              </a:ext>
            </a:extLst>
          </p:cNvPr>
          <p:cNvSpPr/>
          <p:nvPr/>
        </p:nvSpPr>
        <p:spPr>
          <a:xfrm>
            <a:off x="3850794" y="1126677"/>
            <a:ext cx="861315"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支行</a:t>
            </a:r>
            <a:r>
              <a:rPr lang="en-US" altLang="zh-CN" sz="1600" dirty="0">
                <a:solidFill>
                  <a:schemeClr val="tx1"/>
                </a:solidFill>
                <a:latin typeface="微软雅黑" panose="020B0503020204020204" pitchFamily="34" charset="-122"/>
                <a:ea typeface="微软雅黑" panose="020B0503020204020204" pitchFamily="34" charset="-122"/>
              </a:rPr>
              <a:t>5</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55" name="矩形: 圆角 14">
            <a:extLst>
              <a:ext uri="{FF2B5EF4-FFF2-40B4-BE49-F238E27FC236}">
                <a16:creationId xmlns:a16="http://schemas.microsoft.com/office/drawing/2014/main" id="{683E5548-1498-438F-B4AD-FEDC62A48DA4}"/>
              </a:ext>
            </a:extLst>
          </p:cNvPr>
          <p:cNvSpPr/>
          <p:nvPr/>
        </p:nvSpPr>
        <p:spPr>
          <a:xfrm>
            <a:off x="4767123" y="1113613"/>
            <a:ext cx="815281"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rPr>
              <a:t>…</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56" name="文本框 55">
            <a:extLst>
              <a:ext uri="{FF2B5EF4-FFF2-40B4-BE49-F238E27FC236}">
                <a16:creationId xmlns:a16="http://schemas.microsoft.com/office/drawing/2014/main" id="{641119A7-EFE8-4F65-9B60-0C0E5B761661}"/>
              </a:ext>
            </a:extLst>
          </p:cNvPr>
          <p:cNvSpPr txBox="1"/>
          <p:nvPr/>
        </p:nvSpPr>
        <p:spPr>
          <a:xfrm>
            <a:off x="1093630" y="820950"/>
            <a:ext cx="3040319"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营业网点 </a:t>
            </a:r>
          </a:p>
        </p:txBody>
      </p:sp>
      <p:sp>
        <p:nvSpPr>
          <p:cNvPr id="57" name="矩形 56">
            <a:extLst>
              <a:ext uri="{FF2B5EF4-FFF2-40B4-BE49-F238E27FC236}">
                <a16:creationId xmlns:a16="http://schemas.microsoft.com/office/drawing/2014/main" id="{35504DA1-2A74-4ACF-9E9E-6897304393DE}"/>
              </a:ext>
            </a:extLst>
          </p:cNvPr>
          <p:cNvSpPr/>
          <p:nvPr/>
        </p:nvSpPr>
        <p:spPr>
          <a:xfrm>
            <a:off x="198495" y="2117449"/>
            <a:ext cx="5520626" cy="13276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 </a:t>
            </a:r>
          </a:p>
        </p:txBody>
      </p:sp>
      <p:sp>
        <p:nvSpPr>
          <p:cNvPr id="58" name="文本框 57">
            <a:extLst>
              <a:ext uri="{FF2B5EF4-FFF2-40B4-BE49-F238E27FC236}">
                <a16:creationId xmlns:a16="http://schemas.microsoft.com/office/drawing/2014/main" id="{59700697-902D-4C51-AC86-2D6FB1B3287E}"/>
              </a:ext>
            </a:extLst>
          </p:cNvPr>
          <p:cNvSpPr txBox="1"/>
          <p:nvPr/>
        </p:nvSpPr>
        <p:spPr>
          <a:xfrm>
            <a:off x="991886" y="2117448"/>
            <a:ext cx="3472176"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影像集中扫描中心 </a:t>
            </a:r>
          </a:p>
        </p:txBody>
      </p:sp>
      <p:sp>
        <p:nvSpPr>
          <p:cNvPr id="59" name="箭头: 下 9">
            <a:extLst>
              <a:ext uri="{FF2B5EF4-FFF2-40B4-BE49-F238E27FC236}">
                <a16:creationId xmlns:a16="http://schemas.microsoft.com/office/drawing/2014/main" id="{7EE73BB2-2791-4744-A6B2-38A490444E28}"/>
              </a:ext>
            </a:extLst>
          </p:cNvPr>
          <p:cNvSpPr/>
          <p:nvPr/>
        </p:nvSpPr>
        <p:spPr>
          <a:xfrm>
            <a:off x="2569962" y="1622395"/>
            <a:ext cx="242083" cy="475316"/>
          </a:xfrm>
          <a:prstGeom prst="downArrow">
            <a:avLst/>
          </a:prstGeom>
          <a:solidFill>
            <a:srgbClr val="00B0F0"/>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F362359B-C38F-4222-A091-5ED7ADB5ABF7}"/>
              </a:ext>
            </a:extLst>
          </p:cNvPr>
          <p:cNvSpPr txBox="1"/>
          <p:nvPr/>
        </p:nvSpPr>
        <p:spPr>
          <a:xfrm>
            <a:off x="2713407" y="1678207"/>
            <a:ext cx="2328259"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账户资料移交</a:t>
            </a:r>
          </a:p>
        </p:txBody>
      </p:sp>
      <p:sp>
        <p:nvSpPr>
          <p:cNvPr id="61" name="矩形 60">
            <a:extLst>
              <a:ext uri="{FF2B5EF4-FFF2-40B4-BE49-F238E27FC236}">
                <a16:creationId xmlns:a16="http://schemas.microsoft.com/office/drawing/2014/main" id="{21C04D84-D54F-4C14-AC5D-69BD23D90D0E}"/>
              </a:ext>
            </a:extLst>
          </p:cNvPr>
          <p:cNvSpPr/>
          <p:nvPr/>
        </p:nvSpPr>
        <p:spPr>
          <a:xfrm>
            <a:off x="210448" y="3957704"/>
            <a:ext cx="5508673" cy="97533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 </a:t>
            </a:r>
          </a:p>
        </p:txBody>
      </p:sp>
      <p:sp>
        <p:nvSpPr>
          <p:cNvPr id="62" name="矩形: 圆角 38">
            <a:extLst>
              <a:ext uri="{FF2B5EF4-FFF2-40B4-BE49-F238E27FC236}">
                <a16:creationId xmlns:a16="http://schemas.microsoft.com/office/drawing/2014/main" id="{508A7925-8530-4371-9785-95888059C6D7}"/>
              </a:ext>
            </a:extLst>
          </p:cNvPr>
          <p:cNvSpPr/>
          <p:nvPr/>
        </p:nvSpPr>
        <p:spPr>
          <a:xfrm>
            <a:off x="269482" y="4249863"/>
            <a:ext cx="824149"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网点</a:t>
            </a: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3" name="矩形: 圆角 39">
            <a:extLst>
              <a:ext uri="{FF2B5EF4-FFF2-40B4-BE49-F238E27FC236}">
                <a16:creationId xmlns:a16="http://schemas.microsoft.com/office/drawing/2014/main" id="{103B486D-A8FE-4BEB-B05E-A34D3014D9C3}"/>
              </a:ext>
            </a:extLst>
          </p:cNvPr>
          <p:cNvSpPr/>
          <p:nvPr/>
        </p:nvSpPr>
        <p:spPr>
          <a:xfrm>
            <a:off x="1174344" y="4244527"/>
            <a:ext cx="824149"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网点</a:t>
            </a:r>
            <a:r>
              <a:rPr lang="en-US" altLang="zh-CN" sz="1600" dirty="0">
                <a:solidFill>
                  <a:schemeClr val="tx1"/>
                </a:solidFill>
                <a:latin typeface="微软雅黑" panose="020B0503020204020204" pitchFamily="34" charset="-122"/>
                <a:ea typeface="微软雅黑" panose="020B0503020204020204" pitchFamily="34" charset="-122"/>
              </a:rPr>
              <a:t>2</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4" name="矩形: 圆角 40">
            <a:extLst>
              <a:ext uri="{FF2B5EF4-FFF2-40B4-BE49-F238E27FC236}">
                <a16:creationId xmlns:a16="http://schemas.microsoft.com/office/drawing/2014/main" id="{580E929F-4E6B-4C56-8946-586E12B034A4}"/>
              </a:ext>
            </a:extLst>
          </p:cNvPr>
          <p:cNvSpPr/>
          <p:nvPr/>
        </p:nvSpPr>
        <p:spPr>
          <a:xfrm>
            <a:off x="2079004" y="4244526"/>
            <a:ext cx="781827"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网点</a:t>
            </a:r>
            <a:r>
              <a:rPr lang="en-US" altLang="zh-CN" sz="1600" dirty="0">
                <a:solidFill>
                  <a:schemeClr val="tx1"/>
                </a:solidFill>
                <a:latin typeface="微软雅黑" panose="020B0503020204020204" pitchFamily="34" charset="-122"/>
                <a:ea typeface="微软雅黑" panose="020B0503020204020204" pitchFamily="34" charset="-122"/>
              </a:rPr>
              <a:t>3</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5" name="矩形: 圆角 41">
            <a:extLst>
              <a:ext uri="{FF2B5EF4-FFF2-40B4-BE49-F238E27FC236}">
                <a16:creationId xmlns:a16="http://schemas.microsoft.com/office/drawing/2014/main" id="{87346BBE-425D-4811-B62E-B167616D4A14}"/>
              </a:ext>
            </a:extLst>
          </p:cNvPr>
          <p:cNvSpPr/>
          <p:nvPr/>
        </p:nvSpPr>
        <p:spPr>
          <a:xfrm>
            <a:off x="2958808" y="4256579"/>
            <a:ext cx="781827"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网点</a:t>
            </a:r>
            <a:r>
              <a:rPr lang="en-US" altLang="zh-CN" sz="1600" dirty="0">
                <a:solidFill>
                  <a:schemeClr val="tx1"/>
                </a:solidFill>
                <a:latin typeface="微软雅黑" panose="020B0503020204020204" pitchFamily="34" charset="-122"/>
                <a:ea typeface="微软雅黑" panose="020B0503020204020204" pitchFamily="34" charset="-122"/>
              </a:rPr>
              <a:t>4</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6" name="矩形: 圆角 42">
            <a:extLst>
              <a:ext uri="{FF2B5EF4-FFF2-40B4-BE49-F238E27FC236}">
                <a16:creationId xmlns:a16="http://schemas.microsoft.com/office/drawing/2014/main" id="{2D142455-C109-41DD-859B-67773A50CF2C}"/>
              </a:ext>
            </a:extLst>
          </p:cNvPr>
          <p:cNvSpPr/>
          <p:nvPr/>
        </p:nvSpPr>
        <p:spPr>
          <a:xfrm>
            <a:off x="3818582" y="4260046"/>
            <a:ext cx="856010"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网点</a:t>
            </a:r>
            <a:r>
              <a:rPr lang="en-US" altLang="zh-CN" sz="1600" dirty="0">
                <a:solidFill>
                  <a:schemeClr val="tx1"/>
                </a:solidFill>
                <a:latin typeface="微软雅黑" panose="020B0503020204020204" pitchFamily="34" charset="-122"/>
                <a:ea typeface="微软雅黑" panose="020B0503020204020204" pitchFamily="34" charset="-122"/>
              </a:rPr>
              <a:t>5</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7" name="矩形: 圆角 43">
            <a:extLst>
              <a:ext uri="{FF2B5EF4-FFF2-40B4-BE49-F238E27FC236}">
                <a16:creationId xmlns:a16="http://schemas.microsoft.com/office/drawing/2014/main" id="{B9A30009-FB29-4982-8190-B8D99B807865}"/>
              </a:ext>
            </a:extLst>
          </p:cNvPr>
          <p:cNvSpPr/>
          <p:nvPr/>
        </p:nvSpPr>
        <p:spPr>
          <a:xfrm>
            <a:off x="4767123" y="4264339"/>
            <a:ext cx="781827"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rPr>
              <a:t>…</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564B67AC-C77C-42FF-8ECC-8D3AC6BCFF34}"/>
              </a:ext>
            </a:extLst>
          </p:cNvPr>
          <p:cNvSpPr txBox="1"/>
          <p:nvPr/>
        </p:nvSpPr>
        <p:spPr>
          <a:xfrm>
            <a:off x="-405759" y="3930077"/>
            <a:ext cx="6124880"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营业网点 </a:t>
            </a:r>
          </a:p>
        </p:txBody>
      </p:sp>
      <p:sp>
        <p:nvSpPr>
          <p:cNvPr id="69" name="箭头: 下 45">
            <a:extLst>
              <a:ext uri="{FF2B5EF4-FFF2-40B4-BE49-F238E27FC236}">
                <a16:creationId xmlns:a16="http://schemas.microsoft.com/office/drawing/2014/main" id="{242F20C2-FED7-444A-9F3A-9BB467F5A996}"/>
              </a:ext>
            </a:extLst>
          </p:cNvPr>
          <p:cNvSpPr/>
          <p:nvPr/>
        </p:nvSpPr>
        <p:spPr>
          <a:xfrm>
            <a:off x="2652122" y="3486735"/>
            <a:ext cx="270011" cy="481533"/>
          </a:xfrm>
          <a:prstGeom prst="downArrow">
            <a:avLst/>
          </a:prstGeom>
          <a:solidFill>
            <a:srgbClr val="00B0F0"/>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65C9B57F-9A94-4EF7-B120-94E3191B62F3}"/>
              </a:ext>
            </a:extLst>
          </p:cNvPr>
          <p:cNvSpPr txBox="1"/>
          <p:nvPr/>
        </p:nvSpPr>
        <p:spPr>
          <a:xfrm>
            <a:off x="2848519" y="3513118"/>
            <a:ext cx="1408392"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账户查询</a:t>
            </a:r>
          </a:p>
        </p:txBody>
      </p:sp>
      <p:graphicFrame>
        <p:nvGraphicFramePr>
          <p:cNvPr id="71" name="图示 70">
            <a:extLst>
              <a:ext uri="{FF2B5EF4-FFF2-40B4-BE49-F238E27FC236}">
                <a16:creationId xmlns:a16="http://schemas.microsoft.com/office/drawing/2014/main" id="{F6E11C9A-649F-42C4-9620-6FCADFB699FB}"/>
              </a:ext>
            </a:extLst>
          </p:cNvPr>
          <p:cNvGraphicFramePr/>
          <p:nvPr>
            <p:extLst/>
          </p:nvPr>
        </p:nvGraphicFramePr>
        <p:xfrm>
          <a:off x="269482" y="2456002"/>
          <a:ext cx="5312922" cy="943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2" name="文本框 71">
            <a:extLst>
              <a:ext uri="{FF2B5EF4-FFF2-40B4-BE49-F238E27FC236}">
                <a16:creationId xmlns:a16="http://schemas.microsoft.com/office/drawing/2014/main" id="{120D8248-E826-4013-8BA6-7AFA903EEFFC}"/>
              </a:ext>
            </a:extLst>
          </p:cNvPr>
          <p:cNvSpPr txBox="1"/>
          <p:nvPr/>
        </p:nvSpPr>
        <p:spPr>
          <a:xfrm>
            <a:off x="5818508" y="563321"/>
            <a:ext cx="3202230" cy="4524315"/>
          </a:xfrm>
          <a:prstGeom prst="rect">
            <a:avLst/>
          </a:prstGeom>
          <a:noFill/>
        </p:spPr>
        <p:txBody>
          <a:bodyPr wrap="square" rtlCol="0">
            <a:spAutoFit/>
          </a:bodyPr>
          <a:lstStyle/>
          <a:p>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实施方案</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采用</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“集中存储，统一管理，在线调阅”的原则</a:t>
            </a:r>
            <a:endParaRPr lang="zh-CN" altLang="en-US"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提供一个移交系统供</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140</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多个网点进行影像资料在线移交</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创建扫描加工中心集中进行影像资料接收、扫描、索引补录、塑封、封箱、打包</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提供统一查询平台，供各营业网点进行查询利用</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预留接口方便后期业务系统调用</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845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20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20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20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20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20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2000"/>
                                        <p:tgtEl>
                                          <p:spTgt spid="5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2000"/>
                                        <p:tgtEl>
                                          <p:spTgt spid="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20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2000"/>
                                        <p:tgtEl>
                                          <p:spTgt spid="5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2000"/>
                                        <p:tgtEl>
                                          <p:spTgt spid="5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000"/>
                                        <p:tgtEl>
                                          <p:spTgt spid="5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2000"/>
                                        <p:tgtEl>
                                          <p:spTgt spid="6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2000"/>
                                        <p:tgtEl>
                                          <p:spTgt spid="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2000"/>
                                        <p:tgtEl>
                                          <p:spTgt spid="6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20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fade">
                                      <p:cBhvr>
                                        <p:cTn id="52" dur="2000"/>
                                        <p:tgtEl>
                                          <p:spTgt spid="6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2000"/>
                                        <p:tgtEl>
                                          <p:spTgt spid="6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fade">
                                      <p:cBhvr>
                                        <p:cTn id="58" dur="2000"/>
                                        <p:tgtEl>
                                          <p:spTgt spid="6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fade">
                                      <p:cBhvr>
                                        <p:cTn id="61" dur="2000"/>
                                        <p:tgtEl>
                                          <p:spTgt spid="6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2000"/>
                                        <p:tgtEl>
                                          <p:spTgt spid="6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2000"/>
                                        <p:tgtEl>
                                          <p:spTgt spid="6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0"/>
                                        </p:tgtEl>
                                        <p:attrNameLst>
                                          <p:attrName>style.visibility</p:attrName>
                                        </p:attrNameLst>
                                      </p:cBhvr>
                                      <p:to>
                                        <p:strVal val="visible"/>
                                      </p:to>
                                    </p:set>
                                    <p:animEffect transition="in" filter="fade">
                                      <p:cBhvr>
                                        <p:cTn id="70" dur="2000"/>
                                        <p:tgtEl>
                                          <p:spTgt spid="7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2000"/>
                                        <p:tgtEl>
                                          <p:spTgt spid="7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72">
                                            <p:txEl>
                                              <p:pRg st="1" end="1"/>
                                            </p:txEl>
                                          </p:spTgt>
                                        </p:tgtEl>
                                        <p:attrNameLst>
                                          <p:attrName>style.visibility</p:attrName>
                                        </p:attrNameLst>
                                      </p:cBhvr>
                                      <p:to>
                                        <p:strVal val="visible"/>
                                      </p:to>
                                    </p:set>
                                    <p:animEffect transition="in" filter="fade">
                                      <p:cBhvr>
                                        <p:cTn id="78" dur="2000"/>
                                        <p:tgtEl>
                                          <p:spTgt spid="72">
                                            <p:txEl>
                                              <p:pRg st="1" end="1"/>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2">
                                            <p:txEl>
                                              <p:pRg st="3" end="3"/>
                                            </p:txEl>
                                          </p:spTgt>
                                        </p:tgtEl>
                                        <p:attrNameLst>
                                          <p:attrName>style.visibility</p:attrName>
                                        </p:attrNameLst>
                                      </p:cBhvr>
                                      <p:to>
                                        <p:strVal val="visible"/>
                                      </p:to>
                                    </p:set>
                                    <p:animEffect transition="in" filter="fade">
                                      <p:cBhvr>
                                        <p:cTn id="81" dur="2000"/>
                                        <p:tgtEl>
                                          <p:spTgt spid="72">
                                            <p:txEl>
                                              <p:pRg st="3" end="3"/>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2">
                                            <p:txEl>
                                              <p:pRg st="5" end="5"/>
                                            </p:txEl>
                                          </p:spTgt>
                                        </p:tgtEl>
                                        <p:attrNameLst>
                                          <p:attrName>style.visibility</p:attrName>
                                        </p:attrNameLst>
                                      </p:cBhvr>
                                      <p:to>
                                        <p:strVal val="visible"/>
                                      </p:to>
                                    </p:set>
                                    <p:animEffect transition="in" filter="fade">
                                      <p:cBhvr>
                                        <p:cTn id="84" dur="2000"/>
                                        <p:tgtEl>
                                          <p:spTgt spid="72">
                                            <p:txEl>
                                              <p:pRg st="5" end="5"/>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2">
                                            <p:txEl>
                                              <p:pRg st="7" end="7"/>
                                            </p:txEl>
                                          </p:spTgt>
                                        </p:tgtEl>
                                        <p:attrNameLst>
                                          <p:attrName>style.visibility</p:attrName>
                                        </p:attrNameLst>
                                      </p:cBhvr>
                                      <p:to>
                                        <p:strVal val="visible"/>
                                      </p:to>
                                    </p:set>
                                    <p:animEffect transition="in" filter="fade">
                                      <p:cBhvr>
                                        <p:cTn id="87" dur="2000"/>
                                        <p:tgtEl>
                                          <p:spTgt spid="72">
                                            <p:txEl>
                                              <p:pRg st="7" end="7"/>
                                            </p:tx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2">
                                            <p:txEl>
                                              <p:pRg st="9" end="9"/>
                                            </p:txEl>
                                          </p:spTgt>
                                        </p:tgtEl>
                                        <p:attrNameLst>
                                          <p:attrName>style.visibility</p:attrName>
                                        </p:attrNameLst>
                                      </p:cBhvr>
                                      <p:to>
                                        <p:strVal val="visible"/>
                                      </p:to>
                                    </p:set>
                                    <p:animEffect transition="in" filter="fade">
                                      <p:cBhvr>
                                        <p:cTn id="90" dur="2000"/>
                                        <p:tgtEl>
                                          <p:spTgt spid="72">
                                            <p:txEl>
                                              <p:pRg st="9" end="9"/>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2">
                                            <p:txEl>
                                              <p:pRg st="11" end="11"/>
                                            </p:txEl>
                                          </p:spTgt>
                                        </p:tgtEl>
                                        <p:attrNameLst>
                                          <p:attrName>style.visibility</p:attrName>
                                        </p:attrNameLst>
                                      </p:cBhvr>
                                      <p:to>
                                        <p:strVal val="visible"/>
                                      </p:to>
                                    </p:set>
                                    <p:animEffect transition="in" filter="fade">
                                      <p:cBhvr>
                                        <p:cTn id="93" dur="2000"/>
                                        <p:tgtEl>
                                          <p:spTgt spid="7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54" grpId="0" animBg="1"/>
      <p:bldP spid="55" grpId="0" animBg="1"/>
      <p:bldP spid="56" grpId="0"/>
      <p:bldP spid="57" grpId="0" animBg="1"/>
      <p:bldP spid="58" grpId="0"/>
      <p:bldP spid="59" grpId="0" animBg="1"/>
      <p:bldP spid="60" grpId="0"/>
      <p:bldP spid="61" grpId="0" animBg="1"/>
      <p:bldP spid="62" grpId="0" animBg="1"/>
      <p:bldP spid="63" grpId="0" animBg="1"/>
      <p:bldP spid="64" grpId="0" animBg="1"/>
      <p:bldP spid="65" grpId="0" animBg="1"/>
      <p:bldP spid="66" grpId="0" animBg="1"/>
      <p:bldP spid="67" grpId="0" animBg="1"/>
      <p:bldP spid="68" grpId="0"/>
      <p:bldP spid="69" grpId="0" animBg="1"/>
      <p:bldP spid="70" grpId="0"/>
      <p:bldGraphic spid="71" grpId="0">
        <p:bldAsOne/>
      </p:bldGraphic>
      <p:bldP spid="72"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云南省档案馆应用</a:t>
            </a:r>
            <a:endParaRPr kumimoji="1" lang="zh-CN" altLang="en-US" sz="2400" dirty="0"/>
          </a:p>
        </p:txBody>
      </p:sp>
      <p:sp>
        <p:nvSpPr>
          <p:cNvPr id="3" name="矩形 2">
            <a:extLst>
              <a:ext uri="{FF2B5EF4-FFF2-40B4-BE49-F238E27FC236}">
                <a16:creationId xmlns:a16="http://schemas.microsoft.com/office/drawing/2014/main" id="{C24EF91F-6557-4F07-83A1-AF44CE788D1C}"/>
              </a:ext>
            </a:extLst>
          </p:cNvPr>
          <p:cNvSpPr/>
          <p:nvPr/>
        </p:nvSpPr>
        <p:spPr>
          <a:xfrm>
            <a:off x="370354" y="703871"/>
            <a:ext cx="8612282" cy="1754326"/>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背景</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云南省</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档案馆</a:t>
            </a:r>
            <a:r>
              <a:rPr lang="zh-CN" altLang="zh-CN" dirty="0">
                <a:latin typeface="微软雅黑" panose="020B0503020204020204" pitchFamily="34" charset="-122"/>
                <a:ea typeface="微软雅黑" panose="020B0503020204020204" pitchFamily="34" charset="-122"/>
              </a:rPr>
              <a:t>是集中保管</a:t>
            </a:r>
            <a:r>
              <a:rPr lang="zh-CN" altLang="en-US" dirty="0">
                <a:latin typeface="微软雅黑" panose="020B0503020204020204" pitchFamily="34" charset="-122"/>
                <a:ea typeface="微软雅黑" panose="020B0503020204020204" pitchFamily="34" charset="-122"/>
              </a:rPr>
              <a:t>该辖区内</a:t>
            </a:r>
            <a:r>
              <a:rPr lang="zh-CN" altLang="zh-CN" dirty="0">
                <a:latin typeface="微软雅黑" panose="020B0503020204020204" pitchFamily="34" charset="-122"/>
                <a:ea typeface="微软雅黑" panose="020B0503020204020204" pitchFamily="34" charset="-122"/>
              </a:rPr>
              <a:t>党政机关重要档案的基地，是社会各方面利用档案信息资源的中心。全馆</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有</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60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多个档案处理人员，每天都需要处理大量的档案资料，</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国家提出数字化档案馆以来，每年都需要处理新增的档案和历史存量档案，为党政机关单位做规划和决策提供真实可靠的历史依据，可见档案工作的重要性和紧迫性。</a:t>
            </a:r>
            <a:endParaRPr lang="zh-CN" altLang="en-US"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19F63CEF-0A28-4083-888A-B395526FD44A}"/>
              </a:ext>
            </a:extLst>
          </p:cNvPr>
          <p:cNvSpPr/>
          <p:nvPr/>
        </p:nvSpPr>
        <p:spPr>
          <a:xfrm>
            <a:off x="370353" y="2737756"/>
            <a:ext cx="8713882" cy="1477328"/>
          </a:xfrm>
          <a:prstGeom prst="rect">
            <a:avLst/>
          </a:prstGeom>
        </p:spPr>
        <p:txBody>
          <a:bodyPr wrap="square">
            <a:spAutoFit/>
          </a:bodyPr>
          <a:lstStyle/>
          <a:p>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mn-ea"/>
              </a:rPr>
              <a:t>管理现状</a:t>
            </a:r>
            <a:endParaRPr lang="en-US" altLang="zh-CN" b="1" dirty="0">
              <a:solidFill>
                <a:schemeClr val="tx1">
                  <a:lumMod val="50000"/>
                  <a:lumOff val="50000"/>
                </a:schemeClr>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采用</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rPr>
              <a:t>Excel</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录入索引，挂接档案步骤繁琐</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历史存量档案有</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rPr>
              <a:t>500</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万份以上，每年会产生大量的档案资料</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342900" indent="-342900">
              <a:buFont typeface="Arial" panose="020B0604020202020204" pitchFamily="34" charset="0"/>
              <a:buChar cha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每次输出文件格式都需要多次操作才能获取需要的格式</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档案工作人员</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rPr>
              <a:t>60</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多人，管理员对档案工作人员的工作量难以准确统计</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1075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20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2000"/>
                                        <p:tgtEl>
                                          <p:spTgt spid="4">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2000"/>
                                        <p:tgtEl>
                                          <p:spTgt spid="4">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2000"/>
                                        <p:tgtEl>
                                          <p:spTgt spid="4">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2000"/>
                                        <p:tgtEl>
                                          <p:spTgt spid="4">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2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云南省档案馆应用</a:t>
            </a:r>
            <a:endParaRPr kumimoji="1" lang="zh-CN" altLang="en-US" sz="2400" dirty="0"/>
          </a:p>
        </p:txBody>
      </p:sp>
      <p:sp>
        <p:nvSpPr>
          <p:cNvPr id="23" name="矩形 22">
            <a:extLst>
              <a:ext uri="{FF2B5EF4-FFF2-40B4-BE49-F238E27FC236}">
                <a16:creationId xmlns:a16="http://schemas.microsoft.com/office/drawing/2014/main" id="{E2F98FDE-4A7A-4D23-86C3-626D295CE13C}"/>
              </a:ext>
            </a:extLst>
          </p:cNvPr>
          <p:cNvSpPr/>
          <p:nvPr/>
        </p:nvSpPr>
        <p:spPr>
          <a:xfrm>
            <a:off x="161727" y="881173"/>
            <a:ext cx="5557394" cy="7131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 </a:t>
            </a:r>
          </a:p>
        </p:txBody>
      </p:sp>
      <p:sp>
        <p:nvSpPr>
          <p:cNvPr id="24" name="矩形: 圆角 6">
            <a:extLst>
              <a:ext uri="{FF2B5EF4-FFF2-40B4-BE49-F238E27FC236}">
                <a16:creationId xmlns:a16="http://schemas.microsoft.com/office/drawing/2014/main" id="{348CD360-154D-44C5-A918-3CE28CEA28F6}"/>
              </a:ext>
            </a:extLst>
          </p:cNvPr>
          <p:cNvSpPr/>
          <p:nvPr/>
        </p:nvSpPr>
        <p:spPr>
          <a:xfrm>
            <a:off x="216741" y="1105547"/>
            <a:ext cx="821876"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rPr>
              <a:t>档案柜</a:t>
            </a:r>
            <a:r>
              <a:rPr lang="en-US" altLang="zh-CN" sz="1600" dirty="0">
                <a:solidFill>
                  <a:schemeClr val="tx1"/>
                </a:solidFill>
              </a:rPr>
              <a:t>1</a:t>
            </a:r>
            <a:endParaRPr lang="zh-CN" altLang="en-US" sz="1600" dirty="0">
              <a:solidFill>
                <a:schemeClr val="tx1"/>
              </a:solidFill>
            </a:endParaRPr>
          </a:p>
        </p:txBody>
      </p:sp>
      <p:sp>
        <p:nvSpPr>
          <p:cNvPr id="25" name="矩形: 圆角 10">
            <a:extLst>
              <a:ext uri="{FF2B5EF4-FFF2-40B4-BE49-F238E27FC236}">
                <a16:creationId xmlns:a16="http://schemas.microsoft.com/office/drawing/2014/main" id="{550C44F4-07D6-4ABF-8D2E-7CB9EF032E72}"/>
              </a:ext>
            </a:extLst>
          </p:cNvPr>
          <p:cNvSpPr/>
          <p:nvPr/>
        </p:nvSpPr>
        <p:spPr>
          <a:xfrm>
            <a:off x="1093631" y="1114508"/>
            <a:ext cx="835296"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rPr>
              <a:t>档案柜</a:t>
            </a:r>
            <a:r>
              <a:rPr lang="en-US" altLang="zh-CN" sz="1600" dirty="0">
                <a:solidFill>
                  <a:schemeClr val="tx1"/>
                </a:solidFill>
              </a:rPr>
              <a:t>2</a:t>
            </a:r>
            <a:endParaRPr lang="zh-CN" altLang="en-US" sz="1600" dirty="0">
              <a:solidFill>
                <a:schemeClr val="tx1"/>
              </a:solidFill>
            </a:endParaRPr>
          </a:p>
        </p:txBody>
      </p:sp>
      <p:sp>
        <p:nvSpPr>
          <p:cNvPr id="26" name="矩形: 圆角 11">
            <a:extLst>
              <a:ext uri="{FF2B5EF4-FFF2-40B4-BE49-F238E27FC236}">
                <a16:creationId xmlns:a16="http://schemas.microsoft.com/office/drawing/2014/main" id="{8EAEBA73-A87B-42EE-A466-FA31B977F54A}"/>
              </a:ext>
            </a:extLst>
          </p:cNvPr>
          <p:cNvSpPr/>
          <p:nvPr/>
        </p:nvSpPr>
        <p:spPr>
          <a:xfrm>
            <a:off x="1999516" y="1119857"/>
            <a:ext cx="861315"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rPr>
              <a:t>档案</a:t>
            </a:r>
            <a:endParaRPr lang="en-US" altLang="zh-CN" sz="1600" dirty="0">
              <a:solidFill>
                <a:schemeClr val="tx1"/>
              </a:solidFill>
            </a:endParaRPr>
          </a:p>
          <a:p>
            <a:pPr algn="ctr"/>
            <a:r>
              <a:rPr lang="zh-CN" altLang="en-US" sz="1600" dirty="0">
                <a:solidFill>
                  <a:schemeClr val="tx1"/>
                </a:solidFill>
              </a:rPr>
              <a:t>柜</a:t>
            </a:r>
            <a:r>
              <a:rPr lang="en-US" altLang="zh-CN" sz="1600" dirty="0">
                <a:solidFill>
                  <a:schemeClr val="tx1"/>
                </a:solidFill>
              </a:rPr>
              <a:t>3</a:t>
            </a:r>
            <a:endParaRPr lang="zh-CN" altLang="en-US" sz="1600" dirty="0">
              <a:solidFill>
                <a:schemeClr val="tx1"/>
              </a:solidFill>
            </a:endParaRPr>
          </a:p>
        </p:txBody>
      </p:sp>
      <p:sp>
        <p:nvSpPr>
          <p:cNvPr id="27" name="矩形: 圆角 12">
            <a:extLst>
              <a:ext uri="{FF2B5EF4-FFF2-40B4-BE49-F238E27FC236}">
                <a16:creationId xmlns:a16="http://schemas.microsoft.com/office/drawing/2014/main" id="{26631549-B8CA-4EDB-A70F-112C4CF82BE9}"/>
              </a:ext>
            </a:extLst>
          </p:cNvPr>
          <p:cNvSpPr/>
          <p:nvPr/>
        </p:nvSpPr>
        <p:spPr>
          <a:xfrm>
            <a:off x="2931420" y="1131263"/>
            <a:ext cx="835296"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rPr>
              <a:t>档案</a:t>
            </a:r>
            <a:endParaRPr lang="en-US" altLang="zh-CN" sz="1600" dirty="0">
              <a:solidFill>
                <a:schemeClr val="tx1"/>
              </a:solidFill>
            </a:endParaRPr>
          </a:p>
          <a:p>
            <a:pPr algn="ctr"/>
            <a:r>
              <a:rPr lang="zh-CN" altLang="en-US" sz="1600" dirty="0">
                <a:solidFill>
                  <a:schemeClr val="tx1"/>
                </a:solidFill>
              </a:rPr>
              <a:t>柜</a:t>
            </a:r>
            <a:r>
              <a:rPr lang="en-US" altLang="zh-CN" sz="1600" dirty="0">
                <a:solidFill>
                  <a:schemeClr val="tx1"/>
                </a:solidFill>
              </a:rPr>
              <a:t>4</a:t>
            </a:r>
            <a:endParaRPr lang="zh-CN" altLang="en-US" sz="1600" dirty="0">
              <a:solidFill>
                <a:schemeClr val="tx1"/>
              </a:solidFill>
            </a:endParaRPr>
          </a:p>
        </p:txBody>
      </p:sp>
      <p:sp>
        <p:nvSpPr>
          <p:cNvPr id="28" name="矩形: 圆角 13">
            <a:extLst>
              <a:ext uri="{FF2B5EF4-FFF2-40B4-BE49-F238E27FC236}">
                <a16:creationId xmlns:a16="http://schemas.microsoft.com/office/drawing/2014/main" id="{013FF59E-CB7F-4277-B14E-6C528C1656B8}"/>
              </a:ext>
            </a:extLst>
          </p:cNvPr>
          <p:cNvSpPr/>
          <p:nvPr/>
        </p:nvSpPr>
        <p:spPr>
          <a:xfrm>
            <a:off x="3850794" y="1126677"/>
            <a:ext cx="861315"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rPr>
              <a:t>档案</a:t>
            </a:r>
            <a:endParaRPr lang="en-US" altLang="zh-CN" sz="1600" dirty="0">
              <a:solidFill>
                <a:schemeClr val="tx1"/>
              </a:solidFill>
            </a:endParaRPr>
          </a:p>
          <a:p>
            <a:pPr algn="ctr"/>
            <a:r>
              <a:rPr lang="zh-CN" altLang="en-US" sz="1600" dirty="0">
                <a:solidFill>
                  <a:schemeClr val="tx1"/>
                </a:solidFill>
              </a:rPr>
              <a:t>柜</a:t>
            </a:r>
            <a:r>
              <a:rPr lang="en-US" altLang="zh-CN" sz="1600" dirty="0">
                <a:solidFill>
                  <a:schemeClr val="tx1"/>
                </a:solidFill>
              </a:rPr>
              <a:t>5</a:t>
            </a:r>
            <a:endParaRPr lang="zh-CN" altLang="en-US" sz="1600" dirty="0">
              <a:solidFill>
                <a:schemeClr val="tx1"/>
              </a:solidFill>
            </a:endParaRPr>
          </a:p>
        </p:txBody>
      </p:sp>
      <p:sp>
        <p:nvSpPr>
          <p:cNvPr id="29" name="矩形: 圆角 14">
            <a:extLst>
              <a:ext uri="{FF2B5EF4-FFF2-40B4-BE49-F238E27FC236}">
                <a16:creationId xmlns:a16="http://schemas.microsoft.com/office/drawing/2014/main" id="{CD910E49-6962-4D63-9335-8523AF799AA4}"/>
              </a:ext>
            </a:extLst>
          </p:cNvPr>
          <p:cNvSpPr/>
          <p:nvPr/>
        </p:nvSpPr>
        <p:spPr>
          <a:xfrm>
            <a:off x="4767123" y="1113613"/>
            <a:ext cx="815281"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rPr>
              <a:t>…</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400EBF83-7433-4957-94D2-84413842C4DB}"/>
              </a:ext>
            </a:extLst>
          </p:cNvPr>
          <p:cNvSpPr txBox="1"/>
          <p:nvPr/>
        </p:nvSpPr>
        <p:spPr>
          <a:xfrm>
            <a:off x="1093630" y="820950"/>
            <a:ext cx="3040319" cy="338554"/>
          </a:xfrm>
          <a:prstGeom prst="rect">
            <a:avLst/>
          </a:prstGeom>
          <a:noFill/>
        </p:spPr>
        <p:txBody>
          <a:bodyPr wrap="square" rtlCol="0">
            <a:spAutoFit/>
          </a:bodyPr>
          <a:lstStyle/>
          <a:p>
            <a:pPr algn="ctr"/>
            <a:r>
              <a:rPr lang="zh-CN" altLang="en-US" sz="1600" b="1" dirty="0"/>
              <a:t>档案馆</a:t>
            </a:r>
          </a:p>
        </p:txBody>
      </p:sp>
      <p:sp>
        <p:nvSpPr>
          <p:cNvPr id="31" name="矩形 30">
            <a:extLst>
              <a:ext uri="{FF2B5EF4-FFF2-40B4-BE49-F238E27FC236}">
                <a16:creationId xmlns:a16="http://schemas.microsoft.com/office/drawing/2014/main" id="{6194FB25-854B-4568-9CEA-2BEC7CD128F6}"/>
              </a:ext>
            </a:extLst>
          </p:cNvPr>
          <p:cNvSpPr/>
          <p:nvPr/>
        </p:nvSpPr>
        <p:spPr>
          <a:xfrm>
            <a:off x="198495" y="2117449"/>
            <a:ext cx="5520626" cy="13276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 </a:t>
            </a:r>
          </a:p>
        </p:txBody>
      </p:sp>
      <p:sp>
        <p:nvSpPr>
          <p:cNvPr id="32" name="文本框 31">
            <a:extLst>
              <a:ext uri="{FF2B5EF4-FFF2-40B4-BE49-F238E27FC236}">
                <a16:creationId xmlns:a16="http://schemas.microsoft.com/office/drawing/2014/main" id="{BCE13625-5E7D-4BB3-A390-B2ED75561F0D}"/>
              </a:ext>
            </a:extLst>
          </p:cNvPr>
          <p:cNvSpPr txBox="1"/>
          <p:nvPr/>
        </p:nvSpPr>
        <p:spPr>
          <a:xfrm>
            <a:off x="991886" y="2117448"/>
            <a:ext cx="3472176" cy="338554"/>
          </a:xfrm>
          <a:prstGeom prst="rect">
            <a:avLst/>
          </a:prstGeom>
          <a:noFill/>
        </p:spPr>
        <p:txBody>
          <a:bodyPr wrap="square" rtlCol="0">
            <a:spAutoFit/>
          </a:bodyPr>
          <a:lstStyle/>
          <a:p>
            <a:pPr algn="ctr"/>
            <a:r>
              <a:rPr lang="zh-CN" altLang="en-US" sz="1600" b="1" dirty="0"/>
              <a:t>档案集中扫描处理中心 </a:t>
            </a:r>
          </a:p>
        </p:txBody>
      </p:sp>
      <p:sp>
        <p:nvSpPr>
          <p:cNvPr id="33" name="箭头: 下 9">
            <a:extLst>
              <a:ext uri="{FF2B5EF4-FFF2-40B4-BE49-F238E27FC236}">
                <a16:creationId xmlns:a16="http://schemas.microsoft.com/office/drawing/2014/main" id="{96ABE951-6ADF-4024-A435-ADA930E8FE42}"/>
              </a:ext>
            </a:extLst>
          </p:cNvPr>
          <p:cNvSpPr/>
          <p:nvPr/>
        </p:nvSpPr>
        <p:spPr>
          <a:xfrm>
            <a:off x="2569962" y="1622395"/>
            <a:ext cx="242083" cy="475316"/>
          </a:xfrm>
          <a:prstGeom prst="downArrow">
            <a:avLst/>
          </a:prstGeom>
          <a:solidFill>
            <a:srgbClr val="00B0F0"/>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BA93E017-EA47-4022-A0D1-40FCD65EC8A1}"/>
              </a:ext>
            </a:extLst>
          </p:cNvPr>
          <p:cNvSpPr txBox="1"/>
          <p:nvPr/>
        </p:nvSpPr>
        <p:spPr>
          <a:xfrm>
            <a:off x="2713407" y="1678207"/>
            <a:ext cx="2328259"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账户资料移交</a:t>
            </a:r>
          </a:p>
        </p:txBody>
      </p:sp>
      <p:sp>
        <p:nvSpPr>
          <p:cNvPr id="35" name="矩形 34">
            <a:extLst>
              <a:ext uri="{FF2B5EF4-FFF2-40B4-BE49-F238E27FC236}">
                <a16:creationId xmlns:a16="http://schemas.microsoft.com/office/drawing/2014/main" id="{3A5C06BC-E3B0-4D24-8A99-3F7842002A83}"/>
              </a:ext>
            </a:extLst>
          </p:cNvPr>
          <p:cNvSpPr/>
          <p:nvPr/>
        </p:nvSpPr>
        <p:spPr>
          <a:xfrm>
            <a:off x="210448" y="3957704"/>
            <a:ext cx="5508673" cy="97533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 </a:t>
            </a:r>
          </a:p>
        </p:txBody>
      </p:sp>
      <p:sp>
        <p:nvSpPr>
          <p:cNvPr id="36" name="矩形: 圆角 38">
            <a:extLst>
              <a:ext uri="{FF2B5EF4-FFF2-40B4-BE49-F238E27FC236}">
                <a16:creationId xmlns:a16="http://schemas.microsoft.com/office/drawing/2014/main" id="{D8207BF5-62D1-4A32-BAEE-C7ADC881C404}"/>
              </a:ext>
            </a:extLst>
          </p:cNvPr>
          <p:cNvSpPr/>
          <p:nvPr/>
        </p:nvSpPr>
        <p:spPr>
          <a:xfrm>
            <a:off x="269482" y="4249863"/>
            <a:ext cx="824149"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rPr>
              <a:t>行政部门</a:t>
            </a:r>
            <a:r>
              <a:rPr lang="en-US" altLang="zh-CN" sz="1600" dirty="0">
                <a:solidFill>
                  <a:schemeClr val="tx1"/>
                </a:solidFill>
              </a:rPr>
              <a:t>1</a:t>
            </a:r>
            <a:endParaRPr lang="zh-CN" altLang="en-US" sz="1600" dirty="0">
              <a:solidFill>
                <a:schemeClr val="tx1"/>
              </a:solidFill>
            </a:endParaRPr>
          </a:p>
        </p:txBody>
      </p:sp>
      <p:sp>
        <p:nvSpPr>
          <p:cNvPr id="37" name="矩形: 圆角 39">
            <a:extLst>
              <a:ext uri="{FF2B5EF4-FFF2-40B4-BE49-F238E27FC236}">
                <a16:creationId xmlns:a16="http://schemas.microsoft.com/office/drawing/2014/main" id="{376B8841-96C5-4044-BE51-0BBCCE41DB0C}"/>
              </a:ext>
            </a:extLst>
          </p:cNvPr>
          <p:cNvSpPr/>
          <p:nvPr/>
        </p:nvSpPr>
        <p:spPr>
          <a:xfrm>
            <a:off x="1174344" y="4244527"/>
            <a:ext cx="824149"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rPr>
              <a:t>行政部门</a:t>
            </a:r>
            <a:r>
              <a:rPr lang="en-US" altLang="zh-CN" sz="1600" dirty="0">
                <a:solidFill>
                  <a:schemeClr val="tx1"/>
                </a:solidFill>
              </a:rPr>
              <a:t>2</a:t>
            </a:r>
            <a:endParaRPr lang="zh-CN" altLang="en-US" sz="1600" dirty="0">
              <a:solidFill>
                <a:schemeClr val="tx1"/>
              </a:solidFill>
            </a:endParaRPr>
          </a:p>
        </p:txBody>
      </p:sp>
      <p:sp>
        <p:nvSpPr>
          <p:cNvPr id="38" name="矩形: 圆角 40">
            <a:extLst>
              <a:ext uri="{FF2B5EF4-FFF2-40B4-BE49-F238E27FC236}">
                <a16:creationId xmlns:a16="http://schemas.microsoft.com/office/drawing/2014/main" id="{0A717834-BC3F-4C1B-95CB-FE82D9FE08A3}"/>
              </a:ext>
            </a:extLst>
          </p:cNvPr>
          <p:cNvSpPr/>
          <p:nvPr/>
        </p:nvSpPr>
        <p:spPr>
          <a:xfrm>
            <a:off x="2079004" y="4244526"/>
            <a:ext cx="781827"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rPr>
              <a:t>行政部门</a:t>
            </a:r>
            <a:r>
              <a:rPr lang="en-US" altLang="zh-CN" sz="1600" dirty="0">
                <a:solidFill>
                  <a:schemeClr val="tx1"/>
                </a:solidFill>
              </a:rPr>
              <a:t>3</a:t>
            </a:r>
            <a:endParaRPr lang="zh-CN" altLang="en-US" sz="1600" dirty="0">
              <a:solidFill>
                <a:schemeClr val="tx1"/>
              </a:solidFill>
            </a:endParaRPr>
          </a:p>
        </p:txBody>
      </p:sp>
      <p:sp>
        <p:nvSpPr>
          <p:cNvPr id="39" name="矩形: 圆角 41">
            <a:extLst>
              <a:ext uri="{FF2B5EF4-FFF2-40B4-BE49-F238E27FC236}">
                <a16:creationId xmlns:a16="http://schemas.microsoft.com/office/drawing/2014/main" id="{6FAC096C-F175-4E13-B204-B1D64451EC65}"/>
              </a:ext>
            </a:extLst>
          </p:cNvPr>
          <p:cNvSpPr/>
          <p:nvPr/>
        </p:nvSpPr>
        <p:spPr>
          <a:xfrm>
            <a:off x="2958808" y="4256579"/>
            <a:ext cx="781827"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rPr>
              <a:t>行政部门</a:t>
            </a:r>
            <a:r>
              <a:rPr lang="en-US" altLang="zh-CN" sz="1600" dirty="0">
                <a:solidFill>
                  <a:schemeClr val="tx1"/>
                </a:solidFill>
              </a:rPr>
              <a:t>4</a:t>
            </a:r>
            <a:endParaRPr lang="zh-CN" altLang="en-US" sz="1600" dirty="0">
              <a:solidFill>
                <a:schemeClr val="tx1"/>
              </a:solidFill>
            </a:endParaRPr>
          </a:p>
        </p:txBody>
      </p:sp>
      <p:sp>
        <p:nvSpPr>
          <p:cNvPr id="40" name="矩形: 圆角 42">
            <a:extLst>
              <a:ext uri="{FF2B5EF4-FFF2-40B4-BE49-F238E27FC236}">
                <a16:creationId xmlns:a16="http://schemas.microsoft.com/office/drawing/2014/main" id="{9D2F345D-B296-47F9-B9BC-188E27E08872}"/>
              </a:ext>
            </a:extLst>
          </p:cNvPr>
          <p:cNvSpPr/>
          <p:nvPr/>
        </p:nvSpPr>
        <p:spPr>
          <a:xfrm>
            <a:off x="3818582" y="4260046"/>
            <a:ext cx="856010"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rPr>
              <a:t>行政部门</a:t>
            </a:r>
            <a:r>
              <a:rPr lang="en-US" altLang="zh-CN" sz="1600" dirty="0">
                <a:solidFill>
                  <a:schemeClr val="tx1"/>
                </a:solidFill>
              </a:rPr>
              <a:t>5</a:t>
            </a:r>
            <a:endParaRPr lang="zh-CN" altLang="en-US" sz="1600" dirty="0">
              <a:solidFill>
                <a:schemeClr val="tx1"/>
              </a:solidFill>
            </a:endParaRPr>
          </a:p>
        </p:txBody>
      </p:sp>
      <p:sp>
        <p:nvSpPr>
          <p:cNvPr id="41" name="矩形: 圆角 43">
            <a:extLst>
              <a:ext uri="{FF2B5EF4-FFF2-40B4-BE49-F238E27FC236}">
                <a16:creationId xmlns:a16="http://schemas.microsoft.com/office/drawing/2014/main" id="{AFEA4BB5-8AD2-4DA0-8FE4-FB606B02294E}"/>
              </a:ext>
            </a:extLst>
          </p:cNvPr>
          <p:cNvSpPr/>
          <p:nvPr/>
        </p:nvSpPr>
        <p:spPr>
          <a:xfrm>
            <a:off x="4767123" y="4264339"/>
            <a:ext cx="781827" cy="480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rPr>
              <a:t>…</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2" name="箭头: 下 45">
            <a:extLst>
              <a:ext uri="{FF2B5EF4-FFF2-40B4-BE49-F238E27FC236}">
                <a16:creationId xmlns:a16="http://schemas.microsoft.com/office/drawing/2014/main" id="{2EF2B47B-39FC-4C2D-A0EF-613269F8B275}"/>
              </a:ext>
            </a:extLst>
          </p:cNvPr>
          <p:cNvSpPr/>
          <p:nvPr/>
        </p:nvSpPr>
        <p:spPr>
          <a:xfrm>
            <a:off x="2652122" y="3486735"/>
            <a:ext cx="270011" cy="481533"/>
          </a:xfrm>
          <a:prstGeom prst="downArrow">
            <a:avLst/>
          </a:prstGeom>
          <a:solidFill>
            <a:srgbClr val="00B0F0"/>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B3CF7C5B-7738-4F43-A270-BD13D0932868}"/>
              </a:ext>
            </a:extLst>
          </p:cNvPr>
          <p:cNvSpPr txBox="1"/>
          <p:nvPr/>
        </p:nvSpPr>
        <p:spPr>
          <a:xfrm>
            <a:off x="2848519" y="3513118"/>
            <a:ext cx="1408392" cy="338554"/>
          </a:xfrm>
          <a:prstGeom prst="rect">
            <a:avLst/>
          </a:prstGeom>
          <a:noFill/>
        </p:spPr>
        <p:txBody>
          <a:bodyPr wrap="square" rtlCol="0">
            <a:spAutoFit/>
          </a:bodyPr>
          <a:lstStyle/>
          <a:p>
            <a:r>
              <a:rPr lang="zh-CN" altLang="en-US" sz="1600" b="1" dirty="0"/>
              <a:t>档案查询</a:t>
            </a:r>
          </a:p>
        </p:txBody>
      </p:sp>
      <p:graphicFrame>
        <p:nvGraphicFramePr>
          <p:cNvPr id="44" name="图示 43">
            <a:extLst>
              <a:ext uri="{FF2B5EF4-FFF2-40B4-BE49-F238E27FC236}">
                <a16:creationId xmlns:a16="http://schemas.microsoft.com/office/drawing/2014/main" id="{63554158-BD31-4A80-A19F-BEB03D2725CA}"/>
              </a:ext>
            </a:extLst>
          </p:cNvPr>
          <p:cNvGraphicFramePr/>
          <p:nvPr>
            <p:extLst/>
          </p:nvPr>
        </p:nvGraphicFramePr>
        <p:xfrm>
          <a:off x="269482" y="2456002"/>
          <a:ext cx="5312922" cy="943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5" name="文本框 44">
            <a:extLst>
              <a:ext uri="{FF2B5EF4-FFF2-40B4-BE49-F238E27FC236}">
                <a16:creationId xmlns:a16="http://schemas.microsoft.com/office/drawing/2014/main" id="{FA2178DC-166B-4690-9DEC-2F8A1292529F}"/>
              </a:ext>
            </a:extLst>
          </p:cNvPr>
          <p:cNvSpPr txBox="1"/>
          <p:nvPr/>
        </p:nvSpPr>
        <p:spPr>
          <a:xfrm>
            <a:off x="5818508" y="563321"/>
            <a:ext cx="3202230" cy="4278094"/>
          </a:xfrm>
          <a:prstGeom prst="rect">
            <a:avLst/>
          </a:prstGeom>
          <a:noFill/>
        </p:spPr>
        <p:txBody>
          <a:bodyPr wrap="square" rtlCol="0">
            <a:spAutoFit/>
          </a:bodyPr>
          <a:lstStyle/>
          <a:p>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实施方案</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规范档案整理移交工作，提交一个登记系统档案资料移交登记</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设置档案扫描处理中心，提供一套影像加工流程系统集中进行影像资料扫描、图像处理、索引录入、内部质检、客户质检，共计</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20</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人</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提供一套查询系统供下级机构进行查询利用</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预留接口方便后续系统调用</a:t>
            </a:r>
            <a:endParaRPr lang="zh-CN" altLang="en-US" sz="1600" dirty="0"/>
          </a:p>
        </p:txBody>
      </p:sp>
    </p:spTree>
    <p:extLst>
      <p:ext uri="{BB962C8B-B14F-4D97-AF65-F5344CB8AC3E}">
        <p14:creationId xmlns:p14="http://schemas.microsoft.com/office/powerpoint/2010/main" val="214806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0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20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20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20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20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0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20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20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2000"/>
                                        <p:tgtEl>
                                          <p:spTgt spid="3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2000"/>
                                        <p:tgtEl>
                                          <p:spTgt spid="3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2000"/>
                                        <p:tgtEl>
                                          <p:spTgt spid="3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0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20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20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000"/>
                                        <p:tgtEl>
                                          <p:spTgt spid="3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20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2000"/>
                                        <p:tgtEl>
                                          <p:spTgt spid="4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2000"/>
                                        <p:tgtEl>
                                          <p:spTgt spid="4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20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000"/>
                                        <p:tgtEl>
                                          <p:spTgt spid="4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p:bldP spid="31" grpId="0" animBg="1"/>
      <p:bldP spid="32" grpId="0"/>
      <p:bldP spid="33" grpId="0" animBg="1"/>
      <p:bldP spid="34" grpId="0"/>
      <p:bldP spid="35" grpId="0" animBg="1"/>
      <p:bldP spid="36" grpId="0" animBg="1"/>
      <p:bldP spid="37" grpId="0" animBg="1"/>
      <p:bldP spid="38" grpId="0" animBg="1"/>
      <p:bldP spid="39" grpId="0" animBg="1"/>
      <p:bldP spid="40" grpId="0" animBg="1"/>
      <p:bldP spid="41" grpId="0" animBg="1"/>
      <p:bldP spid="42" grpId="0" animBg="1"/>
      <p:bldP spid="43" grpId="0"/>
      <p:bldGraphic spid="44" grpId="0">
        <p:bldAsOne/>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东美线业有限公司</a:t>
            </a:r>
            <a:endParaRPr kumimoji="1" lang="zh-CN" altLang="en-US" sz="2400" dirty="0"/>
          </a:p>
        </p:txBody>
      </p:sp>
      <p:sp>
        <p:nvSpPr>
          <p:cNvPr id="3" name="矩形 2">
            <a:extLst>
              <a:ext uri="{FF2B5EF4-FFF2-40B4-BE49-F238E27FC236}">
                <a16:creationId xmlns:a16="http://schemas.microsoft.com/office/drawing/2014/main" id="{C24EF91F-6557-4F07-83A1-AF44CE788D1C}"/>
              </a:ext>
            </a:extLst>
          </p:cNvPr>
          <p:cNvSpPr/>
          <p:nvPr/>
        </p:nvSpPr>
        <p:spPr>
          <a:xfrm>
            <a:off x="370354" y="703871"/>
            <a:ext cx="8612282" cy="2308324"/>
          </a:xfrm>
          <a:prstGeom prst="rect">
            <a:avLst/>
          </a:prstGeom>
        </p:spPr>
        <p:txBody>
          <a:bodyPr wrap="square">
            <a:spAutoFit/>
          </a:bodyPr>
          <a:lstStyle/>
          <a:p>
            <a:r>
              <a:rPr lang="zh-CN" altLang="en-US" b="1" dirty="0">
                <a:latin typeface="Microsoft YaHei" panose="020B0503020204020204" pitchFamily="34" charset="-122"/>
                <a:ea typeface="Microsoft YaHei" panose="020B0503020204020204" pitchFamily="34" charset="-122"/>
              </a:rPr>
              <a:t>背景</a:t>
            </a:r>
            <a:endParaRPr lang="en-US" altLang="zh-CN" b="1"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东莞东美线业有限公司是一家大型美资独资企业</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于</a:t>
            </a:r>
            <a:r>
              <a:rPr lang="en-US" altLang="zh-CN" dirty="0">
                <a:latin typeface="Microsoft YaHei" panose="020B0503020204020204" pitchFamily="34" charset="-122"/>
                <a:ea typeface="Microsoft YaHei" panose="020B0503020204020204" pitchFamily="34" charset="-122"/>
              </a:rPr>
              <a:t>1999</a:t>
            </a:r>
            <a:r>
              <a:rPr lang="zh-CN" altLang="en-US" dirty="0">
                <a:latin typeface="Microsoft YaHei" panose="020B0503020204020204" pitchFamily="34" charset="-122"/>
                <a:ea typeface="Microsoft YaHei" panose="020B0503020204020204" pitchFamily="34" charset="-122"/>
              </a:rPr>
              <a:t>年成立，是全球领先的缝纫线生产企业，直属美国线业</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香港</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有限公司，母公司美国线业</a:t>
            </a:r>
            <a:r>
              <a:rPr lang="en-US" altLang="zh-CN"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American&amp;Efird</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于</a:t>
            </a:r>
            <a:r>
              <a:rPr lang="en-US" altLang="zh-CN" dirty="0">
                <a:latin typeface="Microsoft YaHei" panose="020B0503020204020204" pitchFamily="34" charset="-122"/>
                <a:ea typeface="Microsoft YaHei" panose="020B0503020204020204" pitchFamily="34" charset="-122"/>
              </a:rPr>
              <a:t>1891</a:t>
            </a:r>
            <a:r>
              <a:rPr lang="zh-CN" altLang="en-US" dirty="0">
                <a:latin typeface="Microsoft YaHei" panose="020B0503020204020204" pitchFamily="34" charset="-122"/>
                <a:ea typeface="Microsoft YaHei" panose="020B0503020204020204" pitchFamily="34" charset="-122"/>
              </a:rPr>
              <a:t>年创建，至今有一百二十多年悠久历史。公司采用国外先进的生产设备、配合严密的技术控制、优良的培训及完善的管理系统，专业生产各类工业线产品。产品在国内同行占据龙头地位，并外销亚洲、澳洲、新西兰等地。有自己的</a:t>
            </a:r>
            <a:r>
              <a:rPr lang="en-US" altLang="zh-CN" dirty="0">
                <a:latin typeface="Microsoft YaHei" panose="020B0503020204020204" pitchFamily="34" charset="-122"/>
                <a:ea typeface="Microsoft YaHei" panose="020B0503020204020204" pitchFamily="34" charset="-122"/>
              </a:rPr>
              <a:t>SAP</a:t>
            </a:r>
            <a:r>
              <a:rPr lang="zh-CN" altLang="en-US" dirty="0">
                <a:latin typeface="Microsoft YaHei" panose="020B0503020204020204" pitchFamily="34" charset="-122"/>
                <a:ea typeface="Microsoft YaHei" panose="020B0503020204020204" pitchFamily="34" charset="-122"/>
              </a:rPr>
              <a:t>系统，公司有十几个部门，每天都会产生大量的单据。</a:t>
            </a:r>
            <a:endParaRPr lang="zh-CN" altLang="en-US" dirty="0"/>
          </a:p>
        </p:txBody>
      </p:sp>
      <p:sp>
        <p:nvSpPr>
          <p:cNvPr id="4" name="矩形 3">
            <a:extLst>
              <a:ext uri="{FF2B5EF4-FFF2-40B4-BE49-F238E27FC236}">
                <a16:creationId xmlns:a16="http://schemas.microsoft.com/office/drawing/2014/main" id="{19F63CEF-0A28-4083-888A-B395526FD44A}"/>
              </a:ext>
            </a:extLst>
          </p:cNvPr>
          <p:cNvSpPr/>
          <p:nvPr/>
        </p:nvSpPr>
        <p:spPr>
          <a:xfrm>
            <a:off x="370353" y="3084391"/>
            <a:ext cx="8713882" cy="1477328"/>
          </a:xfrm>
          <a:prstGeom prst="rect">
            <a:avLst/>
          </a:prstGeom>
        </p:spPr>
        <p:txBody>
          <a:bodyPr wrap="square">
            <a:spAutoFit/>
          </a:bodyPr>
          <a:lstStyle/>
          <a:p>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mn-ea"/>
              </a:rPr>
              <a:t>管理现状</a:t>
            </a:r>
            <a:endParaRPr lang="en-US" altLang="zh-CN" b="1"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东美线业每个部门有各自文件服务器或共享文件夹，存储部门资料，比如：报关单、采购订单、</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rPr>
              <a:t>QC</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报告、财务报告、物流送货单。</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服务器历史存量文件已经电子化，因为他们有一体机扫描，只是存储比较分散，没有归类与建立索引。</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913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20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20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2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东美线业有限公司</a:t>
            </a:r>
            <a:endParaRPr kumimoji="1" lang="zh-CN" altLang="en-US" sz="2400" dirty="0"/>
          </a:p>
        </p:txBody>
      </p:sp>
      <p:sp>
        <p:nvSpPr>
          <p:cNvPr id="45" name="文本框 44">
            <a:extLst>
              <a:ext uri="{FF2B5EF4-FFF2-40B4-BE49-F238E27FC236}">
                <a16:creationId xmlns:a16="http://schemas.microsoft.com/office/drawing/2014/main" id="{FA2178DC-166B-4690-9DEC-2F8A1292529F}"/>
              </a:ext>
            </a:extLst>
          </p:cNvPr>
          <p:cNvSpPr txBox="1"/>
          <p:nvPr/>
        </p:nvSpPr>
        <p:spPr>
          <a:xfrm>
            <a:off x="6537211" y="255674"/>
            <a:ext cx="2573067" cy="4770537"/>
          </a:xfrm>
          <a:prstGeom prst="rect">
            <a:avLst/>
          </a:prstGeom>
          <a:noFill/>
        </p:spPr>
        <p:txBody>
          <a:bodyPr wrap="square" rtlCol="0">
            <a:spAutoFit/>
          </a:bodyPr>
          <a:lstStyle/>
          <a:p>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实施方案</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成立单据扫描处理中心，配置扫描仪，采用影像扫描系统将纸质单据扫描分类。</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使用文件批量上传工具，把历史文件自动识别分类、自动抽取内容填入索引、上传归档到档案服务器。</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针对每类单据建立识别模板。</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提供一套档案系统进行查询利用。</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519154CF-3EFB-4D90-87D4-803E9A9A160E}"/>
              </a:ext>
            </a:extLst>
          </p:cNvPr>
          <p:cNvSpPr/>
          <p:nvPr/>
        </p:nvSpPr>
        <p:spPr>
          <a:xfrm>
            <a:off x="3350584" y="647251"/>
            <a:ext cx="3090172" cy="14551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 </a:t>
            </a:r>
          </a:p>
        </p:txBody>
      </p:sp>
      <p:sp>
        <p:nvSpPr>
          <p:cNvPr id="47" name="矩形: 圆角 46">
            <a:extLst>
              <a:ext uri="{FF2B5EF4-FFF2-40B4-BE49-F238E27FC236}">
                <a16:creationId xmlns:a16="http://schemas.microsoft.com/office/drawing/2014/main" id="{70BE0156-7887-4E62-9747-36FF08EDF824}"/>
              </a:ext>
            </a:extLst>
          </p:cNvPr>
          <p:cNvSpPr/>
          <p:nvPr/>
        </p:nvSpPr>
        <p:spPr>
          <a:xfrm>
            <a:off x="3394717" y="1032297"/>
            <a:ext cx="936439" cy="480053"/>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报关部</a:t>
            </a:r>
          </a:p>
        </p:txBody>
      </p:sp>
      <p:sp>
        <p:nvSpPr>
          <p:cNvPr id="48" name="矩形: 圆角 47">
            <a:extLst>
              <a:ext uri="{FF2B5EF4-FFF2-40B4-BE49-F238E27FC236}">
                <a16:creationId xmlns:a16="http://schemas.microsoft.com/office/drawing/2014/main" id="{760DF86E-71DE-442F-B9E9-1AA80A346E22}"/>
              </a:ext>
            </a:extLst>
          </p:cNvPr>
          <p:cNvSpPr/>
          <p:nvPr/>
        </p:nvSpPr>
        <p:spPr>
          <a:xfrm>
            <a:off x="4382727" y="1032296"/>
            <a:ext cx="983641" cy="480053"/>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运输部</a:t>
            </a:r>
          </a:p>
        </p:txBody>
      </p:sp>
      <p:sp>
        <p:nvSpPr>
          <p:cNvPr id="49" name="矩形: 圆角 48">
            <a:extLst>
              <a:ext uri="{FF2B5EF4-FFF2-40B4-BE49-F238E27FC236}">
                <a16:creationId xmlns:a16="http://schemas.microsoft.com/office/drawing/2014/main" id="{E7464F26-63BE-4970-B6FC-CBAB9A6A6B40}"/>
              </a:ext>
            </a:extLst>
          </p:cNvPr>
          <p:cNvSpPr/>
          <p:nvPr/>
        </p:nvSpPr>
        <p:spPr>
          <a:xfrm>
            <a:off x="3405635" y="1562223"/>
            <a:ext cx="925521" cy="480053"/>
          </a:xfrm>
          <a:prstGeom prst="roundRect">
            <a:avLst/>
          </a:prstGeom>
          <a:solidFill>
            <a:srgbClr val="FF99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采购部</a:t>
            </a:r>
          </a:p>
        </p:txBody>
      </p:sp>
      <p:sp>
        <p:nvSpPr>
          <p:cNvPr id="50" name="矩形: 圆角 49">
            <a:extLst>
              <a:ext uri="{FF2B5EF4-FFF2-40B4-BE49-F238E27FC236}">
                <a16:creationId xmlns:a16="http://schemas.microsoft.com/office/drawing/2014/main" id="{DDA9CDED-C7DE-4E98-A206-1CDDB3B106D5}"/>
              </a:ext>
            </a:extLst>
          </p:cNvPr>
          <p:cNvSpPr/>
          <p:nvPr/>
        </p:nvSpPr>
        <p:spPr>
          <a:xfrm>
            <a:off x="4395761" y="1546504"/>
            <a:ext cx="983641" cy="480053"/>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QC</a:t>
            </a:r>
            <a:r>
              <a:rPr lang="zh-CN" altLang="en-US" dirty="0">
                <a:solidFill>
                  <a:schemeClr val="tx1"/>
                </a:solidFill>
                <a:latin typeface="微软雅黑" panose="020B0503020204020204" pitchFamily="34" charset="-122"/>
                <a:ea typeface="微软雅黑" panose="020B0503020204020204" pitchFamily="34" charset="-122"/>
              </a:rPr>
              <a:t>部</a:t>
            </a:r>
          </a:p>
        </p:txBody>
      </p:sp>
      <p:sp>
        <p:nvSpPr>
          <p:cNvPr id="51" name="矩形: 圆角 50">
            <a:extLst>
              <a:ext uri="{FF2B5EF4-FFF2-40B4-BE49-F238E27FC236}">
                <a16:creationId xmlns:a16="http://schemas.microsoft.com/office/drawing/2014/main" id="{45E9203D-C8CA-406E-B8B8-72348F017F64}"/>
              </a:ext>
            </a:extLst>
          </p:cNvPr>
          <p:cNvSpPr/>
          <p:nvPr/>
        </p:nvSpPr>
        <p:spPr>
          <a:xfrm>
            <a:off x="5417939" y="1032295"/>
            <a:ext cx="929254" cy="480053"/>
          </a:xfrm>
          <a:prstGeom prst="round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财务部</a:t>
            </a:r>
          </a:p>
        </p:txBody>
      </p:sp>
      <p:sp>
        <p:nvSpPr>
          <p:cNvPr id="52" name="矩形: 圆角 51">
            <a:extLst>
              <a:ext uri="{FF2B5EF4-FFF2-40B4-BE49-F238E27FC236}">
                <a16:creationId xmlns:a16="http://schemas.microsoft.com/office/drawing/2014/main" id="{EB365A36-3485-4011-9A34-DF95FB00AD06}"/>
              </a:ext>
            </a:extLst>
          </p:cNvPr>
          <p:cNvSpPr/>
          <p:nvPr/>
        </p:nvSpPr>
        <p:spPr>
          <a:xfrm>
            <a:off x="5433406" y="1549837"/>
            <a:ext cx="913787" cy="480053"/>
          </a:xfrm>
          <a:prstGeom prst="roundRect">
            <a:avLst/>
          </a:prstGeom>
          <a:solidFill>
            <a:srgbClr val="FF99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9D814A2B-8AA4-479C-8106-C917BF7920BA}"/>
              </a:ext>
            </a:extLst>
          </p:cNvPr>
          <p:cNvSpPr txBox="1"/>
          <p:nvPr/>
        </p:nvSpPr>
        <p:spPr>
          <a:xfrm>
            <a:off x="3725150" y="567022"/>
            <a:ext cx="2424135"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企业文件服务器</a:t>
            </a:r>
          </a:p>
        </p:txBody>
      </p:sp>
      <p:sp>
        <p:nvSpPr>
          <p:cNvPr id="54" name="矩形 53">
            <a:extLst>
              <a:ext uri="{FF2B5EF4-FFF2-40B4-BE49-F238E27FC236}">
                <a16:creationId xmlns:a16="http://schemas.microsoft.com/office/drawing/2014/main" id="{C3AFA228-6E74-4C9E-8602-84ADB38C021B}"/>
              </a:ext>
            </a:extLst>
          </p:cNvPr>
          <p:cNvSpPr/>
          <p:nvPr/>
        </p:nvSpPr>
        <p:spPr>
          <a:xfrm>
            <a:off x="4487007" y="2918351"/>
            <a:ext cx="1449232" cy="94415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 </a:t>
            </a:r>
          </a:p>
        </p:txBody>
      </p:sp>
      <p:sp>
        <p:nvSpPr>
          <p:cNvPr id="55" name="文本框 54">
            <a:extLst>
              <a:ext uri="{FF2B5EF4-FFF2-40B4-BE49-F238E27FC236}">
                <a16:creationId xmlns:a16="http://schemas.microsoft.com/office/drawing/2014/main" id="{6BB2FCC5-8922-4770-8FB6-59BAD2820263}"/>
              </a:ext>
            </a:extLst>
          </p:cNvPr>
          <p:cNvSpPr txBox="1"/>
          <p:nvPr/>
        </p:nvSpPr>
        <p:spPr>
          <a:xfrm>
            <a:off x="4189941" y="3028729"/>
            <a:ext cx="1959344" cy="646331"/>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批量上传</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工具</a:t>
            </a:r>
          </a:p>
        </p:txBody>
      </p:sp>
      <p:sp>
        <p:nvSpPr>
          <p:cNvPr id="56" name="箭头: 下 55">
            <a:extLst>
              <a:ext uri="{FF2B5EF4-FFF2-40B4-BE49-F238E27FC236}">
                <a16:creationId xmlns:a16="http://schemas.microsoft.com/office/drawing/2014/main" id="{FA30F0FB-D9A1-4E27-BC96-F95F4CDB4176}"/>
              </a:ext>
            </a:extLst>
          </p:cNvPr>
          <p:cNvSpPr/>
          <p:nvPr/>
        </p:nvSpPr>
        <p:spPr>
          <a:xfrm>
            <a:off x="4904782" y="2173266"/>
            <a:ext cx="273820" cy="754984"/>
          </a:xfrm>
          <a:prstGeom prst="downArrow">
            <a:avLst/>
          </a:prstGeom>
          <a:solidFill>
            <a:srgbClr val="00B0F0"/>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12C00AF5-0179-414B-B229-82D841A786B6}"/>
              </a:ext>
            </a:extLst>
          </p:cNvPr>
          <p:cNvSpPr txBox="1"/>
          <p:nvPr/>
        </p:nvSpPr>
        <p:spPr>
          <a:xfrm>
            <a:off x="3578214" y="2173266"/>
            <a:ext cx="1462180"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监控企业文件服务器</a:t>
            </a:r>
          </a:p>
        </p:txBody>
      </p:sp>
      <p:sp>
        <p:nvSpPr>
          <p:cNvPr id="58" name="矩形 57">
            <a:extLst>
              <a:ext uri="{FF2B5EF4-FFF2-40B4-BE49-F238E27FC236}">
                <a16:creationId xmlns:a16="http://schemas.microsoft.com/office/drawing/2014/main" id="{F10ACB3A-30E8-4958-9117-FBFC68DDD7BA}"/>
              </a:ext>
            </a:extLst>
          </p:cNvPr>
          <p:cNvSpPr/>
          <p:nvPr/>
        </p:nvSpPr>
        <p:spPr>
          <a:xfrm>
            <a:off x="123263" y="647251"/>
            <a:ext cx="3155363" cy="145519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 </a:t>
            </a:r>
          </a:p>
        </p:txBody>
      </p:sp>
      <p:sp>
        <p:nvSpPr>
          <p:cNvPr id="59" name="矩形: 圆角 58">
            <a:extLst>
              <a:ext uri="{FF2B5EF4-FFF2-40B4-BE49-F238E27FC236}">
                <a16:creationId xmlns:a16="http://schemas.microsoft.com/office/drawing/2014/main" id="{1577AE21-8ABD-4573-811F-559B2D1ABABA}"/>
              </a:ext>
            </a:extLst>
          </p:cNvPr>
          <p:cNvSpPr/>
          <p:nvPr/>
        </p:nvSpPr>
        <p:spPr>
          <a:xfrm>
            <a:off x="185139" y="991549"/>
            <a:ext cx="977339" cy="480053"/>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报关部</a:t>
            </a:r>
          </a:p>
        </p:txBody>
      </p:sp>
      <p:sp>
        <p:nvSpPr>
          <p:cNvPr id="60" name="矩形: 圆角 59">
            <a:extLst>
              <a:ext uri="{FF2B5EF4-FFF2-40B4-BE49-F238E27FC236}">
                <a16:creationId xmlns:a16="http://schemas.microsoft.com/office/drawing/2014/main" id="{F795CCC2-C3A7-41F3-AF6A-65C7F532078D}"/>
              </a:ext>
            </a:extLst>
          </p:cNvPr>
          <p:cNvSpPr/>
          <p:nvPr/>
        </p:nvSpPr>
        <p:spPr>
          <a:xfrm>
            <a:off x="1233913" y="1012268"/>
            <a:ext cx="977339" cy="480053"/>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运输部</a:t>
            </a:r>
          </a:p>
        </p:txBody>
      </p:sp>
      <p:sp>
        <p:nvSpPr>
          <p:cNvPr id="61" name="矩形: 圆角 60">
            <a:extLst>
              <a:ext uri="{FF2B5EF4-FFF2-40B4-BE49-F238E27FC236}">
                <a16:creationId xmlns:a16="http://schemas.microsoft.com/office/drawing/2014/main" id="{DEC87B3F-07B5-4A18-8B0B-88ED71D0A88C}"/>
              </a:ext>
            </a:extLst>
          </p:cNvPr>
          <p:cNvSpPr/>
          <p:nvPr/>
        </p:nvSpPr>
        <p:spPr>
          <a:xfrm>
            <a:off x="179507" y="1565833"/>
            <a:ext cx="992837" cy="480053"/>
          </a:xfrm>
          <a:prstGeom prst="roundRect">
            <a:avLst/>
          </a:prstGeom>
          <a:solidFill>
            <a:srgbClr val="FF99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采购部</a:t>
            </a:r>
          </a:p>
        </p:txBody>
      </p:sp>
      <p:sp>
        <p:nvSpPr>
          <p:cNvPr id="62" name="矩形: 圆角 61">
            <a:extLst>
              <a:ext uri="{FF2B5EF4-FFF2-40B4-BE49-F238E27FC236}">
                <a16:creationId xmlns:a16="http://schemas.microsoft.com/office/drawing/2014/main" id="{11021CB6-0AA1-4445-9D5E-6B6453119940}"/>
              </a:ext>
            </a:extLst>
          </p:cNvPr>
          <p:cNvSpPr/>
          <p:nvPr/>
        </p:nvSpPr>
        <p:spPr>
          <a:xfrm>
            <a:off x="1233913" y="1555116"/>
            <a:ext cx="1004255" cy="480053"/>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QC</a:t>
            </a:r>
            <a:r>
              <a:rPr lang="zh-CN" altLang="en-US" dirty="0">
                <a:solidFill>
                  <a:schemeClr val="tx1"/>
                </a:solidFill>
                <a:latin typeface="微软雅黑" panose="020B0503020204020204" pitchFamily="34" charset="-122"/>
                <a:ea typeface="微软雅黑" panose="020B0503020204020204" pitchFamily="34" charset="-122"/>
              </a:rPr>
              <a:t>部</a:t>
            </a:r>
          </a:p>
        </p:txBody>
      </p:sp>
      <p:sp>
        <p:nvSpPr>
          <p:cNvPr id="63" name="矩形: 圆角 62">
            <a:extLst>
              <a:ext uri="{FF2B5EF4-FFF2-40B4-BE49-F238E27FC236}">
                <a16:creationId xmlns:a16="http://schemas.microsoft.com/office/drawing/2014/main" id="{E94BB21E-32E6-4BAB-817C-E03DCA911B27}"/>
              </a:ext>
            </a:extLst>
          </p:cNvPr>
          <p:cNvSpPr/>
          <p:nvPr/>
        </p:nvSpPr>
        <p:spPr>
          <a:xfrm>
            <a:off x="2273128" y="1009088"/>
            <a:ext cx="947378" cy="480053"/>
          </a:xfrm>
          <a:prstGeom prst="round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财务部</a:t>
            </a:r>
          </a:p>
        </p:txBody>
      </p:sp>
      <p:sp>
        <p:nvSpPr>
          <p:cNvPr id="64" name="矩形: 圆角 63">
            <a:extLst>
              <a:ext uri="{FF2B5EF4-FFF2-40B4-BE49-F238E27FC236}">
                <a16:creationId xmlns:a16="http://schemas.microsoft.com/office/drawing/2014/main" id="{9620A7B5-1557-485D-BCC8-F489BC101C2F}"/>
              </a:ext>
            </a:extLst>
          </p:cNvPr>
          <p:cNvSpPr/>
          <p:nvPr/>
        </p:nvSpPr>
        <p:spPr>
          <a:xfrm>
            <a:off x="2294266" y="1547766"/>
            <a:ext cx="941723" cy="480053"/>
          </a:xfrm>
          <a:prstGeom prst="roundRect">
            <a:avLst/>
          </a:prstGeom>
          <a:solidFill>
            <a:srgbClr val="FF99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5" name="文本框 64">
            <a:extLst>
              <a:ext uri="{FF2B5EF4-FFF2-40B4-BE49-F238E27FC236}">
                <a16:creationId xmlns:a16="http://schemas.microsoft.com/office/drawing/2014/main" id="{CD34B01E-C050-42B1-ADAE-43C5E009A910}"/>
              </a:ext>
            </a:extLst>
          </p:cNvPr>
          <p:cNvSpPr txBox="1"/>
          <p:nvPr/>
        </p:nvSpPr>
        <p:spPr>
          <a:xfrm>
            <a:off x="316645" y="588482"/>
            <a:ext cx="2976331"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影像纸质资料</a:t>
            </a:r>
          </a:p>
        </p:txBody>
      </p:sp>
      <p:sp>
        <p:nvSpPr>
          <p:cNvPr id="66" name="矩形 65">
            <a:extLst>
              <a:ext uri="{FF2B5EF4-FFF2-40B4-BE49-F238E27FC236}">
                <a16:creationId xmlns:a16="http://schemas.microsoft.com/office/drawing/2014/main" id="{3DFCCDCA-B59D-4023-9730-931BE679AC4E}"/>
              </a:ext>
            </a:extLst>
          </p:cNvPr>
          <p:cNvSpPr/>
          <p:nvPr/>
        </p:nvSpPr>
        <p:spPr>
          <a:xfrm>
            <a:off x="602150" y="2771544"/>
            <a:ext cx="1906530" cy="79879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 </a:t>
            </a:r>
          </a:p>
        </p:txBody>
      </p:sp>
      <p:sp>
        <p:nvSpPr>
          <p:cNvPr id="67" name="文本框 66">
            <a:extLst>
              <a:ext uri="{FF2B5EF4-FFF2-40B4-BE49-F238E27FC236}">
                <a16:creationId xmlns:a16="http://schemas.microsoft.com/office/drawing/2014/main" id="{5BC32C0D-1C57-4E03-9D40-53DC17322B05}"/>
              </a:ext>
            </a:extLst>
          </p:cNvPr>
          <p:cNvSpPr txBox="1"/>
          <p:nvPr/>
        </p:nvSpPr>
        <p:spPr>
          <a:xfrm>
            <a:off x="602151" y="2849322"/>
            <a:ext cx="1857073" cy="646331"/>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影像</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扫描系统</a:t>
            </a:r>
          </a:p>
        </p:txBody>
      </p:sp>
      <p:sp>
        <p:nvSpPr>
          <p:cNvPr id="68" name="箭头: 下 67">
            <a:extLst>
              <a:ext uri="{FF2B5EF4-FFF2-40B4-BE49-F238E27FC236}">
                <a16:creationId xmlns:a16="http://schemas.microsoft.com/office/drawing/2014/main" id="{B2BAF709-E1D6-41CC-868B-B5F3706FC737}"/>
              </a:ext>
            </a:extLst>
          </p:cNvPr>
          <p:cNvSpPr/>
          <p:nvPr/>
        </p:nvSpPr>
        <p:spPr>
          <a:xfrm>
            <a:off x="1399394" y="2113098"/>
            <a:ext cx="269095" cy="646331"/>
          </a:xfrm>
          <a:prstGeom prst="downArrow">
            <a:avLst/>
          </a:prstGeom>
          <a:solidFill>
            <a:srgbClr val="00B0F0"/>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76FA921A-98AB-4AD6-86D2-B95B9D48223F}"/>
              </a:ext>
            </a:extLst>
          </p:cNvPr>
          <p:cNvSpPr/>
          <p:nvPr/>
        </p:nvSpPr>
        <p:spPr>
          <a:xfrm>
            <a:off x="572755" y="4018352"/>
            <a:ext cx="1906530" cy="100785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 </a:t>
            </a:r>
          </a:p>
        </p:txBody>
      </p:sp>
      <p:sp>
        <p:nvSpPr>
          <p:cNvPr id="70" name="文本框 69">
            <a:extLst>
              <a:ext uri="{FF2B5EF4-FFF2-40B4-BE49-F238E27FC236}">
                <a16:creationId xmlns:a16="http://schemas.microsoft.com/office/drawing/2014/main" id="{35BD5F97-AEA5-4F5F-A715-E1F2ABEF8930}"/>
              </a:ext>
            </a:extLst>
          </p:cNvPr>
          <p:cNvSpPr txBox="1"/>
          <p:nvPr/>
        </p:nvSpPr>
        <p:spPr>
          <a:xfrm>
            <a:off x="357868" y="4359543"/>
            <a:ext cx="2336303"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档案服务器系统</a:t>
            </a:r>
          </a:p>
        </p:txBody>
      </p:sp>
      <p:sp>
        <p:nvSpPr>
          <p:cNvPr id="71" name="箭头: 下 70">
            <a:extLst>
              <a:ext uri="{FF2B5EF4-FFF2-40B4-BE49-F238E27FC236}">
                <a16:creationId xmlns:a16="http://schemas.microsoft.com/office/drawing/2014/main" id="{244715AB-3DB6-407A-AB55-ECD2C4D181EF}"/>
              </a:ext>
            </a:extLst>
          </p:cNvPr>
          <p:cNvSpPr/>
          <p:nvPr/>
        </p:nvSpPr>
        <p:spPr>
          <a:xfrm>
            <a:off x="1393835" y="3565571"/>
            <a:ext cx="264371" cy="446749"/>
          </a:xfrm>
          <a:prstGeom prst="downArrow">
            <a:avLst/>
          </a:prstGeom>
          <a:solidFill>
            <a:srgbClr val="00B0F0"/>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72" name="箭头: 下 71">
            <a:extLst>
              <a:ext uri="{FF2B5EF4-FFF2-40B4-BE49-F238E27FC236}">
                <a16:creationId xmlns:a16="http://schemas.microsoft.com/office/drawing/2014/main" id="{2C54271A-35C9-4652-828E-8C79FA81F5B4}"/>
              </a:ext>
            </a:extLst>
          </p:cNvPr>
          <p:cNvSpPr/>
          <p:nvPr/>
        </p:nvSpPr>
        <p:spPr>
          <a:xfrm>
            <a:off x="5028193" y="3876617"/>
            <a:ext cx="237309" cy="462569"/>
          </a:xfrm>
          <a:prstGeom prst="downArrow">
            <a:avLst/>
          </a:prstGeom>
          <a:solidFill>
            <a:srgbClr val="00B0F0"/>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73" name="矩形 72">
            <a:extLst>
              <a:ext uri="{FF2B5EF4-FFF2-40B4-BE49-F238E27FC236}">
                <a16:creationId xmlns:a16="http://schemas.microsoft.com/office/drawing/2014/main" id="{6B82D6CC-0B53-4057-A965-1560B4CC1C68}"/>
              </a:ext>
            </a:extLst>
          </p:cNvPr>
          <p:cNvSpPr/>
          <p:nvPr/>
        </p:nvSpPr>
        <p:spPr>
          <a:xfrm>
            <a:off x="4427220" y="4340228"/>
            <a:ext cx="1528539" cy="632056"/>
          </a:xfrm>
          <a:prstGeom prst="rect">
            <a:avLst/>
          </a:prstGeom>
          <a:solidFill>
            <a:srgbClr val="00B05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2400" dirty="0">
                <a:solidFill>
                  <a:schemeClr val="tx1"/>
                </a:solidFill>
              </a:rPr>
              <a:t> </a:t>
            </a:r>
          </a:p>
        </p:txBody>
      </p:sp>
      <p:sp>
        <p:nvSpPr>
          <p:cNvPr id="74" name="文本框 73">
            <a:extLst>
              <a:ext uri="{FF2B5EF4-FFF2-40B4-BE49-F238E27FC236}">
                <a16:creationId xmlns:a16="http://schemas.microsoft.com/office/drawing/2014/main" id="{12140CEA-C378-4DCC-ADE6-23F2CF787B19}"/>
              </a:ext>
            </a:extLst>
          </p:cNvPr>
          <p:cNvSpPr txBox="1"/>
          <p:nvPr/>
        </p:nvSpPr>
        <p:spPr>
          <a:xfrm>
            <a:off x="4622780" y="4474352"/>
            <a:ext cx="1161277"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查询利用</a:t>
            </a:r>
          </a:p>
        </p:txBody>
      </p:sp>
      <p:sp>
        <p:nvSpPr>
          <p:cNvPr id="75" name="箭头: 右 74">
            <a:extLst>
              <a:ext uri="{FF2B5EF4-FFF2-40B4-BE49-F238E27FC236}">
                <a16:creationId xmlns:a16="http://schemas.microsoft.com/office/drawing/2014/main" id="{0597243B-9E58-4E7C-B788-E96844AB697E}"/>
              </a:ext>
            </a:extLst>
          </p:cNvPr>
          <p:cNvSpPr/>
          <p:nvPr/>
        </p:nvSpPr>
        <p:spPr>
          <a:xfrm>
            <a:off x="2459223" y="4480802"/>
            <a:ext cx="1933545" cy="351121"/>
          </a:xfrm>
          <a:prstGeom prst="rightArrow">
            <a:avLst/>
          </a:prstGeom>
          <a:solidFill>
            <a:schemeClr val="accent2">
              <a:lumMod val="40000"/>
              <a:lumOff val="60000"/>
            </a:schemeClr>
          </a:soli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76" name="文本框 75">
            <a:extLst>
              <a:ext uri="{FF2B5EF4-FFF2-40B4-BE49-F238E27FC236}">
                <a16:creationId xmlns:a16="http://schemas.microsoft.com/office/drawing/2014/main" id="{CB129392-C435-4496-8FC1-D5E6873796C3}"/>
              </a:ext>
            </a:extLst>
          </p:cNvPr>
          <p:cNvSpPr txBox="1"/>
          <p:nvPr/>
        </p:nvSpPr>
        <p:spPr>
          <a:xfrm>
            <a:off x="2825967" y="2823733"/>
            <a:ext cx="1305633" cy="646331"/>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rPr>
              <a:t>自动索引、分类</a:t>
            </a:r>
          </a:p>
        </p:txBody>
      </p:sp>
      <p:sp>
        <p:nvSpPr>
          <p:cNvPr id="77" name="箭头: 左 76">
            <a:extLst>
              <a:ext uri="{FF2B5EF4-FFF2-40B4-BE49-F238E27FC236}">
                <a16:creationId xmlns:a16="http://schemas.microsoft.com/office/drawing/2014/main" id="{B5322194-B356-4FB8-B620-F1F323BA8E9A}"/>
              </a:ext>
            </a:extLst>
          </p:cNvPr>
          <p:cNvSpPr/>
          <p:nvPr/>
        </p:nvSpPr>
        <p:spPr>
          <a:xfrm>
            <a:off x="4138111" y="3146285"/>
            <a:ext cx="298680" cy="166172"/>
          </a:xfrm>
          <a:prstGeom prst="leftArrow">
            <a:avLst/>
          </a:prstGeom>
          <a:solidFill>
            <a:schemeClr val="accent2"/>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78" name="箭头: 右 77">
            <a:extLst>
              <a:ext uri="{FF2B5EF4-FFF2-40B4-BE49-F238E27FC236}">
                <a16:creationId xmlns:a16="http://schemas.microsoft.com/office/drawing/2014/main" id="{5664D880-E81C-48C6-B064-C662EC152311}"/>
              </a:ext>
            </a:extLst>
          </p:cNvPr>
          <p:cNvSpPr/>
          <p:nvPr/>
        </p:nvSpPr>
        <p:spPr>
          <a:xfrm>
            <a:off x="2518580" y="3126477"/>
            <a:ext cx="270329" cy="158415"/>
          </a:xfrm>
          <a:prstGeom prst="rightArrow">
            <a:avLst/>
          </a:prstGeom>
          <a:solidFill>
            <a:schemeClr val="accent2"/>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310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20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2000"/>
                                        <p:tgtEl>
                                          <p:spTgt spid="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20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20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8" grpId="0" animBg="1"/>
      <p:bldP spid="71" grpId="0" animBg="1"/>
      <p:bldP spid="72" grpId="0" animBg="1"/>
      <p:bldP spid="7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广发银行</a:t>
            </a:r>
            <a:endParaRPr kumimoji="1" lang="zh-CN" altLang="en-US" sz="2400" dirty="0"/>
          </a:p>
        </p:txBody>
      </p:sp>
      <p:sp>
        <p:nvSpPr>
          <p:cNvPr id="3" name="矩形 2">
            <a:extLst>
              <a:ext uri="{FF2B5EF4-FFF2-40B4-BE49-F238E27FC236}">
                <a16:creationId xmlns:a16="http://schemas.microsoft.com/office/drawing/2014/main" id="{C24EF91F-6557-4F07-83A1-AF44CE788D1C}"/>
              </a:ext>
            </a:extLst>
          </p:cNvPr>
          <p:cNvSpPr/>
          <p:nvPr/>
        </p:nvSpPr>
        <p:spPr>
          <a:xfrm>
            <a:off x="370354" y="703871"/>
            <a:ext cx="8612282" cy="1477328"/>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背景</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latin typeface="微软雅黑" pitchFamily="34" charset="-122"/>
                <a:ea typeface="微软雅黑" pitchFamily="34" charset="-122"/>
              </a:rPr>
              <a:t>广发银行成立于</a:t>
            </a:r>
            <a:r>
              <a:rPr lang="en-US" altLang="zh-CN" dirty="0">
                <a:latin typeface="微软雅黑" pitchFamily="34" charset="-122"/>
                <a:ea typeface="微软雅黑" pitchFamily="34" charset="-122"/>
              </a:rPr>
              <a:t>1988</a:t>
            </a:r>
            <a:r>
              <a:rPr lang="zh-CN" altLang="en-US" dirty="0">
                <a:latin typeface="微软雅黑" pitchFamily="34" charset="-122"/>
                <a:ea typeface="微软雅黑" pitchFamily="34" charset="-122"/>
              </a:rPr>
              <a:t>年，是国内首批组建的股份制商业银行之一</a:t>
            </a:r>
            <a:r>
              <a:rPr lang="zh-CN" altLang="zh-CN" dirty="0">
                <a:latin typeface="微软雅黑" pitchFamily="34" charset="-122"/>
                <a:ea typeface="微软雅黑" pitchFamily="34" charset="-122"/>
                <a:cs typeface="Times New Roman" panose="02020603050405020304" pitchFamily="18" charset="0"/>
              </a:rPr>
              <a:t>，</a:t>
            </a:r>
            <a:r>
              <a:rPr lang="zh-CN" altLang="en-US" dirty="0">
                <a:latin typeface="微软雅黑" pitchFamily="34" charset="-122"/>
                <a:ea typeface="微软雅黑" pitchFamily="34" charset="-122"/>
                <a:cs typeface="Times New Roman" panose="02020603050405020304" pitchFamily="18" charset="0"/>
              </a:rPr>
              <a:t>在全国</a:t>
            </a:r>
            <a:r>
              <a:rPr lang="zh-CN" altLang="en-US" dirty="0">
                <a:latin typeface="微软雅黑" pitchFamily="34" charset="-122"/>
                <a:ea typeface="微软雅黑" pitchFamily="34" charset="-122"/>
              </a:rPr>
              <a:t> </a:t>
            </a:r>
            <a:r>
              <a:rPr lang="en-US" altLang="zh-CN" dirty="0">
                <a:latin typeface="微软雅黑" pitchFamily="34" charset="-122"/>
                <a:ea typeface="微软雅黑" pitchFamily="34" charset="-122"/>
              </a:rPr>
              <a:t>24</a:t>
            </a:r>
            <a:r>
              <a:rPr lang="zh-CN" altLang="en-US" dirty="0">
                <a:latin typeface="微软雅黑" pitchFamily="34" charset="-122"/>
                <a:ea typeface="微软雅黑" pitchFamily="34" charset="-122"/>
              </a:rPr>
              <a:t>个省市地区和澳门特别行政区设立了分行、分支机构，信用卡中心具有 </a:t>
            </a:r>
            <a:r>
              <a:rPr lang="en-US" altLang="zh-CN" dirty="0">
                <a:latin typeface="微软雅黑" pitchFamily="34" charset="-122"/>
                <a:ea typeface="微软雅黑" pitchFamily="34" charset="-122"/>
              </a:rPr>
              <a:t>5,700</a:t>
            </a:r>
            <a:r>
              <a:rPr lang="zh-CN" altLang="en-US" dirty="0">
                <a:latin typeface="微软雅黑" pitchFamily="34" charset="-122"/>
                <a:ea typeface="微软雅黑" pitchFamily="34" charset="-122"/>
              </a:rPr>
              <a:t>多万张信用卡客户</a:t>
            </a:r>
            <a:r>
              <a:rPr lang="zh-CN" altLang="en-US" dirty="0">
                <a:latin typeface="微软雅黑" pitchFamily="34" charset="-122"/>
                <a:ea typeface="微软雅黑" pitchFamily="34" charset="-122"/>
                <a:cs typeface="Times New Roman" panose="02020603050405020304" pitchFamily="18" charset="0"/>
              </a:rPr>
              <a:t>。</a:t>
            </a:r>
            <a:r>
              <a:rPr lang="zh-CN" altLang="en-US" dirty="0">
                <a:latin typeface="微软雅黑" pitchFamily="34" charset="-122"/>
                <a:ea typeface="微软雅黑" pitchFamily="34" charset="-122"/>
              </a:rPr>
              <a:t>信用卡呆账核销处理是其一项十分重要的工作。</a:t>
            </a:r>
          </a:p>
        </p:txBody>
      </p:sp>
      <p:sp>
        <p:nvSpPr>
          <p:cNvPr id="4" name="矩形 3">
            <a:extLst>
              <a:ext uri="{FF2B5EF4-FFF2-40B4-BE49-F238E27FC236}">
                <a16:creationId xmlns:a16="http://schemas.microsoft.com/office/drawing/2014/main" id="{19F63CEF-0A28-4083-888A-B395526FD44A}"/>
              </a:ext>
            </a:extLst>
          </p:cNvPr>
          <p:cNvSpPr/>
          <p:nvPr/>
        </p:nvSpPr>
        <p:spPr>
          <a:xfrm>
            <a:off x="370353" y="2737756"/>
            <a:ext cx="8713882" cy="2308324"/>
          </a:xfrm>
          <a:prstGeom prst="rect">
            <a:avLst/>
          </a:prstGeom>
        </p:spPr>
        <p:txBody>
          <a:bodyPr wrap="square">
            <a:spAutoFit/>
          </a:bodyPr>
          <a:lstStyle/>
          <a:p>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mn-ea"/>
              </a:rPr>
              <a:t>管理现状</a:t>
            </a:r>
            <a:endParaRPr lang="en-US" altLang="zh-CN" b="1"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呆账核销申请资料靠手工翻查。</a:t>
            </a:r>
            <a:endParaRPr lang="en-US" altLang="zh-CN" dirty="0">
              <a:solidFill>
                <a:schemeClr val="tx1">
                  <a:lumMod val="50000"/>
                  <a:lumOff val="50000"/>
                </a:schemeClr>
              </a:solidFill>
              <a:latin typeface="微软雅黑" pitchFamily="34" charset="-122"/>
              <a:ea typeface="微软雅黑" pitchFamily="34" charset="-122"/>
              <a:sym typeface="+mn-ea"/>
            </a:endParaRPr>
          </a:p>
          <a:p>
            <a:pPr marL="285750" indent="-285750">
              <a:buFont typeface="Arial" panose="020B0604020202020204" pitchFamily="34" charset="0"/>
              <a:buChar char="•"/>
            </a:pPr>
            <a:endParaRPr lang="en-US" altLang="zh-CN" dirty="0">
              <a:solidFill>
                <a:schemeClr val="tx1">
                  <a:lumMod val="50000"/>
                  <a:lumOff val="50000"/>
                </a:schemeClr>
              </a:solidFill>
              <a:latin typeface="微软雅黑" pitchFamily="34" charset="-122"/>
              <a:ea typeface="微软雅黑" pitchFamily="34" charset="-122"/>
            </a:endParaRPr>
          </a:p>
          <a:p>
            <a:pPr marL="285750" indent="-285750">
              <a:buFont typeface="Arial" panose="020B0604020202020204" pitchFamily="34" charset="0"/>
              <a:buChar char="•"/>
            </a:pPr>
            <a:r>
              <a:rPr lang="zh-CN" altLang="en-US" dirty="0">
                <a:latin typeface="微软雅黑" pitchFamily="34" charset="-122"/>
                <a:ea typeface="微软雅黑" pitchFamily="34" charset="-122"/>
              </a:rPr>
              <a:t>呆账核销申报申请表抬头和名称命名有其特殊性</a:t>
            </a:r>
            <a:endParaRPr lang="en-US" altLang="zh-CN" dirty="0">
              <a:solidFill>
                <a:schemeClr val="tx1">
                  <a:lumMod val="50000"/>
                  <a:lumOff val="50000"/>
                </a:schemeClr>
              </a:solidFill>
              <a:latin typeface="微软雅黑" pitchFamily="34" charset="-122"/>
              <a:ea typeface="微软雅黑" pitchFamily="34" charset="-122"/>
              <a:sym typeface="+mn-ea"/>
            </a:endParaRPr>
          </a:p>
          <a:p>
            <a:pPr marL="285750" indent="-285750">
              <a:buFont typeface="Arial" panose="020B0604020202020204" pitchFamily="34" charset="0"/>
              <a:buChar char="•"/>
            </a:pPr>
            <a:endParaRPr lang="en-US" altLang="zh-CN" dirty="0">
              <a:solidFill>
                <a:schemeClr val="tx1">
                  <a:lumMod val="50000"/>
                  <a:lumOff val="50000"/>
                </a:schemeClr>
              </a:solidFill>
              <a:latin typeface="微软雅黑" pitchFamily="34" charset="-122"/>
              <a:ea typeface="微软雅黑" pitchFamily="34" charset="-122"/>
            </a:endParaRPr>
          </a:p>
          <a:p>
            <a:pPr marL="285750" indent="-285750">
              <a:buFont typeface="Arial" panose="020B0604020202020204" pitchFamily="34" charset="0"/>
              <a:buChar cha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每份信用卡呆账核销申报申请表需要手动贴条码</a:t>
            </a:r>
            <a:endParaRPr lang="en-US" altLang="zh-CN" dirty="0">
              <a:solidFill>
                <a:schemeClr val="tx1">
                  <a:lumMod val="50000"/>
                  <a:lumOff val="50000"/>
                </a:schemeClr>
              </a:solidFill>
              <a:latin typeface="微软雅黑" pitchFamily="34" charset="-122"/>
              <a:ea typeface="微软雅黑" pitchFamily="34" charset="-122"/>
              <a:sym typeface="+mn-ea"/>
            </a:endParaRPr>
          </a:p>
          <a:p>
            <a:pPr marL="285750" indent="-285750">
              <a:buFont typeface="Arial" panose="020B0604020202020204" pitchFamily="34" charset="0"/>
              <a:buChar char="•"/>
            </a:pPr>
            <a:endParaRPr lang="en-US" altLang="zh-CN" dirty="0">
              <a:solidFill>
                <a:schemeClr val="tx1">
                  <a:lumMod val="50000"/>
                  <a:lumOff val="50000"/>
                </a:schemeClr>
              </a:solidFill>
              <a:latin typeface="微软雅黑" pitchFamily="34" charset="-122"/>
              <a:ea typeface="微软雅黑" pitchFamily="34" charset="-122"/>
              <a:sym typeface="+mn-ea"/>
            </a:endParaRPr>
          </a:p>
          <a:p>
            <a:pPr marL="285750" indent="-285750">
              <a:buFont typeface="Arial" panose="020B0604020202020204" pitchFamily="34" charset="0"/>
              <a:buChar cha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历史扫描成像的资料需要智能识别处理</a:t>
            </a:r>
            <a:endParaRPr lang="en-US" altLang="zh-CN" dirty="0">
              <a:solidFill>
                <a:schemeClr val="tx1">
                  <a:lumMod val="50000"/>
                  <a:lumOff val="50000"/>
                </a:schemeClr>
              </a:solidFill>
              <a:latin typeface="微软雅黑" pitchFamily="34" charset="-122"/>
              <a:ea typeface="微软雅黑" pitchFamily="34" charset="-122"/>
              <a:sym typeface="+mn-ea"/>
            </a:endParaRPr>
          </a:p>
        </p:txBody>
      </p:sp>
    </p:spTree>
    <p:extLst>
      <p:ext uri="{BB962C8B-B14F-4D97-AF65-F5344CB8AC3E}">
        <p14:creationId xmlns:p14="http://schemas.microsoft.com/office/powerpoint/2010/main" val="121141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云南省档案馆应用</a:t>
            </a:r>
            <a:endParaRPr kumimoji="1" lang="zh-CN" altLang="en-US" sz="2400" dirty="0"/>
          </a:p>
        </p:txBody>
      </p:sp>
      <p:sp>
        <p:nvSpPr>
          <p:cNvPr id="45" name="文本框 44">
            <a:extLst>
              <a:ext uri="{FF2B5EF4-FFF2-40B4-BE49-F238E27FC236}">
                <a16:creationId xmlns:a16="http://schemas.microsoft.com/office/drawing/2014/main" id="{FA2178DC-166B-4690-9DEC-2F8A1292529F}"/>
              </a:ext>
            </a:extLst>
          </p:cNvPr>
          <p:cNvSpPr txBox="1"/>
          <p:nvPr/>
        </p:nvSpPr>
        <p:spPr>
          <a:xfrm>
            <a:off x="5902704" y="499957"/>
            <a:ext cx="3202230" cy="4401205"/>
          </a:xfrm>
          <a:prstGeom prst="rect">
            <a:avLst/>
          </a:prstGeom>
          <a:noFill/>
        </p:spPr>
        <p:txBody>
          <a:bodyPr wrap="square" rtlCol="0">
            <a:spAutoFit/>
          </a:bodyPr>
          <a:lstStyle/>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实施方案</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endParaRPr>
          </a:p>
          <a:p>
            <a:pPr>
              <a:buFont typeface="Arial" pitchFamily="34" charset="0"/>
              <a:buChar char="•"/>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根据核销编号产生条码，输出至</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A4</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纸张</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buFont typeface="Arial" pitchFamily="34" charset="0"/>
              <a:buChar char="•"/>
            </a:pP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buFont typeface="Arial" pitchFamily="34" charset="0"/>
              <a:buChar char="•"/>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配置高速扫描仪，每天可以批量扫描</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1000</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份以上</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buFont typeface="Arial" pitchFamily="34" charset="0"/>
              <a:buChar char="•"/>
            </a:pP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buFont typeface="Arial" pitchFamily="34" charset="0"/>
              <a:buChar char="•"/>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自动识别核销编号条码，并在输出的时候作为文件名</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buFont typeface="Arial" pitchFamily="34" charset="0"/>
              <a:buChar char="•"/>
            </a:pP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buFont typeface="Arial" pitchFamily="34" charset="0"/>
              <a:buChar char="•"/>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自动根据核销编号分割文档，根据文件标识旋转图像首页</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buFont typeface="Arial" pitchFamily="34" charset="0"/>
              <a:buChar char="•"/>
            </a:pP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buFont typeface="Arial" pitchFamily="34" charset="0"/>
              <a:buChar char="•"/>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存量影像采用</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OCR</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识别取出需要的核销编号，更新文件名称</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buFont typeface="Arial" pitchFamily="34" charset="0"/>
              <a:buChar char="•"/>
            </a:pP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buFont typeface="Arial" pitchFamily="34" charset="0"/>
              <a:buChar char="•"/>
            </a:pPr>
            <a:r>
              <a:rPr lang="zh-CN" altLang="en-US" sz="1400" dirty="0">
                <a:latin typeface="微软雅黑" panose="020B0503020204020204" pitchFamily="34" charset="-122"/>
                <a:ea typeface="微软雅黑" panose="020B0503020204020204" pitchFamily="34" charset="-122"/>
              </a:rPr>
              <a:t>输出合规的</a:t>
            </a:r>
            <a:r>
              <a:rPr lang="en-US" altLang="zh-CN" sz="1400" dirty="0">
                <a:latin typeface="微软雅黑" panose="020B0503020204020204" pitchFamily="34" charset="-122"/>
                <a:ea typeface="微软雅黑" panose="020B0503020204020204" pitchFamily="34" charset="-122"/>
              </a:rPr>
              <a:t>PDF</a:t>
            </a:r>
            <a:r>
              <a:rPr lang="zh-CN" altLang="en-US" sz="1400" dirty="0">
                <a:latin typeface="微软雅黑" panose="020B0503020204020204" pitchFamily="34" charset="-122"/>
                <a:ea typeface="微软雅黑" panose="020B0503020204020204" pitchFamily="34" charset="-122"/>
              </a:rPr>
              <a:t>文件以及扫描统计结果，供其它系统调用</a:t>
            </a:r>
          </a:p>
        </p:txBody>
      </p:sp>
      <p:graphicFrame>
        <p:nvGraphicFramePr>
          <p:cNvPr id="46" name="图示 45">
            <a:extLst>
              <a:ext uri="{FF2B5EF4-FFF2-40B4-BE49-F238E27FC236}">
                <a16:creationId xmlns:a16="http://schemas.microsoft.com/office/drawing/2014/main" id="{E25C42FA-6871-4A96-9251-38D562FA163A}"/>
              </a:ext>
            </a:extLst>
          </p:cNvPr>
          <p:cNvGraphicFramePr/>
          <p:nvPr>
            <p:extLst/>
          </p:nvPr>
        </p:nvGraphicFramePr>
        <p:xfrm>
          <a:off x="123262" y="563321"/>
          <a:ext cx="5454650" cy="226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5" name="Picture 2">
            <a:extLst>
              <a:ext uri="{FF2B5EF4-FFF2-40B4-BE49-F238E27FC236}">
                <a16:creationId xmlns:a16="http://schemas.microsoft.com/office/drawing/2014/main" id="{68453B14-B96B-47FA-AA69-B0277DE63F84}"/>
              </a:ext>
            </a:extLst>
          </p:cNvPr>
          <p:cNvPicPr>
            <a:picLocks noChangeAspect="1" noChangeArrowheads="1"/>
          </p:cNvPicPr>
          <p:nvPr/>
        </p:nvPicPr>
        <p:blipFill>
          <a:blip r:embed="rId7"/>
          <a:srcRect/>
          <a:stretch>
            <a:fillRect/>
          </a:stretch>
        </p:blipFill>
        <p:spPr bwMode="auto">
          <a:xfrm>
            <a:off x="45374" y="3071700"/>
            <a:ext cx="735284" cy="1358900"/>
          </a:xfrm>
          <a:prstGeom prst="rect">
            <a:avLst/>
          </a:prstGeom>
          <a:noFill/>
          <a:ln w="9525">
            <a:noFill/>
            <a:miter lim="800000"/>
            <a:headEnd/>
            <a:tailEnd/>
          </a:ln>
          <a:effectLst/>
        </p:spPr>
      </p:pic>
      <p:pic>
        <p:nvPicPr>
          <p:cNvPr id="56" name="图片 55">
            <a:extLst>
              <a:ext uri="{FF2B5EF4-FFF2-40B4-BE49-F238E27FC236}">
                <a16:creationId xmlns:a16="http://schemas.microsoft.com/office/drawing/2014/main" id="{9A94E61D-0CFA-441C-819C-5053FBFB8315}"/>
              </a:ext>
            </a:extLst>
          </p:cNvPr>
          <p:cNvPicPr>
            <a:picLocks noChangeAspect="1"/>
          </p:cNvPicPr>
          <p:nvPr/>
        </p:nvPicPr>
        <p:blipFill>
          <a:blip r:embed="rId8"/>
          <a:stretch>
            <a:fillRect/>
          </a:stretch>
        </p:blipFill>
        <p:spPr>
          <a:xfrm flipH="1">
            <a:off x="864024" y="3086615"/>
            <a:ext cx="1135930" cy="1266092"/>
          </a:xfrm>
          <a:prstGeom prst="rect">
            <a:avLst/>
          </a:prstGeom>
        </p:spPr>
      </p:pic>
      <p:pic>
        <p:nvPicPr>
          <p:cNvPr id="57" name="Picture 2">
            <a:extLst>
              <a:ext uri="{FF2B5EF4-FFF2-40B4-BE49-F238E27FC236}">
                <a16:creationId xmlns:a16="http://schemas.microsoft.com/office/drawing/2014/main" id="{F8C16F62-CEF4-4D0F-AFBA-11D8FBF6D4E0}"/>
              </a:ext>
            </a:extLst>
          </p:cNvPr>
          <p:cNvPicPr>
            <a:picLocks noChangeAspect="1" noChangeArrowheads="1"/>
          </p:cNvPicPr>
          <p:nvPr/>
        </p:nvPicPr>
        <p:blipFill>
          <a:blip r:embed="rId9"/>
          <a:srcRect/>
          <a:stretch>
            <a:fillRect/>
          </a:stretch>
        </p:blipFill>
        <p:spPr bwMode="auto">
          <a:xfrm>
            <a:off x="1942041" y="3135672"/>
            <a:ext cx="2376156" cy="1294928"/>
          </a:xfrm>
          <a:prstGeom prst="rect">
            <a:avLst/>
          </a:prstGeom>
          <a:noFill/>
          <a:ln w="9525">
            <a:noFill/>
            <a:miter lim="800000"/>
            <a:headEnd/>
            <a:tailEnd/>
          </a:ln>
          <a:effectLst/>
        </p:spPr>
      </p:pic>
      <p:sp>
        <p:nvSpPr>
          <p:cNvPr id="58" name="右箭头 9">
            <a:extLst>
              <a:ext uri="{FF2B5EF4-FFF2-40B4-BE49-F238E27FC236}">
                <a16:creationId xmlns:a16="http://schemas.microsoft.com/office/drawing/2014/main" id="{62C11C0E-AA6B-4CD4-8853-8EC347314EA5}"/>
              </a:ext>
            </a:extLst>
          </p:cNvPr>
          <p:cNvSpPr/>
          <p:nvPr/>
        </p:nvSpPr>
        <p:spPr>
          <a:xfrm>
            <a:off x="790148" y="3607610"/>
            <a:ext cx="265814" cy="287079"/>
          </a:xfrm>
          <a:prstGeom prst="rightArrow">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右箭头 10">
            <a:extLst>
              <a:ext uri="{FF2B5EF4-FFF2-40B4-BE49-F238E27FC236}">
                <a16:creationId xmlns:a16="http://schemas.microsoft.com/office/drawing/2014/main" id="{E4AB2FAD-B920-453F-8AA8-24030C717ECD}"/>
              </a:ext>
            </a:extLst>
          </p:cNvPr>
          <p:cNvSpPr/>
          <p:nvPr/>
        </p:nvSpPr>
        <p:spPr>
          <a:xfrm>
            <a:off x="1737741" y="3639596"/>
            <a:ext cx="265814" cy="287079"/>
          </a:xfrm>
          <a:prstGeom prst="rightArrow">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右箭头 11">
            <a:extLst>
              <a:ext uri="{FF2B5EF4-FFF2-40B4-BE49-F238E27FC236}">
                <a16:creationId xmlns:a16="http://schemas.microsoft.com/office/drawing/2014/main" id="{14736FD8-FABA-4A25-8D3A-83F6122ABA95}"/>
              </a:ext>
            </a:extLst>
          </p:cNvPr>
          <p:cNvSpPr/>
          <p:nvPr/>
        </p:nvSpPr>
        <p:spPr>
          <a:xfrm>
            <a:off x="4195221" y="3591098"/>
            <a:ext cx="265814" cy="287079"/>
          </a:xfrm>
          <a:prstGeom prst="rightArrow">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Picture 2">
            <a:extLst>
              <a:ext uri="{FF2B5EF4-FFF2-40B4-BE49-F238E27FC236}">
                <a16:creationId xmlns:a16="http://schemas.microsoft.com/office/drawing/2014/main" id="{31545DCE-CF85-47F3-8F24-BC42F653E3AD}"/>
              </a:ext>
            </a:extLst>
          </p:cNvPr>
          <p:cNvPicPr>
            <a:picLocks noChangeAspect="1" noChangeArrowheads="1"/>
          </p:cNvPicPr>
          <p:nvPr/>
        </p:nvPicPr>
        <p:blipFill>
          <a:blip r:embed="rId10" cstate="print"/>
          <a:srcRect/>
          <a:stretch>
            <a:fillRect/>
          </a:stretch>
        </p:blipFill>
        <p:spPr bwMode="auto">
          <a:xfrm>
            <a:off x="4465319" y="3109023"/>
            <a:ext cx="1180214" cy="1265274"/>
          </a:xfrm>
          <a:prstGeom prst="rect">
            <a:avLst/>
          </a:prstGeom>
          <a:noFill/>
          <a:ln w="9525">
            <a:noFill/>
            <a:miter lim="800000"/>
            <a:headEnd/>
            <a:tailEnd/>
          </a:ln>
          <a:effectLst/>
        </p:spPr>
      </p:pic>
      <p:sp>
        <p:nvSpPr>
          <p:cNvPr id="62" name="TextBox 13">
            <a:extLst>
              <a:ext uri="{FF2B5EF4-FFF2-40B4-BE49-F238E27FC236}">
                <a16:creationId xmlns:a16="http://schemas.microsoft.com/office/drawing/2014/main" id="{9F75E112-08E3-4DA5-8C49-8306A86C2460}"/>
              </a:ext>
            </a:extLst>
          </p:cNvPr>
          <p:cNvSpPr txBox="1"/>
          <p:nvPr/>
        </p:nvSpPr>
        <p:spPr>
          <a:xfrm>
            <a:off x="4603432" y="3556994"/>
            <a:ext cx="974480" cy="646331"/>
          </a:xfrm>
          <a:prstGeom prst="rect">
            <a:avLst/>
          </a:prstGeom>
          <a:noFill/>
        </p:spPr>
        <p:txBody>
          <a:bodyPr wrap="square" rtlCol="0">
            <a:spAutoFit/>
          </a:bodyPr>
          <a:lstStyle/>
          <a:p>
            <a:r>
              <a:rPr lang="zh-CN" altLang="en-US" dirty="0">
                <a:solidFill>
                  <a:srgbClr val="FF0000"/>
                </a:solidFill>
                <a:latin typeface="华文彩云" pitchFamily="2" charset="-122"/>
                <a:ea typeface="华文彩云" pitchFamily="2" charset="-122"/>
              </a:rPr>
              <a:t>统计</a:t>
            </a:r>
            <a:endParaRPr lang="en-US" altLang="zh-CN" dirty="0">
              <a:solidFill>
                <a:srgbClr val="FF0000"/>
              </a:solidFill>
              <a:latin typeface="华文彩云" pitchFamily="2" charset="-122"/>
              <a:ea typeface="华文彩云" pitchFamily="2" charset="-122"/>
            </a:endParaRPr>
          </a:p>
          <a:p>
            <a:r>
              <a:rPr lang="zh-CN" altLang="en-US" dirty="0">
                <a:solidFill>
                  <a:srgbClr val="FF0000"/>
                </a:solidFill>
                <a:latin typeface="华文彩云" pitchFamily="2" charset="-122"/>
                <a:ea typeface="华文彩云" pitchFamily="2" charset="-122"/>
              </a:rPr>
              <a:t>结果</a:t>
            </a:r>
          </a:p>
        </p:txBody>
      </p:sp>
    </p:spTree>
    <p:extLst>
      <p:ext uri="{BB962C8B-B14F-4D97-AF65-F5344CB8AC3E}">
        <p14:creationId xmlns:p14="http://schemas.microsoft.com/office/powerpoint/2010/main" val="1047463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43869" y="874228"/>
            <a:ext cx="3328096" cy="4302396"/>
          </a:xfrm>
          <a:prstGeom prst="rect">
            <a:avLst/>
          </a:prstGeom>
          <a:noFill/>
        </p:spPr>
        <p:txBody>
          <a:bodyPr wrap="square" rtlCol="0">
            <a:spAutoFit/>
          </a:bodyPr>
          <a:lstStyle/>
          <a:p>
            <a:pPr marL="171450" indent="-171450">
              <a:lnSpc>
                <a:spcPct val="120000"/>
              </a:lnSpc>
              <a:spcBef>
                <a:spcPts val="600"/>
              </a:spcBef>
              <a:buFont typeface="Arial"/>
              <a:buChar char="•"/>
            </a:pPr>
            <a:r>
              <a:rPr lang="zh-CN" altLang="en-US" sz="1200" dirty="0">
                <a:solidFill>
                  <a:schemeClr val="bg1"/>
                </a:solidFill>
                <a:latin typeface="微软雅黑" panose="020B0503020204020204" pitchFamily="34" charset="-122"/>
                <a:ea typeface="微软雅黑" panose="020B0503020204020204" pitchFamily="34" charset="-122"/>
              </a:rPr>
              <a:t>深圳肆专科技团队来自金蝶总部星空离职研发创立，从</a:t>
            </a:r>
            <a:r>
              <a:rPr lang="en-US" altLang="zh-CN" sz="1200" dirty="0">
                <a:solidFill>
                  <a:schemeClr val="bg1"/>
                </a:solidFill>
                <a:latin typeface="微软雅黑" panose="020B0503020204020204" pitchFamily="34" charset="-122"/>
                <a:ea typeface="微软雅黑" panose="020B0503020204020204" pitchFamily="34" charset="-122"/>
              </a:rPr>
              <a:t>2014</a:t>
            </a:r>
            <a:r>
              <a:rPr lang="zh-CN" altLang="en-US" sz="1200" dirty="0">
                <a:solidFill>
                  <a:schemeClr val="bg1"/>
                </a:solidFill>
                <a:latin typeface="微软雅黑" panose="020B0503020204020204" pitchFamily="34" charset="-122"/>
                <a:ea typeface="微软雅黑" panose="020B0503020204020204" pitchFamily="34" charset="-122"/>
              </a:rPr>
              <a:t>开始一直专注金蝶星空二次开发，实施交付；是金蝶实施、开发、行业产品伙伴；</a:t>
            </a:r>
            <a:endParaRPr lang="en-US" altLang="zh-CN" sz="1200" dirty="0">
              <a:solidFill>
                <a:schemeClr val="bg1"/>
              </a:solidFill>
              <a:latin typeface="微软雅黑" panose="020B0503020204020204" pitchFamily="34" charset="-122"/>
              <a:ea typeface="微软雅黑" panose="020B0503020204020204" pitchFamily="34" charset="-122"/>
            </a:endParaRPr>
          </a:p>
          <a:p>
            <a:pPr marL="171450" indent="-171450">
              <a:lnSpc>
                <a:spcPct val="120000"/>
              </a:lnSpc>
              <a:spcBef>
                <a:spcPts val="600"/>
              </a:spcBef>
              <a:buFont typeface="Arial"/>
              <a:buChar char="•"/>
            </a:pPr>
            <a:endParaRPr lang="en-US" altLang="zh-CN" sz="1200" dirty="0">
              <a:solidFill>
                <a:schemeClr val="bg1"/>
              </a:solidFill>
              <a:latin typeface="微软雅黑" panose="020B0503020204020204" pitchFamily="34" charset="-122"/>
              <a:ea typeface="微软雅黑" panose="020B0503020204020204" pitchFamily="34" charset="-122"/>
            </a:endParaRPr>
          </a:p>
          <a:p>
            <a:pPr marL="171450" indent="-171450">
              <a:lnSpc>
                <a:spcPct val="120000"/>
              </a:lnSpc>
              <a:spcBef>
                <a:spcPts val="600"/>
              </a:spcBef>
              <a:buFont typeface="Arial"/>
              <a:buChar char="•"/>
            </a:pPr>
            <a:r>
              <a:rPr lang="zh-CN" altLang="en-US" sz="1200" dirty="0">
                <a:solidFill>
                  <a:schemeClr val="bg1"/>
                </a:solidFill>
                <a:latin typeface="微软雅黑" panose="020B0503020204020204" pitchFamily="34" charset="-122"/>
                <a:ea typeface="微软雅黑" panose="020B0503020204020204" pitchFamily="34" charset="-122"/>
              </a:rPr>
              <a:t>目前主要服务金蝶分公司及金蝶餐饮事业部二次开发、交付</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 专职金蝶星空服务开发交付人员</a:t>
            </a:r>
            <a:r>
              <a:rPr lang="en-US" altLang="zh-CN" sz="1200" dirty="0">
                <a:solidFill>
                  <a:schemeClr val="bg1"/>
                </a:solidFill>
                <a:latin typeface="微软雅黑" panose="020B0503020204020204" pitchFamily="34" charset="-122"/>
                <a:ea typeface="微软雅黑" panose="020B0503020204020204" pitchFamily="34" charset="-122"/>
              </a:rPr>
              <a:t>16</a:t>
            </a:r>
            <a:r>
              <a:rPr lang="zh-CN" altLang="en-US" sz="1200" dirty="0">
                <a:solidFill>
                  <a:schemeClr val="bg1"/>
                </a:solidFill>
                <a:latin typeface="微软雅黑" panose="020B0503020204020204" pitchFamily="34" charset="-122"/>
                <a:ea typeface="微软雅黑" panose="020B0503020204020204" pitchFamily="34" charset="-122"/>
              </a:rPr>
              <a:t>人；</a:t>
            </a:r>
            <a:endParaRPr lang="en-US" altLang="zh-CN" sz="1200" dirty="0">
              <a:solidFill>
                <a:schemeClr val="bg1"/>
              </a:solidFill>
              <a:latin typeface="微软雅黑" panose="020B0503020204020204" pitchFamily="34" charset="-122"/>
              <a:ea typeface="微软雅黑" panose="020B0503020204020204" pitchFamily="34" charset="-122"/>
            </a:endParaRPr>
          </a:p>
          <a:p>
            <a:pPr marL="171450" indent="-171450">
              <a:lnSpc>
                <a:spcPct val="120000"/>
              </a:lnSpc>
              <a:spcBef>
                <a:spcPts val="600"/>
              </a:spcBef>
              <a:buFont typeface="Arial"/>
              <a:buChar char="•"/>
            </a:pPr>
            <a:endParaRPr lang="en-US" altLang="zh-CN" sz="1200" dirty="0">
              <a:solidFill>
                <a:schemeClr val="bg1"/>
              </a:solidFill>
              <a:latin typeface="微软雅黑" panose="020B0503020204020204" pitchFamily="34" charset="-122"/>
              <a:ea typeface="微软雅黑" panose="020B0503020204020204" pitchFamily="34" charset="-122"/>
            </a:endParaRPr>
          </a:p>
          <a:p>
            <a:pPr marL="171450" indent="-171450">
              <a:lnSpc>
                <a:spcPct val="120000"/>
              </a:lnSpc>
              <a:spcBef>
                <a:spcPts val="600"/>
              </a:spcBef>
              <a:buFont typeface="Arial"/>
              <a:buChar char="•"/>
            </a:pPr>
            <a:r>
              <a:rPr lang="zh-CN" altLang="en-US" sz="1200" dirty="0">
                <a:solidFill>
                  <a:schemeClr val="bg1"/>
                </a:solidFill>
                <a:latin typeface="微软雅黑" panose="020B0503020204020204" pitchFamily="34" charset="-122"/>
                <a:ea typeface="微软雅黑" panose="020B0503020204020204" pitchFamily="34" charset="-122"/>
              </a:rPr>
              <a:t>服务过大量金蝶知名或战略星空客户的二次开发，比如：</a:t>
            </a:r>
            <a:r>
              <a:rPr lang="en-US" altLang="zh-CN" sz="1200" dirty="0">
                <a:solidFill>
                  <a:schemeClr val="bg1"/>
                </a:solidFill>
                <a:latin typeface="微软雅黑" panose="020B0503020204020204" pitchFamily="34" charset="-122"/>
                <a:ea typeface="微软雅黑" panose="020B0503020204020204" pitchFamily="34" charset="-122"/>
              </a:rPr>
              <a:t>72</a:t>
            </a:r>
            <a:r>
              <a:rPr lang="zh-CN" altLang="en-US" sz="1200" dirty="0">
                <a:solidFill>
                  <a:schemeClr val="bg1"/>
                </a:solidFill>
                <a:latin typeface="微软雅黑" panose="020B0503020204020204" pitchFamily="34" charset="-122"/>
                <a:ea typeface="微软雅黑" panose="020B0503020204020204" pitchFamily="34" charset="-122"/>
              </a:rPr>
              <a:t>街、华为慧通、华侨城、中兴、创客工厂，腾讯、惠州海格等客户；</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20000"/>
              </a:lnSpc>
              <a:spcBef>
                <a:spcPts val="600"/>
              </a:spcBef>
            </a:pPr>
            <a:endParaRPr lang="en-US" altLang="zh-CN" sz="1200" dirty="0">
              <a:solidFill>
                <a:schemeClr val="bg1"/>
              </a:solidFill>
              <a:latin typeface="微软雅黑" panose="020B0503020204020204" pitchFamily="34" charset="-122"/>
              <a:ea typeface="微软雅黑" panose="020B0503020204020204" pitchFamily="34" charset="-122"/>
            </a:endParaRPr>
          </a:p>
          <a:p>
            <a:pPr marL="171450" indent="-171450">
              <a:lnSpc>
                <a:spcPct val="120000"/>
              </a:lnSpc>
              <a:spcBef>
                <a:spcPts val="600"/>
              </a:spcBef>
              <a:buFont typeface="Arial"/>
              <a:buChar char="•"/>
            </a:pPr>
            <a:r>
              <a:rPr lang="zh-CN" altLang="en-US" sz="1200" dirty="0">
                <a:solidFill>
                  <a:schemeClr val="bg1"/>
                </a:solidFill>
                <a:latin typeface="微软雅黑" panose="020B0503020204020204" pitchFamily="34" charset="-122"/>
                <a:ea typeface="微软雅黑" panose="020B0503020204020204" pitchFamily="34" charset="-122"/>
              </a:rPr>
              <a:t>业务涉及标准星空及星空餐饮二次开发、部分行业实施，星空行业产品开发以及档案影像行业产品集成与定制，并获得高新企业认证</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5" name="Title 1"/>
          <p:cNvSpPr txBox="1">
            <a:spLocks/>
          </p:cNvSpPr>
          <p:nvPr/>
        </p:nvSpPr>
        <p:spPr bwMode="auto">
          <a:xfrm>
            <a:off x="443869" y="275754"/>
            <a:ext cx="8403269" cy="58626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1600" b="1" i="0" kern="1200" baseline="0">
                <a:solidFill>
                  <a:schemeClr val="bg1"/>
                </a:solidFill>
                <a:latin typeface="Arial"/>
                <a:ea typeface="+mj-ea"/>
                <a:cs typeface="Arial"/>
              </a:defRPr>
            </a:lvl1pPr>
          </a:lstStyle>
          <a:p>
            <a:r>
              <a:rPr lang="zh-CN" altLang="en-US" dirty="0">
                <a:latin typeface="Microsoft YaHei" charset="-122"/>
                <a:ea typeface="Microsoft YaHei" charset="-122"/>
                <a:cs typeface="Microsoft YaHei" charset="-122"/>
              </a:rPr>
              <a:t>肆专科技</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公司简介</a:t>
            </a:r>
            <a:endParaRPr lang="en-US" dirty="0">
              <a:latin typeface="Microsoft YaHei" charset="-122"/>
              <a:ea typeface="Microsoft YaHei" charset="-122"/>
              <a:cs typeface="Microsoft YaHei" charset="-122"/>
            </a:endParaRPr>
          </a:p>
        </p:txBody>
      </p:sp>
      <p:graphicFrame>
        <p:nvGraphicFramePr>
          <p:cNvPr id="7" name="Diagram 5">
            <a:extLst>
              <a:ext uri="{FF2B5EF4-FFF2-40B4-BE49-F238E27FC236}">
                <a16:creationId xmlns:a16="http://schemas.microsoft.com/office/drawing/2014/main" id="{73F55BCC-F353-494B-9AD7-8B9C16DA74F1}"/>
              </a:ext>
            </a:extLst>
          </p:cNvPr>
          <p:cNvGraphicFramePr/>
          <p:nvPr>
            <p:extLst>
              <p:ext uri="{D42A27DB-BD31-4B8C-83A1-F6EECF244321}">
                <p14:modId xmlns:p14="http://schemas.microsoft.com/office/powerpoint/2010/main" val="2017013459"/>
              </p:ext>
            </p:extLst>
          </p:nvPr>
        </p:nvGraphicFramePr>
        <p:xfrm>
          <a:off x="3607722" y="874228"/>
          <a:ext cx="5467856" cy="3645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5962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美的安得物流</a:t>
            </a:r>
            <a:endParaRPr kumimoji="1" lang="zh-CN" altLang="en-US" sz="2400" dirty="0"/>
          </a:p>
        </p:txBody>
      </p:sp>
      <p:sp>
        <p:nvSpPr>
          <p:cNvPr id="3" name="矩形 2">
            <a:extLst>
              <a:ext uri="{FF2B5EF4-FFF2-40B4-BE49-F238E27FC236}">
                <a16:creationId xmlns:a16="http://schemas.microsoft.com/office/drawing/2014/main" id="{C24EF91F-6557-4F07-83A1-AF44CE788D1C}"/>
              </a:ext>
            </a:extLst>
          </p:cNvPr>
          <p:cNvSpPr/>
          <p:nvPr/>
        </p:nvSpPr>
        <p:spPr>
          <a:xfrm>
            <a:off x="370354" y="703871"/>
            <a:ext cx="8612282" cy="2031325"/>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背景</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latin typeface="微软雅黑" pitchFamily="34" charset="-122"/>
                <a:ea typeface="微软雅黑" pitchFamily="34" charset="-122"/>
                <a:cs typeface="Times New Roman" panose="02020603050405020304" pitchFamily="18" charset="0"/>
              </a:rPr>
              <a:t>安得</a:t>
            </a:r>
            <a:r>
              <a:rPr lang="zh-CN" altLang="en-US" dirty="0">
                <a:latin typeface="微软雅黑" pitchFamily="34" charset="-122"/>
                <a:ea typeface="微软雅黑" pitchFamily="34" charset="-122"/>
              </a:rPr>
              <a:t>物流全国拥有</a:t>
            </a:r>
            <a:r>
              <a:rPr lang="en-US" altLang="zh-CN" dirty="0">
                <a:latin typeface="微软雅黑" pitchFamily="34" charset="-122"/>
                <a:ea typeface="微软雅黑" pitchFamily="34" charset="-122"/>
              </a:rPr>
              <a:t>111</a:t>
            </a:r>
            <a:r>
              <a:rPr lang="zh-CN" altLang="en-US" dirty="0">
                <a:latin typeface="微软雅黑" pitchFamily="34" charset="-122"/>
                <a:ea typeface="微软雅黑" pitchFamily="34" charset="-122"/>
              </a:rPr>
              <a:t>个物流中心，</a:t>
            </a:r>
            <a:r>
              <a:rPr lang="en-US" altLang="zh-CN" dirty="0">
                <a:latin typeface="微软雅黑" pitchFamily="34" charset="-122"/>
                <a:ea typeface="微软雅黑" pitchFamily="34" charset="-122"/>
              </a:rPr>
              <a:t>170</a:t>
            </a:r>
            <a:r>
              <a:rPr lang="zh-CN" altLang="en-US" dirty="0">
                <a:latin typeface="微软雅黑" pitchFamily="34" charset="-122"/>
                <a:ea typeface="微软雅黑" pitchFamily="34" charset="-122"/>
              </a:rPr>
              <a:t>多个服务平台，主要承接美的货品配送业务，每天都产生大量的运单和回单的处理，公司进行运单或回单的扫描识别后录入后台系统是日常性的工作，且非常重要，运单或回单作为后续双方处理相关事宜的重要依据进行保存，因此每一个配送单和回单的系统录入工作十分突出，单个订单配送完毕，回单流回到公司平台后进行每一订单的审核和系统确认工作</a:t>
            </a:r>
            <a:r>
              <a:rPr lang="zh-CN" altLang="en-US" dirty="0"/>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a:extLst>
              <a:ext uri="{FF2B5EF4-FFF2-40B4-BE49-F238E27FC236}">
                <a16:creationId xmlns:a16="http://schemas.microsoft.com/office/drawing/2014/main" id="{19F63CEF-0A28-4083-888A-B395526FD44A}"/>
              </a:ext>
            </a:extLst>
          </p:cNvPr>
          <p:cNvSpPr/>
          <p:nvPr/>
        </p:nvSpPr>
        <p:spPr>
          <a:xfrm>
            <a:off x="370353" y="2934979"/>
            <a:ext cx="8713882" cy="1754326"/>
          </a:xfrm>
          <a:prstGeom prst="rect">
            <a:avLst/>
          </a:prstGeom>
        </p:spPr>
        <p:txBody>
          <a:bodyPr wrap="square">
            <a:spAutoFit/>
          </a:bodyPr>
          <a:lstStyle/>
          <a:p>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mn-ea"/>
              </a:rPr>
              <a:t>管理现状</a:t>
            </a:r>
            <a:endParaRPr lang="en-US" altLang="zh-CN" b="1"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运单或回单录入全靠人工输入</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每天回单有</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rPr>
              <a:t>1000</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份以上，后面都带有</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rPr>
              <a:t>1</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份至多份客户入库清单</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扫描的图像无法压缩，导致占存储，拖慢查询浏览速度</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无法合并相同条码的运单或回单信息，查询靠人工翻单</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稽核靠人工现场处理，与客户结账人工传单等耗时耗力</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96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美的安得物流</a:t>
            </a:r>
            <a:endParaRPr kumimoji="1" lang="zh-CN" altLang="en-US" sz="2400" dirty="0"/>
          </a:p>
        </p:txBody>
      </p:sp>
      <p:sp>
        <p:nvSpPr>
          <p:cNvPr id="45" name="文本框 44">
            <a:extLst>
              <a:ext uri="{FF2B5EF4-FFF2-40B4-BE49-F238E27FC236}">
                <a16:creationId xmlns:a16="http://schemas.microsoft.com/office/drawing/2014/main" id="{FA2178DC-166B-4690-9DEC-2F8A1292529F}"/>
              </a:ext>
            </a:extLst>
          </p:cNvPr>
          <p:cNvSpPr txBox="1"/>
          <p:nvPr/>
        </p:nvSpPr>
        <p:spPr>
          <a:xfrm>
            <a:off x="5902704" y="499957"/>
            <a:ext cx="3202230" cy="4401205"/>
          </a:xfrm>
          <a:prstGeom prst="rect">
            <a:avLst/>
          </a:prstGeom>
          <a:noFill/>
        </p:spPr>
        <p:txBody>
          <a:bodyPr wrap="square" rtlCol="0">
            <a:spAutoFit/>
          </a:bodyPr>
          <a:lstStyle/>
          <a:p>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实施方案</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为每个配送回单处理人员配备一台高速扫描仪</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每个处理端配置一套回单信息采集系统</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自动识别条码作为文件名称，图像和条码值流入校验模块，扫描的图像按预定比例压缩</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相同条码的运单或回单信息自动合并</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存放至</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FTP</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服务器供回单确认系统调用</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4E882295-7C2B-45C8-A8DB-5268CF0D1242}"/>
              </a:ext>
            </a:extLst>
          </p:cNvPr>
          <p:cNvPicPr/>
          <p:nvPr/>
        </p:nvPicPr>
        <p:blipFill>
          <a:blip r:embed="rId2"/>
          <a:srcRect r="547"/>
          <a:stretch>
            <a:fillRect/>
          </a:stretch>
        </p:blipFill>
        <p:spPr>
          <a:xfrm>
            <a:off x="543247" y="839702"/>
            <a:ext cx="4955106" cy="2483215"/>
          </a:xfrm>
          <a:prstGeom prst="rect">
            <a:avLst/>
          </a:prstGeom>
        </p:spPr>
      </p:pic>
      <p:sp>
        <p:nvSpPr>
          <p:cNvPr id="14" name="矩形 13">
            <a:extLst>
              <a:ext uri="{FF2B5EF4-FFF2-40B4-BE49-F238E27FC236}">
                <a16:creationId xmlns:a16="http://schemas.microsoft.com/office/drawing/2014/main" id="{63EF3BE3-1887-405C-BAA7-716477485DDF}"/>
              </a:ext>
            </a:extLst>
          </p:cNvPr>
          <p:cNvSpPr/>
          <p:nvPr/>
        </p:nvSpPr>
        <p:spPr>
          <a:xfrm>
            <a:off x="1010717" y="3579555"/>
            <a:ext cx="4020166" cy="1538883"/>
          </a:xfrm>
          <a:prstGeom prst="rect">
            <a:avLst/>
          </a:prstGeom>
        </p:spPr>
        <p:txBody>
          <a:bodyPr wrap="square">
            <a:spAutoFit/>
          </a:bodyPr>
          <a:lstStyle/>
          <a:p>
            <a:r>
              <a:rPr lang="zh-CN" altLang="en-US" sz="22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效益</a:t>
            </a:r>
            <a:endParaRPr lang="en-US" altLang="zh-CN" sz="2200" b="1"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ü"/>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减少工作人员劳动强度，提高效率</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ü"/>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节省企业存储成本，加快信息共享</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ü"/>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提高信息准确率，提升企业服务质量</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a:p>
            <a:pPr marL="171450" indent="-171450"/>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748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20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2000"/>
                                        <p:tgtEl>
                                          <p:spTgt spid="1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fade">
                                      <p:cBhvr>
                                        <p:cTn id="13" dur="2000"/>
                                        <p:tgtEl>
                                          <p:spTgt spid="1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xEl>
                                              <p:pRg st="3" end="3"/>
                                            </p:txEl>
                                          </p:spTgt>
                                        </p:tgtEl>
                                        <p:attrNameLst>
                                          <p:attrName>style.visibility</p:attrName>
                                        </p:attrNameLst>
                                      </p:cBhvr>
                                      <p:to>
                                        <p:strVal val="visible"/>
                                      </p:to>
                                    </p:set>
                                    <p:animEffect transition="in" filter="fade">
                                      <p:cBhvr>
                                        <p:cTn id="16" dur="20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txBox="1">
            <a:spLocks/>
          </p:cNvSpPr>
          <p:nvPr/>
        </p:nvSpPr>
        <p:spPr bwMode="auto">
          <a:xfrm>
            <a:off x="856193" y="2958353"/>
            <a:ext cx="3919007" cy="2081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00" b="0" i="0" kern="1200">
                <a:solidFill>
                  <a:schemeClr val="bg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1200" b="1" dirty="0"/>
              <a:t>张志亮（手机：</a:t>
            </a:r>
            <a:r>
              <a:rPr lang="en-US" altLang="zh-CN" sz="1200" b="1" dirty="0"/>
              <a:t>15818553565</a:t>
            </a:r>
            <a:r>
              <a:rPr lang="zh-CN" altLang="en-US" sz="1200" b="1" dirty="0"/>
              <a:t>，微信号手机）</a:t>
            </a:r>
            <a:endParaRPr lang="en-US" altLang="zh-CN" sz="1200" b="1" dirty="0"/>
          </a:p>
        </p:txBody>
      </p:sp>
      <p:sp>
        <p:nvSpPr>
          <p:cNvPr id="13" name="Title 1"/>
          <p:cNvSpPr txBox="1">
            <a:spLocks/>
          </p:cNvSpPr>
          <p:nvPr/>
        </p:nvSpPr>
        <p:spPr bwMode="auto">
          <a:xfrm>
            <a:off x="856193" y="1420171"/>
            <a:ext cx="5484842" cy="112221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defTabSz="457200" rtl="0" eaLnBrk="1" latinLnBrk="0" hangingPunct="1">
              <a:lnSpc>
                <a:spcPct val="100000"/>
              </a:lnSpc>
              <a:spcBef>
                <a:spcPct val="0"/>
              </a:spcBef>
              <a:buNone/>
              <a:defRPr sz="3200" b="1" i="0" kern="1200" baseline="0">
                <a:solidFill>
                  <a:schemeClr val="bg1"/>
                </a:solidFill>
                <a:latin typeface="Microsoft YaHei" charset="-122"/>
                <a:ea typeface="Microsoft YaHei" charset="-122"/>
                <a:cs typeface="Microsoft YaHei" charset="-122"/>
              </a:defRPr>
            </a:lvl1pPr>
          </a:lstStyle>
          <a:p>
            <a:r>
              <a:rPr lang="zh-CN" altLang="en-US" dirty="0"/>
              <a:t>总账往来核销</a:t>
            </a:r>
            <a:r>
              <a:rPr lang="en-US" altLang="zh-CN" dirty="0"/>
              <a:t>&amp;</a:t>
            </a:r>
            <a:r>
              <a:rPr lang="zh-CN" altLang="en-US" dirty="0"/>
              <a:t>账龄方案介绍</a:t>
            </a:r>
            <a:r>
              <a:rPr lang="en-US" altLang="zh-CN" dirty="0"/>
              <a:t>-</a:t>
            </a:r>
            <a:r>
              <a:rPr lang="zh-CN" altLang="en-US" dirty="0"/>
              <a:t>华侨城</a:t>
            </a:r>
          </a:p>
        </p:txBody>
      </p:sp>
      <p:sp>
        <p:nvSpPr>
          <p:cNvPr id="4" name="Text Placeholder 4"/>
          <p:cNvSpPr txBox="1">
            <a:spLocks/>
          </p:cNvSpPr>
          <p:nvPr/>
        </p:nvSpPr>
        <p:spPr bwMode="auto">
          <a:xfrm>
            <a:off x="856193" y="3200400"/>
            <a:ext cx="2369607" cy="250829"/>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00" b="0" i="0" kern="1200">
                <a:solidFill>
                  <a:schemeClr val="bg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1200" dirty="0"/>
              <a:t>2019.4.2</a:t>
            </a:r>
          </a:p>
        </p:txBody>
      </p:sp>
    </p:spTree>
    <p:extLst>
      <p:ext uri="{BB962C8B-B14F-4D97-AF65-F5344CB8AC3E}">
        <p14:creationId xmlns:p14="http://schemas.microsoft.com/office/powerpoint/2010/main" val="3759643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0080E8"/>
                </a:solidFill>
              </a:rPr>
              <a:t>目录</a:t>
            </a:r>
          </a:p>
        </p:txBody>
      </p:sp>
      <p:sp>
        <p:nvSpPr>
          <p:cNvPr id="5" name="TextBox 10"/>
          <p:cNvSpPr txBox="1"/>
          <p:nvPr/>
        </p:nvSpPr>
        <p:spPr>
          <a:xfrm>
            <a:off x="444787" y="1072399"/>
            <a:ext cx="3328096" cy="1207135"/>
          </a:xfrm>
          <a:prstGeom prst="rect">
            <a:avLst/>
          </a:prstGeom>
          <a:noFill/>
        </p:spPr>
        <p:txBody>
          <a:bodyPr wrap="square" rtlCol="0">
            <a:spAutoFit/>
          </a:bodyPr>
          <a:lstStyle/>
          <a:p>
            <a:pPr marL="171450" indent="-171450">
              <a:lnSpc>
                <a:spcPct val="120000"/>
              </a:lnSpc>
              <a:spcBef>
                <a:spcPts val="600"/>
              </a:spcBef>
              <a:buFont typeface="Arial" panose="020B0604020202020204"/>
              <a:buChar char="•"/>
            </a:pPr>
            <a:r>
              <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金蝶云账龄分析现状</a:t>
            </a:r>
            <a:endParaRPr lang="en-US" altLang="zh-CN"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endParaRPr>
          </a:p>
          <a:p>
            <a:pPr marL="171450" indent="-171450">
              <a:lnSpc>
                <a:spcPct val="120000"/>
              </a:lnSpc>
              <a:spcBef>
                <a:spcPts val="600"/>
              </a:spcBef>
              <a:buFont typeface="Arial" panose="020B0604020202020204"/>
              <a:buChar char="•"/>
            </a:pPr>
            <a:r>
              <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金蝶云总账往来账龄分析解决方案</a:t>
            </a:r>
            <a:endPar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endParaRPr>
          </a:p>
          <a:p>
            <a:pPr marL="171450" indent="-171450">
              <a:lnSpc>
                <a:spcPct val="120000"/>
              </a:lnSpc>
              <a:spcBef>
                <a:spcPts val="600"/>
              </a:spcBef>
              <a:buFont typeface="Arial" panose="020B0604020202020204"/>
              <a:buChar char="•"/>
            </a:pPr>
            <a:r>
              <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系统功能介绍</a:t>
            </a:r>
            <a:endPar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endParaRPr>
          </a:p>
          <a:p>
            <a:pPr marL="171450" indent="-171450">
              <a:lnSpc>
                <a:spcPct val="120000"/>
              </a:lnSpc>
              <a:spcBef>
                <a:spcPts val="600"/>
              </a:spcBef>
              <a:buFont typeface="Arial" panose="020B0604020202020204"/>
              <a:buChar char="•"/>
            </a:pPr>
            <a:r>
              <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客户案例分享</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a:xfrm>
            <a:off x="443869" y="275754"/>
            <a:ext cx="8403269" cy="702223"/>
          </a:xfrm>
        </p:spPr>
        <p:txBody>
          <a:bodyPr/>
          <a:lstStyle/>
          <a:p>
            <a:r>
              <a:rPr lang="zh-CN" altLang="en-US" dirty="0">
                <a:latin typeface="微软雅黑" panose="020B0503020204020204" charset="-122"/>
                <a:ea typeface="微软雅黑" panose="020B0503020204020204" charset="-122"/>
                <a:cs typeface="微软雅黑" panose="020B0503020204020204" charset="-122"/>
              </a:rPr>
              <a:t>金蝶云账龄分析现状</a:t>
            </a:r>
            <a:endParaRPr lang="en-US" dirty="0">
              <a:latin typeface="微软雅黑" panose="020B0503020204020204" charset="-122"/>
              <a:ea typeface="微软雅黑" panose="020B0503020204020204" charset="-122"/>
              <a:cs typeface="微软雅黑" panose="020B0503020204020204" charset="-122"/>
            </a:endParaRPr>
          </a:p>
        </p:txBody>
      </p:sp>
      <p:sp>
        <p:nvSpPr>
          <p:cNvPr id="4" name="Title 1"/>
          <p:cNvSpPr txBox="1"/>
          <p:nvPr/>
        </p:nvSpPr>
        <p:spPr bwMode="auto">
          <a:xfrm>
            <a:off x="6093808" y="2366780"/>
            <a:ext cx="1479560" cy="1468111"/>
          </a:xfrm>
          <a:prstGeom prst="rect">
            <a:avLst/>
          </a:prstGeom>
          <a:noFill/>
          <a:ln w="9525">
            <a:noFill/>
            <a:miter lim="800000"/>
          </a:ln>
        </p:spPr>
        <p:txBody>
          <a:bodyPr vert="horz" wrap="square" lIns="0" tIns="0" rIns="0" bIns="0" numCol="1" anchor="t" anchorCtr="0" compatLnSpc="1"/>
          <a:lstStyle>
            <a:lvl1pPr algn="l" defTabSz="457200" rtl="0" eaLnBrk="1" latinLnBrk="0" hangingPunct="1">
              <a:spcBef>
                <a:spcPct val="0"/>
              </a:spcBef>
              <a:buNone/>
              <a:defRPr sz="1600" b="1" i="0" kern="1200" baseline="0">
                <a:solidFill>
                  <a:schemeClr val="bg1"/>
                </a:solidFill>
                <a:latin typeface="Arial" panose="020B0604020202020204"/>
                <a:ea typeface="+mj-ea"/>
                <a:cs typeface="Arial" panose="020B0604020202020204"/>
              </a:defRPr>
            </a:lvl1pPr>
          </a:lstStyle>
          <a:p>
            <a:pPr algn="ctr"/>
            <a:r>
              <a:rPr lang="en-US" altLang="zh-CN" sz="8000" dirty="0">
                <a:solidFill>
                  <a:srgbClr val="24215F"/>
                </a:solidFill>
              </a:rPr>
              <a:t>1</a:t>
            </a:r>
            <a:endParaRPr lang="en-US" sz="8000" dirty="0">
              <a:solidFill>
                <a:srgbClr val="24215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金蝶云账龄分析现状</a:t>
            </a:r>
            <a:br>
              <a:rPr kumimoji="1" lang="en-US" altLang="zh-CN" sz="2400" dirty="0">
                <a:solidFill>
                  <a:srgbClr val="FFC000"/>
                </a:solidFill>
              </a:rPr>
            </a:br>
            <a:endParaRPr kumimoji="1" lang="zh-CN" altLang="en-US" sz="2400" dirty="0"/>
          </a:p>
        </p:txBody>
      </p:sp>
      <p:sp>
        <p:nvSpPr>
          <p:cNvPr id="3" name="AutoShape 7"/>
          <p:cNvSpPr>
            <a:spLocks noChangeArrowheads="1"/>
          </p:cNvSpPr>
          <p:nvPr/>
        </p:nvSpPr>
        <p:spPr bwMode="auto">
          <a:xfrm>
            <a:off x="353060" y="1209040"/>
            <a:ext cx="3221038" cy="1347788"/>
          </a:xfrm>
          <a:prstGeom prst="cloudCallout">
            <a:avLst>
              <a:gd name="adj1" fmla="val 64269"/>
              <a:gd name="adj2" fmla="val 50074"/>
            </a:avLst>
          </a:prstGeom>
          <a:solidFill>
            <a:schemeClr val="accent1">
              <a:lumMod val="40000"/>
              <a:lumOff val="60000"/>
            </a:schemeClr>
          </a:solidFill>
          <a:ln w="9525">
            <a:noFill/>
            <a:round/>
          </a:ln>
          <a:effectLst>
            <a:outerShdw blurRad="50800" dist="38100" dir="2700000" algn="tl" rotWithShape="0">
              <a:prstClr val="black">
                <a:alpha val="40000"/>
              </a:prstClr>
            </a:outerShdw>
          </a:effec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使用总账模块，未使用应收应付模块，不能分析往来账龄</a:t>
            </a:r>
          </a:p>
        </p:txBody>
      </p:sp>
      <p:sp>
        <p:nvSpPr>
          <p:cNvPr id="4" name="AutoShape 7"/>
          <p:cNvSpPr>
            <a:spLocks noChangeArrowheads="1"/>
          </p:cNvSpPr>
          <p:nvPr/>
        </p:nvSpPr>
        <p:spPr bwMode="auto">
          <a:xfrm>
            <a:off x="5058410" y="1209040"/>
            <a:ext cx="2184400" cy="1008063"/>
          </a:xfrm>
          <a:prstGeom prst="cloudCallout">
            <a:avLst>
              <a:gd name="adj1" fmla="val -34670"/>
              <a:gd name="adj2" fmla="val 214950"/>
            </a:avLst>
          </a:prstGeom>
          <a:solidFill>
            <a:schemeClr val="accent1">
              <a:lumMod val="40000"/>
              <a:lumOff val="60000"/>
            </a:schemeClr>
          </a:solidFill>
          <a:ln w="9525">
            <a:noFill/>
            <a:round/>
          </a:ln>
          <a:effectLst>
            <a:outerShdw blurRad="50800" dist="38100" dir="2700000" algn="tl" rotWithShape="0">
              <a:prstClr val="black">
                <a:alpha val="40000"/>
              </a:prstClr>
            </a:outerShdw>
          </a:effec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财务人员手工出具核销报表工作量巨大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fade">
                                      <p:cBhvr>
                                        <p:cTn id="12" dur="2000"/>
                                        <p:tgtEl>
                                          <p:spTgt spid="4">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uild="allAtOnce"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a:xfrm>
            <a:off x="453394" y="275754"/>
            <a:ext cx="8403269" cy="702223"/>
          </a:xfrm>
        </p:spPr>
        <p:txBody>
          <a:bodyPr/>
          <a:lstStyle/>
          <a:p>
            <a:r>
              <a:rPr lang="zh-CN" altLang="en-US" dirty="0"/>
              <a:t>金蝶云总账往来账龄分析解决方案</a:t>
            </a:r>
            <a:endParaRPr lang="en-US" dirty="0">
              <a:latin typeface="微软雅黑" panose="020B0503020204020204" charset="-122"/>
              <a:ea typeface="微软雅黑" panose="020B0503020204020204" charset="-122"/>
              <a:cs typeface="微软雅黑" panose="020B0503020204020204" charset="-122"/>
            </a:endParaRPr>
          </a:p>
        </p:txBody>
      </p:sp>
      <p:sp>
        <p:nvSpPr>
          <p:cNvPr id="4" name="Title 1"/>
          <p:cNvSpPr txBox="1"/>
          <p:nvPr/>
        </p:nvSpPr>
        <p:spPr bwMode="auto">
          <a:xfrm>
            <a:off x="6093808" y="2366780"/>
            <a:ext cx="1479560" cy="1468111"/>
          </a:xfrm>
          <a:prstGeom prst="rect">
            <a:avLst/>
          </a:prstGeom>
          <a:noFill/>
          <a:ln w="9525">
            <a:noFill/>
            <a:miter lim="800000"/>
          </a:ln>
        </p:spPr>
        <p:txBody>
          <a:bodyPr vert="horz" wrap="square" lIns="0" tIns="0" rIns="0" bIns="0" numCol="1" anchor="t" anchorCtr="0" compatLnSpc="1"/>
          <a:lstStyle>
            <a:lvl1pPr algn="l" defTabSz="457200" rtl="0" eaLnBrk="1" latinLnBrk="0" hangingPunct="1">
              <a:spcBef>
                <a:spcPct val="0"/>
              </a:spcBef>
              <a:buNone/>
              <a:defRPr sz="1600" b="1" i="0" kern="1200" baseline="0">
                <a:solidFill>
                  <a:schemeClr val="bg1"/>
                </a:solidFill>
                <a:latin typeface="Arial" panose="020B0604020202020204"/>
                <a:ea typeface="+mj-ea"/>
                <a:cs typeface="Arial" panose="020B0604020202020204"/>
              </a:defRPr>
            </a:lvl1pPr>
          </a:lstStyle>
          <a:p>
            <a:pPr algn="ctr"/>
            <a:r>
              <a:rPr lang="en-US" altLang="zh-CN" sz="8000" dirty="0">
                <a:solidFill>
                  <a:srgbClr val="24215F"/>
                </a:solidFill>
              </a:rPr>
              <a:t>2</a:t>
            </a:r>
            <a:endParaRPr lang="en-US" sz="8000" dirty="0">
              <a:solidFill>
                <a:srgbClr val="24215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金蝶云往来账龄流程图</a:t>
            </a:r>
            <a:br>
              <a:rPr kumimoji="1" lang="en-US" altLang="zh-CN" sz="2400" dirty="0">
                <a:solidFill>
                  <a:srgbClr val="FFC000"/>
                </a:solidFill>
              </a:rPr>
            </a:br>
            <a:endParaRPr kumimoji="1" lang="zh-CN" altLang="en-US" sz="2400" dirty="0"/>
          </a:p>
        </p:txBody>
      </p:sp>
      <p:pic>
        <p:nvPicPr>
          <p:cNvPr id="8" name="图片 20" descr="D:\个人\QQ\1900180739\Image\C2C\023GOB4YM1]848A9X@~{`_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43865" y="683895"/>
            <a:ext cx="5153025" cy="431038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a:xfrm>
            <a:off x="443869" y="275754"/>
            <a:ext cx="8403269" cy="702223"/>
          </a:xfrm>
        </p:spPr>
        <p:txBody>
          <a:bodyPr/>
          <a:lstStyle/>
          <a:p>
            <a:r>
              <a:rPr lang="zh-CN" altLang="en-US" dirty="0">
                <a:latin typeface="微软雅黑" panose="020B0503020204020204" charset="-122"/>
                <a:ea typeface="微软雅黑" panose="020B0503020204020204" charset="-122"/>
                <a:cs typeface="微软雅黑" panose="020B0503020204020204" charset="-122"/>
              </a:rPr>
              <a:t>系统功能介绍</a:t>
            </a:r>
            <a:endParaRPr lang="en-US" dirty="0">
              <a:latin typeface="微软雅黑" panose="020B0503020204020204" charset="-122"/>
              <a:ea typeface="微软雅黑" panose="020B0503020204020204" charset="-122"/>
              <a:cs typeface="微软雅黑" panose="020B0503020204020204" charset="-122"/>
            </a:endParaRPr>
          </a:p>
        </p:txBody>
      </p:sp>
      <p:sp>
        <p:nvSpPr>
          <p:cNvPr id="4" name="Title 1"/>
          <p:cNvSpPr txBox="1"/>
          <p:nvPr/>
        </p:nvSpPr>
        <p:spPr bwMode="auto">
          <a:xfrm>
            <a:off x="6093808" y="2366780"/>
            <a:ext cx="1479560" cy="1468111"/>
          </a:xfrm>
          <a:prstGeom prst="rect">
            <a:avLst/>
          </a:prstGeom>
          <a:noFill/>
          <a:ln w="9525">
            <a:noFill/>
            <a:miter lim="800000"/>
          </a:ln>
        </p:spPr>
        <p:txBody>
          <a:bodyPr vert="horz" wrap="square" lIns="0" tIns="0" rIns="0" bIns="0" numCol="1" anchor="t" anchorCtr="0" compatLnSpc="1"/>
          <a:lstStyle>
            <a:lvl1pPr algn="l" defTabSz="457200" rtl="0" eaLnBrk="1" latinLnBrk="0" hangingPunct="1">
              <a:spcBef>
                <a:spcPct val="0"/>
              </a:spcBef>
              <a:buNone/>
              <a:defRPr sz="1600" b="1" i="0" kern="1200" baseline="0">
                <a:solidFill>
                  <a:schemeClr val="bg1"/>
                </a:solidFill>
                <a:latin typeface="Arial" panose="020B0604020202020204"/>
                <a:ea typeface="+mj-ea"/>
                <a:cs typeface="Arial" panose="020B0604020202020204"/>
              </a:defRPr>
            </a:lvl1pPr>
          </a:lstStyle>
          <a:p>
            <a:pPr algn="ctr"/>
            <a:r>
              <a:rPr lang="en-US" altLang="zh-CN" sz="8000" dirty="0">
                <a:solidFill>
                  <a:srgbClr val="24215F"/>
                </a:solidFill>
              </a:rPr>
              <a:t>3</a:t>
            </a:r>
            <a:endParaRPr lang="en-US" sz="8000" dirty="0">
              <a:solidFill>
                <a:srgbClr val="24215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总账往来账龄架构图</a:t>
            </a:r>
            <a:endParaRPr kumimoji="1" lang="zh-CN" altLang="en-US" sz="2400" dirty="0"/>
          </a:p>
        </p:txBody>
      </p:sp>
      <p:pic>
        <p:nvPicPr>
          <p:cNvPr id="37" name="图片 37"/>
          <p:cNvPicPr>
            <a:picLocks noChangeAspect="1"/>
          </p:cNvPicPr>
          <p:nvPr/>
        </p:nvPicPr>
        <p:blipFill>
          <a:blip r:embed="rId2"/>
          <a:stretch>
            <a:fillRect/>
          </a:stretch>
        </p:blipFill>
        <p:spPr>
          <a:xfrm>
            <a:off x="616585" y="636270"/>
            <a:ext cx="5847080" cy="44361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sz="quarter" idx="12"/>
            <p:extLst>
              <p:ext uri="{D42A27DB-BD31-4B8C-83A1-F6EECF244321}">
                <p14:modId xmlns:p14="http://schemas.microsoft.com/office/powerpoint/2010/main" val="3893522562"/>
              </p:ext>
            </p:extLst>
          </p:nvPr>
        </p:nvGraphicFramePr>
        <p:xfrm>
          <a:off x="703424" y="1141155"/>
          <a:ext cx="7545134" cy="3292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txBox="1">
            <a:spLocks/>
          </p:cNvSpPr>
          <p:nvPr/>
        </p:nvSpPr>
        <p:spPr bwMode="auto">
          <a:xfrm>
            <a:off x="443869" y="275754"/>
            <a:ext cx="8403269" cy="58626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1600" b="1" i="0" kern="1200" baseline="0">
                <a:solidFill>
                  <a:schemeClr val="bg1"/>
                </a:solidFill>
                <a:latin typeface="Arial"/>
                <a:ea typeface="+mj-ea"/>
                <a:cs typeface="Arial"/>
              </a:defRPr>
            </a:lvl1pPr>
          </a:lstStyle>
          <a:p>
            <a:r>
              <a:rPr lang="zh-CN" altLang="en-US" dirty="0">
                <a:latin typeface="Microsoft YaHei" charset="-122"/>
                <a:ea typeface="Microsoft YaHei" charset="-122"/>
                <a:cs typeface="Microsoft YaHei" charset="-122"/>
              </a:rPr>
              <a:t>肆专科技</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服务客户</a:t>
            </a:r>
            <a:endParaRPr 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128950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应用描述</a:t>
            </a:r>
          </a:p>
        </p:txBody>
      </p:sp>
      <p:cxnSp>
        <p:nvCxnSpPr>
          <p:cNvPr id="92" name="直接连接符 91"/>
          <p:cNvCxnSpPr/>
          <p:nvPr/>
        </p:nvCxnSpPr>
        <p:spPr>
          <a:xfrm flipV="1">
            <a:off x="55181" y="682136"/>
            <a:ext cx="9003323" cy="3304"/>
          </a:xfrm>
          <a:prstGeom prst="line">
            <a:avLst/>
          </a:prstGeom>
          <a:ln w="25400">
            <a:solidFill>
              <a:srgbClr val="7030A0">
                <a:alpha val="60000"/>
              </a:srgbClr>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nvGraphicFramePr>
        <p:xfrm>
          <a:off x="55245" y="748665"/>
          <a:ext cx="8187690" cy="4234815"/>
        </p:xfrm>
        <a:graphic>
          <a:graphicData uri="http://schemas.openxmlformats.org/drawingml/2006/table">
            <a:tbl>
              <a:tblPr firstRow="1" bandRow="1">
                <a:tableStyleId>{5C22544A-7EE6-4342-B048-85BDC9FD1C3A}</a:tableStyleId>
              </a:tblPr>
              <a:tblGrid>
                <a:gridCol w="8187690">
                  <a:extLst>
                    <a:ext uri="{9D8B030D-6E8A-4147-A177-3AD203B41FA5}">
                      <a16:colId xmlns:a16="http://schemas.microsoft.com/office/drawing/2014/main" val="20000"/>
                    </a:ext>
                  </a:extLst>
                </a:gridCol>
              </a:tblGrid>
              <a:tr h="1554480">
                <a:tc>
                  <a:txBody>
                    <a:bodyPr/>
                    <a:lstStyle/>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1.应用场景描述</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往来业务管理是财务管理的重要职能之一，系统通过设置、核销、对账单、账龄分析表等一体的设置和处理，可以实现往来业务的管理。核销管理的作用如下：</a:t>
                      </a:r>
                    </a:p>
                    <a:p>
                      <a:pPr marL="0" algn="l" defTabSz="457200" rtl="0" eaLnBrk="1" latinLnBrk="0" hangingPunct="1"/>
                      <a:r>
                        <a:rPr kumimoji="1" lang="en-US" altLang="zh-CN" sz="1600" b="0" kern="1200" dirty="0">
                          <a:solidFill>
                            <a:schemeClr val="dk1"/>
                          </a:solidFill>
                          <a:effectLst/>
                          <a:latin typeface="微软雅黑" panose="020B0503020204020204" charset="-122"/>
                          <a:ea typeface="微软雅黑" panose="020B0503020204020204" charset="-122"/>
                          <a:cs typeface="+mn-cs"/>
                        </a:rPr>
                        <a:t>1</a:t>
                      </a:r>
                      <a:r>
                        <a:rPr kumimoji="1" lang="zh-CN" altLang="en-US" sz="1600" b="0" kern="1200" dirty="0">
                          <a:solidFill>
                            <a:schemeClr val="dk1"/>
                          </a:solidFill>
                          <a:effectLst/>
                          <a:latin typeface="微软雅黑" panose="020B0503020204020204" charset="-122"/>
                          <a:ea typeface="微软雅黑" panose="020B0503020204020204" charset="-122"/>
                          <a:cs typeface="+mn-cs"/>
                        </a:rPr>
                        <a:t>）核销管理：实现对往来业务进行实时核销，提供自动核销的功能，按照相同的往来对单位和业务编号进行核销，帮助用户减轻核销带来的极大工作量。</a:t>
                      </a:r>
                    </a:p>
                    <a:p>
                      <a:pPr marL="0" algn="l" defTabSz="457200" rtl="0" eaLnBrk="1" latinLnBrk="0" hangingPunct="1"/>
                      <a:r>
                        <a:rPr kumimoji="1" lang="en-US" altLang="zh-CN" sz="1600" b="0" kern="1200" dirty="0">
                          <a:solidFill>
                            <a:schemeClr val="dk1"/>
                          </a:solidFill>
                          <a:effectLst/>
                          <a:latin typeface="微软雅黑" panose="020B0503020204020204" charset="-122"/>
                          <a:ea typeface="微软雅黑" panose="020B0503020204020204" charset="-122"/>
                          <a:cs typeface="+mn-cs"/>
                        </a:rPr>
                        <a:t>2</a:t>
                      </a:r>
                      <a:r>
                        <a:rPr kumimoji="1" lang="zh-CN" altLang="en-US" sz="1600" b="0" kern="1200" dirty="0">
                          <a:solidFill>
                            <a:schemeClr val="dk1"/>
                          </a:solidFill>
                          <a:effectLst/>
                          <a:latin typeface="微软雅黑" panose="020B0503020204020204" charset="-122"/>
                          <a:ea typeface="微软雅黑" panose="020B0503020204020204" charset="-122"/>
                          <a:cs typeface="+mn-cs"/>
                        </a:rPr>
                        <a:t>）总账出具账龄分析表，往来财务审计有据可查</a:t>
                      </a:r>
                    </a:p>
                  </a:txBody>
                  <a:tcPr marL="91439" marR="91439" marT="45717" marB="45717">
                    <a:solidFill>
                      <a:schemeClr val="bg1">
                        <a:lumMod val="95000"/>
                      </a:schemeClr>
                    </a:solidFill>
                  </a:tcPr>
                </a:tc>
                <a:extLst>
                  <a:ext uri="{0D108BD9-81ED-4DB2-BD59-A6C34878D82A}">
                    <a16:rowId xmlns:a16="http://schemas.microsoft.com/office/drawing/2014/main" val="10000"/>
                  </a:ext>
                </a:extLst>
              </a:tr>
              <a:tr h="1017270">
                <a:tc>
                  <a:txBody>
                    <a:bodyPr/>
                    <a:lstStyle/>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2.现状</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总账管理凭证相关的报表主要体现为科目余额及明细账表，不支持基于总账凭证的往来核销处理，也未提供相关账龄分析报表。</a:t>
                      </a:r>
                    </a:p>
                  </a:txBody>
                  <a:tcPr marL="91439" marR="91439" marT="45717" marB="45717"/>
                </a:tc>
                <a:extLst>
                  <a:ext uri="{0D108BD9-81ED-4DB2-BD59-A6C34878D82A}">
                    <a16:rowId xmlns:a16="http://schemas.microsoft.com/office/drawing/2014/main" val="10001"/>
                  </a:ext>
                </a:extLst>
              </a:tr>
              <a:tr h="762000">
                <a:tc>
                  <a:txBody>
                    <a:bodyPr/>
                    <a:lstStyle/>
                    <a:p>
                      <a:r>
                        <a:rPr kumimoji="1" lang="zh-CN" altLang="en-US" sz="1600" b="0" kern="1200" dirty="0">
                          <a:solidFill>
                            <a:schemeClr val="dk1"/>
                          </a:solidFill>
                          <a:effectLst/>
                          <a:latin typeface="微软雅黑" panose="020B0503020204020204" charset="-122"/>
                          <a:ea typeface="微软雅黑" panose="020B0503020204020204" charset="-122"/>
                          <a:cs typeface="+mn-cs"/>
                        </a:rPr>
                        <a:t>3.涉众利益</a:t>
                      </a:r>
                    </a:p>
                    <a:p>
                      <a:r>
                        <a:rPr kumimoji="1" lang="zh-CN" altLang="en-US" sz="1600" b="0" kern="1200" dirty="0">
                          <a:solidFill>
                            <a:schemeClr val="dk1"/>
                          </a:solidFill>
                          <a:effectLst/>
                          <a:latin typeface="微软雅黑" panose="020B0503020204020204" charset="-122"/>
                          <a:ea typeface="微软雅黑" panose="020B0503020204020204" charset="-122"/>
                          <a:cs typeface="+mn-cs"/>
                        </a:rPr>
                        <a:t>相关财务人员。</a:t>
                      </a:r>
                    </a:p>
                  </a:txBody>
                  <a:tcPr marL="91439" marR="91439" marT="45717" marB="45717"/>
                </a:tc>
                <a:extLst>
                  <a:ext uri="{0D108BD9-81ED-4DB2-BD59-A6C34878D82A}">
                    <a16:rowId xmlns:a16="http://schemas.microsoft.com/office/drawing/2014/main" val="10002"/>
                  </a:ext>
                </a:extLst>
              </a:tr>
              <a:tr h="901065">
                <a:tc>
                  <a:txBody>
                    <a:bodyPr/>
                    <a:lstStyle/>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4.解决方式</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在【财务会计】-【总账】模块下增加一级菜单【往来管理】； 【往来管理】包含二级菜单【核销管理】、【核销记录查询】、【往来核销初始数据录入】。</a:t>
                      </a:r>
                    </a:p>
                  </a:txBody>
                  <a:tcPr marL="91439" marR="91439" marT="45717" marB="45717"/>
                </a:tc>
                <a:extLst>
                  <a:ext uri="{0D108BD9-81ED-4DB2-BD59-A6C34878D82A}">
                    <a16:rowId xmlns:a16="http://schemas.microsoft.com/office/drawing/2014/main" val="10003"/>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具体功能界面描述（一）</a:t>
            </a:r>
          </a:p>
        </p:txBody>
      </p:sp>
      <p:cxnSp>
        <p:nvCxnSpPr>
          <p:cNvPr id="92" name="直接连接符 91"/>
          <p:cNvCxnSpPr/>
          <p:nvPr/>
        </p:nvCxnSpPr>
        <p:spPr>
          <a:xfrm flipV="1">
            <a:off x="55181" y="682136"/>
            <a:ext cx="9003323" cy="3304"/>
          </a:xfrm>
          <a:prstGeom prst="line">
            <a:avLst/>
          </a:prstGeom>
          <a:ln w="25400">
            <a:solidFill>
              <a:srgbClr val="7030A0">
                <a:alpha val="60000"/>
              </a:srgbClr>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nvGraphicFramePr>
        <p:xfrm>
          <a:off x="55245" y="748665"/>
          <a:ext cx="8187690" cy="4966329"/>
        </p:xfrm>
        <a:graphic>
          <a:graphicData uri="http://schemas.openxmlformats.org/drawingml/2006/table">
            <a:tbl>
              <a:tblPr firstRow="1" bandRow="1">
                <a:tableStyleId>{5C22544A-7EE6-4342-B048-85BDC9FD1C3A}</a:tableStyleId>
              </a:tblPr>
              <a:tblGrid>
                <a:gridCol w="8187690">
                  <a:extLst>
                    <a:ext uri="{9D8B030D-6E8A-4147-A177-3AD203B41FA5}">
                      <a16:colId xmlns:a16="http://schemas.microsoft.com/office/drawing/2014/main" val="20000"/>
                    </a:ext>
                  </a:extLst>
                </a:gridCol>
              </a:tblGrid>
              <a:tr h="1554480">
                <a:tc>
                  <a:txBody>
                    <a:bodyPr/>
                    <a:lstStyle/>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往来账龄初始化</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2.1主数据准备</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2.1.1【账簿】设置</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需建好账簿并且审核，总账账簿启用期间即往来账龄起始期间。</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2.1.2【科目】往来核算参数设置</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往来业务核算参数勾选和不勾选的影响</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1）勾选往来业务核算才会参与往来账龄相关操作。</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2）不勾选往来业务核算，往来初始数据录入将选择不到该科目，并且该科目不能参与核销管理，分析账龄。</a:t>
                      </a:r>
                    </a:p>
                  </a:txBody>
                  <a:tcPr marL="91439" marR="91439" marT="45717" marB="45717">
                    <a:solidFill>
                      <a:schemeClr val="bg1">
                        <a:lumMod val="95000"/>
                      </a:schemeClr>
                    </a:solidFill>
                  </a:tcPr>
                </a:tc>
                <a:extLst>
                  <a:ext uri="{0D108BD9-81ED-4DB2-BD59-A6C34878D82A}">
                    <a16:rowId xmlns:a16="http://schemas.microsoft.com/office/drawing/2014/main" val="10000"/>
                  </a:ext>
                </a:extLst>
              </a:tr>
              <a:tr h="1017270">
                <a:tc>
                  <a:txBody>
                    <a:bodyPr/>
                    <a:lstStyle/>
                    <a:p>
                      <a:pPr marL="0" algn="l" defTabSz="457200" rtl="0" eaLnBrk="1" latinLnBrk="0" hangingPunct="1"/>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1"/>
                  </a:ext>
                </a:extLst>
              </a:tr>
              <a:tr h="762000">
                <a:tc>
                  <a:txBody>
                    <a:bodyPr/>
                    <a:lstStyle/>
                    <a:p>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2"/>
                  </a:ext>
                </a:extLst>
              </a:tr>
              <a:tr h="901065">
                <a:tc>
                  <a:txBody>
                    <a:bodyPr/>
                    <a:lstStyle/>
                    <a:p>
                      <a:pPr marL="0" algn="l" defTabSz="457200" rtl="0" eaLnBrk="1" latinLnBrk="0" hangingPunct="1"/>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3"/>
                  </a:ext>
                </a:extLst>
              </a:tr>
            </a:tbl>
          </a:graphicData>
        </a:graphic>
      </p:graphicFrame>
      <p:pic>
        <p:nvPicPr>
          <p:cNvPr id="3" name="图片 1"/>
          <p:cNvPicPr>
            <a:picLocks noChangeAspect="1"/>
          </p:cNvPicPr>
          <p:nvPr/>
        </p:nvPicPr>
        <p:blipFill>
          <a:blip r:embed="rId2"/>
          <a:stretch>
            <a:fillRect/>
          </a:stretch>
        </p:blipFill>
        <p:spPr>
          <a:xfrm>
            <a:off x="157480" y="3191510"/>
            <a:ext cx="3564255" cy="187198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具体功能界面描述（二）</a:t>
            </a:r>
            <a:endParaRPr kumimoji="1" lang="en-US" altLang="zh-CN" sz="2400" dirty="0">
              <a:solidFill>
                <a:srgbClr val="FFC000"/>
              </a:solidFill>
            </a:endParaRPr>
          </a:p>
        </p:txBody>
      </p:sp>
      <p:cxnSp>
        <p:nvCxnSpPr>
          <p:cNvPr id="92" name="直接连接符 91"/>
          <p:cNvCxnSpPr/>
          <p:nvPr/>
        </p:nvCxnSpPr>
        <p:spPr>
          <a:xfrm flipV="1">
            <a:off x="55181" y="682136"/>
            <a:ext cx="9003323" cy="3304"/>
          </a:xfrm>
          <a:prstGeom prst="line">
            <a:avLst/>
          </a:prstGeom>
          <a:ln w="25400">
            <a:solidFill>
              <a:srgbClr val="7030A0">
                <a:alpha val="60000"/>
              </a:srgbClr>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nvGraphicFramePr>
        <p:xfrm>
          <a:off x="55245" y="748665"/>
          <a:ext cx="8187690" cy="4234809"/>
        </p:xfrm>
        <a:graphic>
          <a:graphicData uri="http://schemas.openxmlformats.org/drawingml/2006/table">
            <a:tbl>
              <a:tblPr firstRow="1" bandRow="1">
                <a:tableStyleId>{5C22544A-7EE6-4342-B048-85BDC9FD1C3A}</a:tableStyleId>
              </a:tblPr>
              <a:tblGrid>
                <a:gridCol w="8187690">
                  <a:extLst>
                    <a:ext uri="{9D8B030D-6E8A-4147-A177-3AD203B41FA5}">
                      <a16:colId xmlns:a16="http://schemas.microsoft.com/office/drawing/2014/main" val="20000"/>
                    </a:ext>
                  </a:extLst>
                </a:gridCol>
              </a:tblGrid>
              <a:tr h="1057910">
                <a:tc>
                  <a:txBody>
                    <a:bodyPr/>
                    <a:lstStyle/>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2.1.3【业务编号】</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业务编号字段说明</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1）编码：业务编号编码；必录。业务编号的编码规则：组织编码业务日期_流水号（10120181023_001）(注意上面编码里面是下划线)</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2）业务内容：业务编号内容信息；必录，发生业务简称。</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3）创建组织和使用组织：使用组织默认等于使用组织（私有型基础资料）；</a:t>
                      </a:r>
                    </a:p>
                  </a:txBody>
                  <a:tcPr marL="91439" marR="91439" marT="45717" marB="45717">
                    <a:solidFill>
                      <a:schemeClr val="bg1">
                        <a:lumMod val="95000"/>
                      </a:schemeClr>
                    </a:solidFill>
                  </a:tcPr>
                </a:tc>
                <a:extLst>
                  <a:ext uri="{0D108BD9-81ED-4DB2-BD59-A6C34878D82A}">
                    <a16:rowId xmlns:a16="http://schemas.microsoft.com/office/drawing/2014/main" val="10000"/>
                  </a:ext>
                </a:extLst>
              </a:tr>
              <a:tr h="1017270">
                <a:tc>
                  <a:txBody>
                    <a:bodyPr/>
                    <a:lstStyle/>
                    <a:p>
                      <a:pPr marL="0" algn="l" defTabSz="457200" rtl="0" eaLnBrk="1" latinLnBrk="0" hangingPunct="1"/>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1"/>
                  </a:ext>
                </a:extLst>
              </a:tr>
              <a:tr h="762000">
                <a:tc>
                  <a:txBody>
                    <a:bodyPr/>
                    <a:lstStyle/>
                    <a:p>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2"/>
                  </a:ext>
                </a:extLst>
              </a:tr>
              <a:tr h="901065">
                <a:tc>
                  <a:txBody>
                    <a:bodyPr/>
                    <a:lstStyle/>
                    <a:p>
                      <a:pPr marL="0" algn="l" defTabSz="457200" rtl="0" eaLnBrk="1" latinLnBrk="0" hangingPunct="1"/>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3"/>
                  </a:ext>
                </a:extLst>
              </a:tr>
            </a:tbl>
          </a:graphicData>
        </a:graphic>
      </p:graphicFrame>
      <p:pic>
        <p:nvPicPr>
          <p:cNvPr id="5" name="图片 1"/>
          <p:cNvPicPr>
            <a:picLocks noChangeAspect="1"/>
          </p:cNvPicPr>
          <p:nvPr/>
        </p:nvPicPr>
        <p:blipFill>
          <a:blip r:embed="rId2"/>
          <a:stretch>
            <a:fillRect/>
          </a:stretch>
        </p:blipFill>
        <p:spPr>
          <a:xfrm>
            <a:off x="55245" y="2319655"/>
            <a:ext cx="4337685" cy="2663825"/>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具体功能界面描述（三）</a:t>
            </a:r>
            <a:endParaRPr kumimoji="1" lang="en-US" altLang="zh-CN" sz="2400" dirty="0">
              <a:solidFill>
                <a:srgbClr val="FFC000"/>
              </a:solidFill>
            </a:endParaRPr>
          </a:p>
        </p:txBody>
      </p:sp>
      <p:cxnSp>
        <p:nvCxnSpPr>
          <p:cNvPr id="92" name="直接连接符 91"/>
          <p:cNvCxnSpPr/>
          <p:nvPr/>
        </p:nvCxnSpPr>
        <p:spPr>
          <a:xfrm flipV="1">
            <a:off x="55181" y="682136"/>
            <a:ext cx="9003323" cy="3304"/>
          </a:xfrm>
          <a:prstGeom prst="line">
            <a:avLst/>
          </a:prstGeom>
          <a:ln w="25400">
            <a:solidFill>
              <a:srgbClr val="7030A0">
                <a:alpha val="60000"/>
              </a:srgbClr>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nvGraphicFramePr>
        <p:xfrm>
          <a:off x="55245" y="748665"/>
          <a:ext cx="8187690" cy="5210169"/>
        </p:xfrm>
        <a:graphic>
          <a:graphicData uri="http://schemas.openxmlformats.org/drawingml/2006/table">
            <a:tbl>
              <a:tblPr firstRow="1" bandRow="1">
                <a:tableStyleId>{5C22544A-7EE6-4342-B048-85BDC9FD1C3A}</a:tableStyleId>
              </a:tblPr>
              <a:tblGrid>
                <a:gridCol w="8187690">
                  <a:extLst>
                    <a:ext uri="{9D8B030D-6E8A-4147-A177-3AD203B41FA5}">
                      <a16:colId xmlns:a16="http://schemas.microsoft.com/office/drawing/2014/main" val="20000"/>
                    </a:ext>
                  </a:extLst>
                </a:gridCol>
              </a:tblGrid>
              <a:tr h="1057910">
                <a:tc>
                  <a:txBody>
                    <a:bodyPr/>
                    <a:lstStyle/>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2.2往来初始数据录入</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2.2.1功能说明：</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核销管理初始余额核销取数；账龄分析表初始余额取数。</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2.2.2字段解释：</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1）账簿：必录，默认获取当前登录组织对应的核算组织在默认会计核算体系+默认会计政策下的主账簿。</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2）币别：必录，总账已审核币别。支持外币</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3）科目：科目里启用【往来业务核算】才会显示</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2.2.3操作手册</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2.2.3.1手工录入往来科目初始数据：</a:t>
                      </a:r>
                    </a:p>
                  </a:txBody>
                  <a:tcPr marL="91439" marR="91439" marT="45717" marB="45717">
                    <a:solidFill>
                      <a:schemeClr val="bg1">
                        <a:lumMod val="95000"/>
                      </a:schemeClr>
                    </a:solidFill>
                  </a:tcPr>
                </a:tc>
                <a:extLst>
                  <a:ext uri="{0D108BD9-81ED-4DB2-BD59-A6C34878D82A}">
                    <a16:rowId xmlns:a16="http://schemas.microsoft.com/office/drawing/2014/main" val="10000"/>
                  </a:ext>
                </a:extLst>
              </a:tr>
              <a:tr h="1017270">
                <a:tc>
                  <a:txBody>
                    <a:bodyPr/>
                    <a:lstStyle/>
                    <a:p>
                      <a:pPr marL="0" algn="l" defTabSz="457200" rtl="0" eaLnBrk="1" latinLnBrk="0" hangingPunct="1"/>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1"/>
                  </a:ext>
                </a:extLst>
              </a:tr>
              <a:tr h="762000">
                <a:tc>
                  <a:txBody>
                    <a:bodyPr/>
                    <a:lstStyle/>
                    <a:p>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2"/>
                  </a:ext>
                </a:extLst>
              </a:tr>
              <a:tr h="901065">
                <a:tc>
                  <a:txBody>
                    <a:bodyPr/>
                    <a:lstStyle/>
                    <a:p>
                      <a:pPr marL="0" algn="l" defTabSz="457200" rtl="0" eaLnBrk="1" latinLnBrk="0" hangingPunct="1"/>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3"/>
                  </a:ext>
                </a:extLst>
              </a:tr>
            </a:tbl>
          </a:graphicData>
        </a:graphic>
      </p:graphicFrame>
      <p:pic>
        <p:nvPicPr>
          <p:cNvPr id="12" name="图片 12" descr="1548134286(1)"/>
          <p:cNvPicPr>
            <a:picLocks noChangeAspect="1"/>
          </p:cNvPicPr>
          <p:nvPr/>
        </p:nvPicPr>
        <p:blipFill>
          <a:blip r:embed="rId2"/>
          <a:stretch>
            <a:fillRect/>
          </a:stretch>
        </p:blipFill>
        <p:spPr>
          <a:xfrm>
            <a:off x="150495" y="3356610"/>
            <a:ext cx="2643505" cy="1645285"/>
          </a:xfrm>
          <a:prstGeom prst="rect">
            <a:avLst/>
          </a:prstGeom>
        </p:spPr>
      </p:pic>
      <p:pic>
        <p:nvPicPr>
          <p:cNvPr id="15" name="图片 1" descr="IMG_256"/>
          <p:cNvPicPr>
            <a:picLocks noChangeAspect="1"/>
          </p:cNvPicPr>
          <p:nvPr/>
        </p:nvPicPr>
        <p:blipFill>
          <a:blip r:embed="rId3"/>
          <a:stretch>
            <a:fillRect/>
          </a:stretch>
        </p:blipFill>
        <p:spPr>
          <a:xfrm>
            <a:off x="3467100" y="2846070"/>
            <a:ext cx="2655570" cy="2155825"/>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具体功能界面描述（四）</a:t>
            </a:r>
            <a:endParaRPr kumimoji="1" lang="en-US" altLang="zh-CN" sz="2400" dirty="0">
              <a:solidFill>
                <a:srgbClr val="FFC000"/>
              </a:solidFill>
            </a:endParaRPr>
          </a:p>
        </p:txBody>
      </p:sp>
      <p:cxnSp>
        <p:nvCxnSpPr>
          <p:cNvPr id="92" name="直接连接符 91"/>
          <p:cNvCxnSpPr/>
          <p:nvPr/>
        </p:nvCxnSpPr>
        <p:spPr>
          <a:xfrm flipV="1">
            <a:off x="55181" y="682136"/>
            <a:ext cx="9003323" cy="3304"/>
          </a:xfrm>
          <a:prstGeom prst="line">
            <a:avLst/>
          </a:prstGeom>
          <a:ln w="25400">
            <a:solidFill>
              <a:srgbClr val="7030A0">
                <a:alpha val="60000"/>
              </a:srgbClr>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nvGraphicFramePr>
        <p:xfrm>
          <a:off x="55245" y="748665"/>
          <a:ext cx="8187690" cy="3738245"/>
        </p:xfrm>
        <a:graphic>
          <a:graphicData uri="http://schemas.openxmlformats.org/drawingml/2006/table">
            <a:tbl>
              <a:tblPr firstRow="1" bandRow="1">
                <a:tableStyleId>{5C22544A-7EE6-4342-B048-85BDC9FD1C3A}</a:tableStyleId>
              </a:tblPr>
              <a:tblGrid>
                <a:gridCol w="8187690">
                  <a:extLst>
                    <a:ext uri="{9D8B030D-6E8A-4147-A177-3AD203B41FA5}">
                      <a16:colId xmlns:a16="http://schemas.microsoft.com/office/drawing/2014/main" val="20000"/>
                    </a:ext>
                  </a:extLst>
                </a:gridCol>
              </a:tblGrid>
              <a:tr h="1057910">
                <a:tc>
                  <a:txBody>
                    <a:bodyPr/>
                    <a:lstStyle/>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4.核销管理</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4.1功能说明</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通过核销管理功能对总账相同的往来单位和业务编号进行核销</a:t>
                      </a:r>
                    </a:p>
                  </a:txBody>
                  <a:tcPr marL="91439" marR="91439" marT="45717" marB="45717">
                    <a:solidFill>
                      <a:schemeClr val="bg1">
                        <a:lumMod val="95000"/>
                      </a:schemeClr>
                    </a:solidFill>
                  </a:tcPr>
                </a:tc>
                <a:extLst>
                  <a:ext uri="{0D108BD9-81ED-4DB2-BD59-A6C34878D82A}">
                    <a16:rowId xmlns:a16="http://schemas.microsoft.com/office/drawing/2014/main" val="10000"/>
                  </a:ext>
                </a:extLst>
              </a:tr>
              <a:tr h="1017270">
                <a:tc>
                  <a:txBody>
                    <a:bodyPr/>
                    <a:lstStyle/>
                    <a:p>
                      <a:pPr marL="0" algn="l" defTabSz="457200" rtl="0" eaLnBrk="1" latinLnBrk="0" hangingPunct="1"/>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1"/>
                  </a:ext>
                </a:extLst>
              </a:tr>
              <a:tr h="762000">
                <a:tc>
                  <a:txBody>
                    <a:bodyPr/>
                    <a:lstStyle/>
                    <a:p>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2"/>
                  </a:ext>
                </a:extLst>
              </a:tr>
              <a:tr h="901065">
                <a:tc>
                  <a:txBody>
                    <a:bodyPr/>
                    <a:lstStyle/>
                    <a:p>
                      <a:pPr marL="0" algn="l" defTabSz="457200" rtl="0" eaLnBrk="1" latinLnBrk="0" hangingPunct="1"/>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3"/>
                  </a:ext>
                </a:extLst>
              </a:tr>
            </a:tbl>
          </a:graphicData>
        </a:graphic>
      </p:graphicFrame>
      <p:pic>
        <p:nvPicPr>
          <p:cNvPr id="30" name="图片 4"/>
          <p:cNvPicPr>
            <a:picLocks noChangeAspect="1"/>
          </p:cNvPicPr>
          <p:nvPr/>
        </p:nvPicPr>
        <p:blipFill>
          <a:blip r:embed="rId2"/>
          <a:stretch>
            <a:fillRect/>
          </a:stretch>
        </p:blipFill>
        <p:spPr>
          <a:xfrm>
            <a:off x="55245" y="1814830"/>
            <a:ext cx="3920490" cy="2417445"/>
          </a:xfrm>
          <a:prstGeom prst="rect">
            <a:avLst/>
          </a:prstGeom>
          <a:noFill/>
          <a:ln w="9525">
            <a:noFill/>
          </a:ln>
        </p:spPr>
      </p:pic>
      <p:pic>
        <p:nvPicPr>
          <p:cNvPr id="31" name="图片 31" descr="1548137233(1)"/>
          <p:cNvPicPr>
            <a:picLocks noChangeAspect="1"/>
          </p:cNvPicPr>
          <p:nvPr/>
        </p:nvPicPr>
        <p:blipFill>
          <a:blip r:embed="rId3"/>
          <a:stretch>
            <a:fillRect/>
          </a:stretch>
        </p:blipFill>
        <p:spPr>
          <a:xfrm>
            <a:off x="4032250" y="1690370"/>
            <a:ext cx="3838575" cy="1521460"/>
          </a:xfrm>
          <a:prstGeom prst="rect">
            <a:avLst/>
          </a:prstGeom>
        </p:spPr>
      </p:pic>
      <p:pic>
        <p:nvPicPr>
          <p:cNvPr id="32" name="图片 5"/>
          <p:cNvPicPr>
            <a:picLocks noChangeAspect="1"/>
          </p:cNvPicPr>
          <p:nvPr/>
        </p:nvPicPr>
        <p:blipFill>
          <a:blip r:embed="rId4"/>
          <a:stretch>
            <a:fillRect/>
          </a:stretch>
        </p:blipFill>
        <p:spPr>
          <a:xfrm>
            <a:off x="4032250" y="3211830"/>
            <a:ext cx="3838575" cy="1275080"/>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具体功能界面描述（五）</a:t>
            </a:r>
            <a:endParaRPr kumimoji="1" lang="en-US" altLang="zh-CN" sz="2400" dirty="0">
              <a:solidFill>
                <a:srgbClr val="FFC000"/>
              </a:solidFill>
            </a:endParaRPr>
          </a:p>
        </p:txBody>
      </p:sp>
      <p:cxnSp>
        <p:nvCxnSpPr>
          <p:cNvPr id="92" name="直接连接符 91"/>
          <p:cNvCxnSpPr/>
          <p:nvPr/>
        </p:nvCxnSpPr>
        <p:spPr>
          <a:xfrm flipV="1">
            <a:off x="55181" y="682136"/>
            <a:ext cx="9003323" cy="3304"/>
          </a:xfrm>
          <a:prstGeom prst="line">
            <a:avLst/>
          </a:prstGeom>
          <a:ln w="25400">
            <a:solidFill>
              <a:srgbClr val="7030A0">
                <a:alpha val="60000"/>
              </a:srgbClr>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nvGraphicFramePr>
        <p:xfrm>
          <a:off x="55245" y="748665"/>
          <a:ext cx="8187690" cy="5454009"/>
        </p:xfrm>
        <a:graphic>
          <a:graphicData uri="http://schemas.openxmlformats.org/drawingml/2006/table">
            <a:tbl>
              <a:tblPr firstRow="1" bandRow="1">
                <a:tableStyleId>{5C22544A-7EE6-4342-B048-85BDC9FD1C3A}</a:tableStyleId>
              </a:tblPr>
              <a:tblGrid>
                <a:gridCol w="8187690">
                  <a:extLst>
                    <a:ext uri="{9D8B030D-6E8A-4147-A177-3AD203B41FA5}">
                      <a16:colId xmlns:a16="http://schemas.microsoft.com/office/drawing/2014/main" val="20000"/>
                    </a:ext>
                  </a:extLst>
                </a:gridCol>
              </a:tblGrid>
              <a:tr h="1057910">
                <a:tc>
                  <a:txBody>
                    <a:bodyPr/>
                    <a:lstStyle/>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5.账表查询</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5.1核销记录查询：</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5.1.1功能说明：</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往来业务核销后通过核销记录查询已核销数据，核对核销数据，支持反核销以便数据纠错</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5.1.2字段说明：</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1) 核销日期：必录字段，默认不能为空，需要默认携带，处理规则同凭证业务日期，自动按账簿关联会计日历+当前会计期间解析对应的日期起始截至时间。</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2) 核销人：默认留空，代表取所有核销记录数据；如果选择了对应的核销人，则缩小对应的数据查询范围；核销人取系统操作用户列表。</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3) 核销记录过滤界面控制规则：除核销日期字段外，其他字段控制规则同【核销管理】-【过滤】界面控制规则。</a:t>
                      </a:r>
                    </a:p>
                  </a:txBody>
                  <a:tcPr marL="91439" marR="91439" marT="45717" marB="45717">
                    <a:solidFill>
                      <a:schemeClr val="bg1">
                        <a:lumMod val="95000"/>
                      </a:schemeClr>
                    </a:solidFill>
                  </a:tcPr>
                </a:tc>
                <a:extLst>
                  <a:ext uri="{0D108BD9-81ED-4DB2-BD59-A6C34878D82A}">
                    <a16:rowId xmlns:a16="http://schemas.microsoft.com/office/drawing/2014/main" val="10000"/>
                  </a:ext>
                </a:extLst>
              </a:tr>
              <a:tr h="1017270">
                <a:tc>
                  <a:txBody>
                    <a:bodyPr/>
                    <a:lstStyle/>
                    <a:p>
                      <a:pPr marL="0" algn="l" defTabSz="457200" rtl="0" eaLnBrk="1" latinLnBrk="0" hangingPunct="1"/>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1"/>
                  </a:ext>
                </a:extLst>
              </a:tr>
              <a:tr h="762000">
                <a:tc>
                  <a:txBody>
                    <a:bodyPr/>
                    <a:lstStyle/>
                    <a:p>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2"/>
                  </a:ext>
                </a:extLst>
              </a:tr>
              <a:tr h="901065">
                <a:tc>
                  <a:txBody>
                    <a:bodyPr/>
                    <a:lstStyle/>
                    <a:p>
                      <a:pPr marL="0" algn="l" defTabSz="457200" rtl="0" eaLnBrk="1" latinLnBrk="0" hangingPunct="1"/>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3"/>
                  </a:ext>
                </a:extLst>
              </a:tr>
            </a:tbl>
          </a:graphicData>
        </a:graphic>
      </p:graphicFrame>
      <p:pic>
        <p:nvPicPr>
          <p:cNvPr id="33" name="图片 6"/>
          <p:cNvPicPr>
            <a:picLocks noChangeAspect="1"/>
          </p:cNvPicPr>
          <p:nvPr/>
        </p:nvPicPr>
        <p:blipFill>
          <a:blip r:embed="rId2"/>
          <a:stretch>
            <a:fillRect/>
          </a:stretch>
        </p:blipFill>
        <p:spPr>
          <a:xfrm>
            <a:off x="371475" y="3562985"/>
            <a:ext cx="2458720" cy="1512570"/>
          </a:xfrm>
          <a:prstGeom prst="rect">
            <a:avLst/>
          </a:prstGeom>
          <a:noFill/>
          <a:ln w="9525">
            <a:noFill/>
          </a:ln>
        </p:spPr>
      </p:pic>
      <p:pic>
        <p:nvPicPr>
          <p:cNvPr id="3" name="图片 1" descr="IMG_256"/>
          <p:cNvPicPr>
            <a:picLocks noChangeAspect="1"/>
          </p:cNvPicPr>
          <p:nvPr/>
        </p:nvPicPr>
        <p:blipFill>
          <a:blip r:embed="rId3"/>
          <a:stretch>
            <a:fillRect/>
          </a:stretch>
        </p:blipFill>
        <p:spPr>
          <a:xfrm>
            <a:off x="3249930" y="3487420"/>
            <a:ext cx="3919855" cy="1525905"/>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具体功能界面描述（六）</a:t>
            </a:r>
            <a:endParaRPr kumimoji="1" lang="en-US" altLang="zh-CN" sz="2400" dirty="0">
              <a:solidFill>
                <a:srgbClr val="FFC000"/>
              </a:solidFill>
            </a:endParaRPr>
          </a:p>
        </p:txBody>
      </p:sp>
      <p:cxnSp>
        <p:nvCxnSpPr>
          <p:cNvPr id="92" name="直接连接符 91"/>
          <p:cNvCxnSpPr/>
          <p:nvPr/>
        </p:nvCxnSpPr>
        <p:spPr>
          <a:xfrm flipV="1">
            <a:off x="55181" y="682136"/>
            <a:ext cx="9003323" cy="3304"/>
          </a:xfrm>
          <a:prstGeom prst="line">
            <a:avLst/>
          </a:prstGeom>
          <a:ln w="25400">
            <a:solidFill>
              <a:srgbClr val="7030A0">
                <a:alpha val="60000"/>
              </a:srgbClr>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nvGraphicFramePr>
        <p:xfrm>
          <a:off x="55245" y="748665"/>
          <a:ext cx="8187690" cy="3738245"/>
        </p:xfrm>
        <a:graphic>
          <a:graphicData uri="http://schemas.openxmlformats.org/drawingml/2006/table">
            <a:tbl>
              <a:tblPr firstRow="1" bandRow="1">
                <a:tableStyleId>{5C22544A-7EE6-4342-B048-85BDC9FD1C3A}</a:tableStyleId>
              </a:tblPr>
              <a:tblGrid>
                <a:gridCol w="8187690">
                  <a:extLst>
                    <a:ext uri="{9D8B030D-6E8A-4147-A177-3AD203B41FA5}">
                      <a16:colId xmlns:a16="http://schemas.microsoft.com/office/drawing/2014/main" val="20000"/>
                    </a:ext>
                  </a:extLst>
                </a:gridCol>
              </a:tblGrid>
              <a:tr h="1057910">
                <a:tc>
                  <a:txBody>
                    <a:bodyPr/>
                    <a:lstStyle/>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5.2往来对账单</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5.2.1功能说明：</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通过往来对账单可以分析追溯对应账龄区间时段内未核销或已核销的明细凭证数据。</a:t>
                      </a:r>
                    </a:p>
                  </a:txBody>
                  <a:tcPr marL="91439" marR="91439" marT="45717" marB="45717">
                    <a:solidFill>
                      <a:schemeClr val="bg1">
                        <a:lumMod val="95000"/>
                      </a:schemeClr>
                    </a:solidFill>
                  </a:tcPr>
                </a:tc>
                <a:extLst>
                  <a:ext uri="{0D108BD9-81ED-4DB2-BD59-A6C34878D82A}">
                    <a16:rowId xmlns:a16="http://schemas.microsoft.com/office/drawing/2014/main" val="10000"/>
                  </a:ext>
                </a:extLst>
              </a:tr>
              <a:tr h="1017270">
                <a:tc>
                  <a:txBody>
                    <a:bodyPr/>
                    <a:lstStyle/>
                    <a:p>
                      <a:pPr marL="0" algn="l" defTabSz="457200" rtl="0" eaLnBrk="1" latinLnBrk="0" hangingPunct="1"/>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1"/>
                  </a:ext>
                </a:extLst>
              </a:tr>
              <a:tr h="762000">
                <a:tc>
                  <a:txBody>
                    <a:bodyPr/>
                    <a:lstStyle/>
                    <a:p>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2"/>
                  </a:ext>
                </a:extLst>
              </a:tr>
              <a:tr h="901065">
                <a:tc>
                  <a:txBody>
                    <a:bodyPr/>
                    <a:lstStyle/>
                    <a:p>
                      <a:pPr marL="0" algn="l" defTabSz="457200" rtl="0" eaLnBrk="1" latinLnBrk="0" hangingPunct="1"/>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3"/>
                  </a:ext>
                </a:extLst>
              </a:tr>
            </a:tbl>
          </a:graphicData>
        </a:graphic>
      </p:graphicFrame>
      <p:pic>
        <p:nvPicPr>
          <p:cNvPr id="16" name="图片 16" descr="D:\工作\项目\201807华侨城\开发相关\AppData\Roaming\Tencent\Users\386149484\QQ\WinTemp\RichOle\W$P95J7}4YCWI~4AQF0Q`0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43865" y="1831975"/>
            <a:ext cx="2301875" cy="2336800"/>
          </a:xfrm>
          <a:prstGeom prst="rect">
            <a:avLst/>
          </a:prstGeom>
          <a:noFill/>
          <a:ln>
            <a:noFill/>
          </a:ln>
        </p:spPr>
      </p:pic>
      <p:pic>
        <p:nvPicPr>
          <p:cNvPr id="18" name="图片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272155" y="1831975"/>
            <a:ext cx="4060190" cy="247523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具体功能界面描述（七）</a:t>
            </a:r>
            <a:endParaRPr kumimoji="1" lang="en-US" altLang="zh-CN" sz="2400" dirty="0">
              <a:solidFill>
                <a:srgbClr val="FFC000"/>
              </a:solidFill>
            </a:endParaRPr>
          </a:p>
        </p:txBody>
      </p:sp>
      <p:cxnSp>
        <p:nvCxnSpPr>
          <p:cNvPr id="92" name="直接连接符 91"/>
          <p:cNvCxnSpPr/>
          <p:nvPr/>
        </p:nvCxnSpPr>
        <p:spPr>
          <a:xfrm flipV="1">
            <a:off x="55181" y="682136"/>
            <a:ext cx="9003323" cy="3304"/>
          </a:xfrm>
          <a:prstGeom prst="line">
            <a:avLst/>
          </a:prstGeom>
          <a:ln w="25400">
            <a:solidFill>
              <a:srgbClr val="7030A0">
                <a:alpha val="60000"/>
              </a:srgbClr>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nvGraphicFramePr>
        <p:xfrm>
          <a:off x="55245" y="748665"/>
          <a:ext cx="8187690" cy="3747129"/>
        </p:xfrm>
        <a:graphic>
          <a:graphicData uri="http://schemas.openxmlformats.org/drawingml/2006/table">
            <a:tbl>
              <a:tblPr firstRow="1" bandRow="1">
                <a:tableStyleId>{5C22544A-7EE6-4342-B048-85BDC9FD1C3A}</a:tableStyleId>
              </a:tblPr>
              <a:tblGrid>
                <a:gridCol w="8187690">
                  <a:extLst>
                    <a:ext uri="{9D8B030D-6E8A-4147-A177-3AD203B41FA5}">
                      <a16:colId xmlns:a16="http://schemas.microsoft.com/office/drawing/2014/main" val="20000"/>
                    </a:ext>
                  </a:extLst>
                </a:gridCol>
              </a:tblGrid>
              <a:tr h="1057910">
                <a:tc>
                  <a:txBody>
                    <a:bodyPr/>
                    <a:lstStyle/>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5.3账龄分析表</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5.2.1功能说明：</a:t>
                      </a:r>
                    </a:p>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账龄分析可以根据不同的业务日期分别计算账龄，并根据各自的账龄段在账龄分析表中分段显示。</a:t>
                      </a:r>
                    </a:p>
                  </a:txBody>
                  <a:tcPr marL="91439" marR="91439" marT="45717" marB="45717">
                    <a:solidFill>
                      <a:schemeClr val="bg1">
                        <a:lumMod val="95000"/>
                      </a:schemeClr>
                    </a:solidFill>
                  </a:tcPr>
                </a:tc>
                <a:extLst>
                  <a:ext uri="{0D108BD9-81ED-4DB2-BD59-A6C34878D82A}">
                    <a16:rowId xmlns:a16="http://schemas.microsoft.com/office/drawing/2014/main" val="10000"/>
                  </a:ext>
                </a:extLst>
              </a:tr>
              <a:tr h="1017270">
                <a:tc>
                  <a:txBody>
                    <a:bodyPr/>
                    <a:lstStyle/>
                    <a:p>
                      <a:pPr marL="0" algn="l" defTabSz="457200" rtl="0" eaLnBrk="1" latinLnBrk="0" hangingPunct="1"/>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1"/>
                  </a:ext>
                </a:extLst>
              </a:tr>
              <a:tr h="762000">
                <a:tc>
                  <a:txBody>
                    <a:bodyPr/>
                    <a:lstStyle/>
                    <a:p>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2"/>
                  </a:ext>
                </a:extLst>
              </a:tr>
              <a:tr h="901065">
                <a:tc>
                  <a:txBody>
                    <a:bodyPr/>
                    <a:lstStyle/>
                    <a:p>
                      <a:pPr marL="0" algn="l" defTabSz="457200" rtl="0" eaLnBrk="1" latinLnBrk="0" hangingPunct="1"/>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3"/>
                  </a:ext>
                </a:extLst>
              </a:tr>
            </a:tbl>
          </a:graphicData>
        </a:graphic>
      </p:graphicFrame>
      <p:pic>
        <p:nvPicPr>
          <p:cNvPr id="3" name="图片 2"/>
          <p:cNvPicPr>
            <a:picLocks noChangeAspect="1"/>
          </p:cNvPicPr>
          <p:nvPr/>
        </p:nvPicPr>
        <p:blipFill>
          <a:blip r:embed="rId2"/>
          <a:stretch>
            <a:fillRect/>
          </a:stretch>
        </p:blipFill>
        <p:spPr>
          <a:xfrm>
            <a:off x="139065" y="1904365"/>
            <a:ext cx="4192270" cy="2591435"/>
          </a:xfrm>
          <a:prstGeom prst="rect">
            <a:avLst/>
          </a:prstGeom>
          <a:noFill/>
          <a:ln w="9525">
            <a:noFill/>
          </a:ln>
        </p:spPr>
      </p:pic>
      <p:pic>
        <p:nvPicPr>
          <p:cNvPr id="10" name="图片 10" descr="8EA88C6FEL`UZHNYJ~JA~Y3"/>
          <p:cNvPicPr>
            <a:picLocks noChangeAspect="1"/>
          </p:cNvPicPr>
          <p:nvPr/>
        </p:nvPicPr>
        <p:blipFill>
          <a:blip r:embed="rId3"/>
          <a:stretch>
            <a:fillRect/>
          </a:stretch>
        </p:blipFill>
        <p:spPr>
          <a:xfrm>
            <a:off x="4461510" y="1787525"/>
            <a:ext cx="3629025" cy="255206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具体功能界面描述（七）</a:t>
            </a:r>
            <a:endParaRPr kumimoji="1" lang="en-US" altLang="zh-CN" sz="2400" dirty="0">
              <a:solidFill>
                <a:srgbClr val="FFC000"/>
              </a:solidFill>
            </a:endParaRPr>
          </a:p>
        </p:txBody>
      </p:sp>
      <p:cxnSp>
        <p:nvCxnSpPr>
          <p:cNvPr id="92" name="直接连接符 91"/>
          <p:cNvCxnSpPr/>
          <p:nvPr/>
        </p:nvCxnSpPr>
        <p:spPr>
          <a:xfrm flipV="1">
            <a:off x="55181" y="682136"/>
            <a:ext cx="9003323" cy="3304"/>
          </a:xfrm>
          <a:prstGeom prst="line">
            <a:avLst/>
          </a:prstGeom>
          <a:ln w="25400">
            <a:solidFill>
              <a:srgbClr val="7030A0">
                <a:alpha val="60000"/>
              </a:srgbClr>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nvGraphicFramePr>
        <p:xfrm>
          <a:off x="55245" y="748665"/>
          <a:ext cx="8187690" cy="3738245"/>
        </p:xfrm>
        <a:graphic>
          <a:graphicData uri="http://schemas.openxmlformats.org/drawingml/2006/table">
            <a:tbl>
              <a:tblPr firstRow="1" bandRow="1">
                <a:tableStyleId>{5C22544A-7EE6-4342-B048-85BDC9FD1C3A}</a:tableStyleId>
              </a:tblPr>
              <a:tblGrid>
                <a:gridCol w="8187690">
                  <a:extLst>
                    <a:ext uri="{9D8B030D-6E8A-4147-A177-3AD203B41FA5}">
                      <a16:colId xmlns:a16="http://schemas.microsoft.com/office/drawing/2014/main" val="20000"/>
                    </a:ext>
                  </a:extLst>
                </a:gridCol>
              </a:tblGrid>
              <a:tr h="1057910">
                <a:tc>
                  <a:txBody>
                    <a:bodyPr/>
                    <a:lstStyle/>
                    <a:p>
                      <a:pPr marL="0" algn="l" defTabSz="457200" rtl="0" eaLnBrk="1" latinLnBrk="0" hangingPunct="1"/>
                      <a:r>
                        <a:rPr kumimoji="1" lang="zh-CN" altLang="en-US" sz="1600" b="0" kern="1200" dirty="0">
                          <a:solidFill>
                            <a:schemeClr val="dk1"/>
                          </a:solidFill>
                          <a:effectLst/>
                          <a:latin typeface="微软雅黑" panose="020B0503020204020204" charset="-122"/>
                          <a:ea typeface="微软雅黑" panose="020B0503020204020204" charset="-122"/>
                          <a:cs typeface="+mn-cs"/>
                        </a:rPr>
                        <a:t>5.</a:t>
                      </a:r>
                      <a:r>
                        <a:rPr kumimoji="1" lang="en-US" altLang="zh-CN" sz="1600" b="0" kern="1200" dirty="0">
                          <a:solidFill>
                            <a:schemeClr val="dk1"/>
                          </a:solidFill>
                          <a:effectLst/>
                          <a:latin typeface="微软雅黑" panose="020B0503020204020204" charset="-122"/>
                          <a:ea typeface="微软雅黑" panose="020B0503020204020204" charset="-122"/>
                          <a:cs typeface="+mn-cs"/>
                        </a:rPr>
                        <a:t>4</a:t>
                      </a:r>
                      <a:r>
                        <a:rPr kumimoji="1" lang="zh-CN" altLang="en-US" sz="1600" b="0" kern="1200" dirty="0">
                          <a:solidFill>
                            <a:schemeClr val="dk1"/>
                          </a:solidFill>
                          <a:effectLst/>
                          <a:latin typeface="微软雅黑" panose="020B0503020204020204" charset="-122"/>
                          <a:ea typeface="微软雅黑" panose="020B0503020204020204" charset="-122"/>
                          <a:cs typeface="+mn-cs"/>
                        </a:rPr>
                        <a:t>账龄分析表展示界面</a:t>
                      </a:r>
                    </a:p>
                    <a:p>
                      <a:pPr marL="0" algn="l" defTabSz="457200" rtl="0" eaLnBrk="1" latinLnBrk="0" hangingPunct="1"/>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solidFill>
                      <a:schemeClr val="bg1">
                        <a:lumMod val="95000"/>
                      </a:schemeClr>
                    </a:solidFill>
                  </a:tcPr>
                </a:tc>
                <a:extLst>
                  <a:ext uri="{0D108BD9-81ED-4DB2-BD59-A6C34878D82A}">
                    <a16:rowId xmlns:a16="http://schemas.microsoft.com/office/drawing/2014/main" val="10000"/>
                  </a:ext>
                </a:extLst>
              </a:tr>
              <a:tr h="1017270">
                <a:tc>
                  <a:txBody>
                    <a:bodyPr/>
                    <a:lstStyle/>
                    <a:p>
                      <a:pPr marL="0" algn="l" defTabSz="457200" rtl="0" eaLnBrk="1" latinLnBrk="0" hangingPunct="1"/>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1"/>
                  </a:ext>
                </a:extLst>
              </a:tr>
              <a:tr h="762000">
                <a:tc>
                  <a:txBody>
                    <a:bodyPr/>
                    <a:lstStyle/>
                    <a:p>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2"/>
                  </a:ext>
                </a:extLst>
              </a:tr>
              <a:tr h="901065">
                <a:tc>
                  <a:txBody>
                    <a:bodyPr/>
                    <a:lstStyle/>
                    <a:p>
                      <a:pPr marL="0" algn="l" defTabSz="457200" rtl="0" eaLnBrk="1" latinLnBrk="0" hangingPunct="1"/>
                      <a:endParaRPr kumimoji="1" lang="zh-CN" altLang="en-US" sz="1600" b="0" kern="1200" dirty="0">
                        <a:solidFill>
                          <a:schemeClr val="dk1"/>
                        </a:solidFill>
                        <a:effectLst/>
                        <a:latin typeface="微软雅黑" panose="020B0503020204020204" charset="-122"/>
                        <a:ea typeface="微软雅黑" panose="020B0503020204020204" charset="-122"/>
                        <a:cs typeface="+mn-cs"/>
                      </a:endParaRPr>
                    </a:p>
                  </a:txBody>
                  <a:tcPr marL="91439" marR="91439" marT="45717" marB="45717"/>
                </a:tc>
                <a:extLst>
                  <a:ext uri="{0D108BD9-81ED-4DB2-BD59-A6C34878D82A}">
                    <a16:rowId xmlns:a16="http://schemas.microsoft.com/office/drawing/2014/main" val="10003"/>
                  </a:ext>
                </a:extLst>
              </a:tr>
            </a:tbl>
          </a:graphicData>
        </a:graphic>
      </p:graphicFrame>
      <p:pic>
        <p:nvPicPr>
          <p:cNvPr id="187400" name="图片 -2147482616"/>
          <p:cNvPicPr>
            <a:picLocks noChangeAspect="1"/>
          </p:cNvPicPr>
          <p:nvPr/>
        </p:nvPicPr>
        <p:blipFill>
          <a:blip r:embed="rId2"/>
          <a:stretch>
            <a:fillRect/>
          </a:stretch>
        </p:blipFill>
        <p:spPr>
          <a:xfrm>
            <a:off x="55245" y="1081405"/>
            <a:ext cx="8187690" cy="3733800"/>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a:xfrm>
            <a:off x="443869" y="275754"/>
            <a:ext cx="8403269" cy="702223"/>
          </a:xfrm>
        </p:spPr>
        <p:txBody>
          <a:bodyPr/>
          <a:lstStyle/>
          <a:p>
            <a:r>
              <a:rPr lang="zh-CN" altLang="en-US" dirty="0">
                <a:latin typeface="微软雅黑" panose="020B0503020204020204" charset="-122"/>
                <a:ea typeface="微软雅黑" panose="020B0503020204020204" charset="-122"/>
                <a:cs typeface="微软雅黑" panose="020B0503020204020204" charset="-122"/>
              </a:rPr>
              <a:t>成功案例</a:t>
            </a:r>
            <a:endParaRPr lang="en-US" dirty="0">
              <a:latin typeface="微软雅黑" panose="020B0503020204020204" charset="-122"/>
              <a:ea typeface="微软雅黑" panose="020B0503020204020204" charset="-122"/>
              <a:cs typeface="微软雅黑" panose="020B0503020204020204" charset="-122"/>
            </a:endParaRPr>
          </a:p>
        </p:txBody>
      </p:sp>
      <p:sp>
        <p:nvSpPr>
          <p:cNvPr id="4" name="Title 1"/>
          <p:cNvSpPr txBox="1"/>
          <p:nvPr/>
        </p:nvSpPr>
        <p:spPr bwMode="auto">
          <a:xfrm>
            <a:off x="6093808" y="2366780"/>
            <a:ext cx="1479560" cy="1468111"/>
          </a:xfrm>
          <a:prstGeom prst="rect">
            <a:avLst/>
          </a:prstGeom>
          <a:noFill/>
          <a:ln w="9525">
            <a:noFill/>
            <a:miter lim="800000"/>
          </a:ln>
        </p:spPr>
        <p:txBody>
          <a:bodyPr vert="horz" wrap="square" lIns="0" tIns="0" rIns="0" bIns="0" numCol="1" anchor="t" anchorCtr="0" compatLnSpc="1"/>
          <a:lstStyle>
            <a:lvl1pPr algn="l" defTabSz="457200" rtl="0" eaLnBrk="1" latinLnBrk="0" hangingPunct="1">
              <a:spcBef>
                <a:spcPct val="0"/>
              </a:spcBef>
              <a:buNone/>
              <a:defRPr sz="1600" b="1" i="0" kern="1200" baseline="0">
                <a:solidFill>
                  <a:schemeClr val="bg1"/>
                </a:solidFill>
                <a:latin typeface="Arial" panose="020B0604020202020204"/>
                <a:ea typeface="+mj-ea"/>
                <a:cs typeface="Arial" panose="020B0604020202020204"/>
              </a:defRPr>
            </a:lvl1pPr>
          </a:lstStyle>
          <a:p>
            <a:pPr algn="ctr"/>
            <a:r>
              <a:rPr lang="en-US" sz="8000" dirty="0">
                <a:solidFill>
                  <a:srgbClr val="24215F"/>
                </a:solidFill>
              </a:rPr>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sz="quarter" idx="12"/>
            <p:extLst>
              <p:ext uri="{D42A27DB-BD31-4B8C-83A1-F6EECF244321}">
                <p14:modId xmlns:p14="http://schemas.microsoft.com/office/powerpoint/2010/main" val="2117512077"/>
              </p:ext>
            </p:extLst>
          </p:nvPr>
        </p:nvGraphicFramePr>
        <p:xfrm>
          <a:off x="703424" y="1141155"/>
          <a:ext cx="7545134" cy="3292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txBox="1">
            <a:spLocks/>
          </p:cNvSpPr>
          <p:nvPr/>
        </p:nvSpPr>
        <p:spPr bwMode="auto">
          <a:xfrm>
            <a:off x="443869" y="275754"/>
            <a:ext cx="8403269" cy="58626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1600" b="1" i="0" kern="1200" baseline="0">
                <a:solidFill>
                  <a:schemeClr val="bg1"/>
                </a:solidFill>
                <a:latin typeface="Arial"/>
                <a:ea typeface="+mj-ea"/>
                <a:cs typeface="Arial"/>
              </a:defRPr>
            </a:lvl1pPr>
          </a:lstStyle>
          <a:p>
            <a:r>
              <a:rPr lang="zh-CN" altLang="en-US" dirty="0">
                <a:latin typeface="Microsoft YaHei" charset="-122"/>
                <a:ea typeface="Microsoft YaHei" charset="-122"/>
                <a:cs typeface="Microsoft YaHei" charset="-122"/>
              </a:rPr>
              <a:t>肆专科技</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业务范围</a:t>
            </a:r>
            <a:endParaRPr 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779029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FFC000"/>
                </a:solidFill>
              </a:rPr>
              <a:t>华侨城集团</a:t>
            </a:r>
          </a:p>
        </p:txBody>
      </p:sp>
      <p:sp>
        <p:nvSpPr>
          <p:cNvPr id="3" name="矩形 2"/>
          <p:cNvSpPr/>
          <p:nvPr/>
        </p:nvSpPr>
        <p:spPr>
          <a:xfrm>
            <a:off x="296862" y="682104"/>
            <a:ext cx="7839075" cy="1753235"/>
          </a:xfrm>
          <a:prstGeom prst="rect">
            <a:avLst/>
          </a:prstGeom>
        </p:spPr>
        <p:txBody>
          <a:bodyPr wrap="square">
            <a:spAutoFit/>
          </a:bodyPr>
          <a:lstStyle/>
          <a:p>
            <a:r>
              <a:rPr lang="zh-CN" altLang="en-US" b="1" dirty="0">
                <a:latin typeface="微软雅黑" panose="020B0503020204020204" charset="-122"/>
                <a:ea typeface="微软雅黑" panose="020B0503020204020204" charset="-122"/>
                <a:cs typeface="Times New Roman" panose="02020603050405020304" pitchFamily="18" charset="0"/>
              </a:rPr>
              <a:t>背景</a:t>
            </a:r>
            <a:endParaRPr lang="en-US" altLang="zh-CN" b="1" dirty="0">
              <a:latin typeface="微软雅黑" panose="020B0503020204020204" charset="-122"/>
              <a:ea typeface="微软雅黑" panose="020B0503020204020204" charset="-122"/>
              <a:cs typeface="Times New Roman" panose="02020603050405020304" pitchFamily="18" charset="0"/>
            </a:endParaRPr>
          </a:p>
          <a:p>
            <a:endParaRPr lang="en-US" altLang="zh-CN" dirty="0">
              <a:latin typeface="微软雅黑" panose="020B0503020204020204" charset="-122"/>
              <a:ea typeface="微软雅黑" panose="020B0503020204020204" charset="-122"/>
              <a:cs typeface="Times New Roman" panose="02020603050405020304" pitchFamily="18" charset="0"/>
            </a:endParaRPr>
          </a:p>
          <a:p>
            <a:r>
              <a:rPr dirty="0">
                <a:latin typeface="微软雅黑" panose="020B0503020204020204" charset="-122"/>
                <a:ea typeface="微软雅黑" panose="020B0503020204020204" charset="-122"/>
                <a:cs typeface="Times New Roman" panose="02020603050405020304" pitchFamily="18" charset="0"/>
              </a:rPr>
              <a:t>1.1背景</a:t>
            </a:r>
          </a:p>
          <a:p>
            <a:r>
              <a:rPr dirty="0">
                <a:latin typeface="微软雅黑" panose="020B0503020204020204" charset="-122"/>
                <a:ea typeface="微软雅黑" panose="020B0503020204020204" charset="-122"/>
                <a:cs typeface="Times New Roman" panose="02020603050405020304" pitchFamily="18" charset="0"/>
              </a:rPr>
              <a:t>华侨城集团金蝶云系统，总账管理凭证相关的报表主要体现为科目余额及明细账表，不支持基于总账凭证的核销处理，也未提供相关账龄分析报表。所以此功能是基于华侨城金蝶云总账进行往来账龄开发。</a:t>
            </a:r>
          </a:p>
        </p:txBody>
      </p:sp>
      <p:sp>
        <p:nvSpPr>
          <p:cNvPr id="4" name="矩形 3"/>
          <p:cNvSpPr/>
          <p:nvPr/>
        </p:nvSpPr>
        <p:spPr>
          <a:xfrm>
            <a:off x="248770" y="2502202"/>
            <a:ext cx="7317441" cy="1753235"/>
          </a:xfrm>
          <a:prstGeom prst="rect">
            <a:avLst/>
          </a:prstGeom>
        </p:spPr>
        <p:txBody>
          <a:bodyPr wrap="square">
            <a:spAutoFit/>
          </a:bodyPr>
          <a:lstStyle/>
          <a:p>
            <a:r>
              <a:rPr lang="zh-CN" altLang="en-US" b="1" dirty="0">
                <a:solidFill>
                  <a:schemeClr val="tx1">
                    <a:lumMod val="50000"/>
                    <a:lumOff val="50000"/>
                  </a:schemeClr>
                </a:solidFill>
                <a:latin typeface="微软雅黑" panose="020B0503020204020204" charset="-122"/>
                <a:ea typeface="微软雅黑" panose="020B0503020204020204" charset="-122"/>
                <a:sym typeface="+mn-ea"/>
              </a:rPr>
              <a:t>管理现状</a:t>
            </a:r>
            <a:endParaRPr lang="en-US" altLang="zh-CN" b="1" dirty="0">
              <a:solidFill>
                <a:schemeClr val="tx1">
                  <a:lumMod val="50000"/>
                  <a:lumOff val="50000"/>
                </a:schemeClr>
              </a:solidFill>
              <a:latin typeface="微软雅黑" panose="020B0503020204020204" charset="-122"/>
              <a:ea typeface="微软雅黑" panose="020B0503020204020204" charset="-122"/>
              <a:sym typeface="+mn-ea"/>
            </a:endParaRPr>
          </a:p>
          <a:p>
            <a:endParaRPr lang="en-US" altLang="zh-CN" b="1" dirty="0">
              <a:solidFill>
                <a:schemeClr val="tx1">
                  <a:lumMod val="50000"/>
                  <a:lumOff val="50000"/>
                </a:schemeClr>
              </a:solidFill>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dirty="0">
                <a:solidFill>
                  <a:schemeClr val="tx1">
                    <a:lumMod val="50000"/>
                    <a:lumOff val="50000"/>
                  </a:schemeClr>
                </a:solidFill>
                <a:latin typeface="微软雅黑" panose="020B0503020204020204" charset="-122"/>
                <a:ea typeface="微软雅黑" panose="020B0503020204020204" charset="-122"/>
                <a:sym typeface="+mn-ea"/>
              </a:rPr>
              <a:t>总账不能根据科目分析账龄，不能出具账龄分析表</a:t>
            </a:r>
            <a:endParaRPr lang="en-US" altLang="zh-CN" dirty="0">
              <a:solidFill>
                <a:schemeClr val="tx1">
                  <a:lumMod val="50000"/>
                  <a:lumOff val="50000"/>
                </a:schemeClr>
              </a:solidFill>
              <a:latin typeface="微软雅黑" panose="020B0503020204020204" charset="-122"/>
              <a:ea typeface="微软雅黑" panose="020B0503020204020204" charset="-122"/>
              <a:sym typeface="+mn-ea"/>
            </a:endParaRPr>
          </a:p>
          <a:p>
            <a:pPr marL="285750" indent="-285750">
              <a:buFont typeface="Arial" panose="020B0604020202020204" pitchFamily="34" charset="0"/>
              <a:buChar char="•"/>
            </a:pPr>
            <a:endParaRPr lang="en-US" altLang="zh-CN" dirty="0">
              <a:solidFill>
                <a:schemeClr val="tx1">
                  <a:lumMod val="50000"/>
                  <a:lumOff val="50000"/>
                </a:schemeClr>
              </a:solidFill>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dirty="0">
                <a:solidFill>
                  <a:schemeClr val="tx1">
                    <a:lumMod val="50000"/>
                    <a:lumOff val="50000"/>
                  </a:schemeClr>
                </a:solidFill>
                <a:latin typeface="微软雅黑" panose="020B0503020204020204" charset="-122"/>
                <a:ea typeface="微软雅黑" panose="020B0503020204020204" charset="-122"/>
                <a:sym typeface="+mn-ea"/>
              </a:rPr>
              <a:t>财务人员手工出具核销报表工作量巨大</a:t>
            </a:r>
            <a:endParaRPr kumimoji="0" lang="zh-CN" altLang="en-US"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a:p>
            <a:pPr marL="285750" indent="-285750">
              <a:buFont typeface="Arial" panose="020B0604020202020204" pitchFamily="34" charset="0"/>
              <a:buChar char="•"/>
            </a:pPr>
            <a:endParaRPr lang="en-US" altLang="zh-CN" dirty="0">
              <a:solidFill>
                <a:schemeClr val="tx1">
                  <a:lumMod val="50000"/>
                  <a:lumOff val="50000"/>
                </a:schemeClr>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20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20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2000"/>
                                        <p:tgtEl>
                                          <p:spTgt spid="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2000"/>
                                        <p:tgtEl>
                                          <p:spTgt spid="4">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2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build="allAtOnce"/>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txBox="1">
            <a:spLocks/>
          </p:cNvSpPr>
          <p:nvPr/>
        </p:nvSpPr>
        <p:spPr bwMode="auto">
          <a:xfrm>
            <a:off x="856193" y="2958353"/>
            <a:ext cx="3919007" cy="2081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00" b="0" i="0" kern="1200">
                <a:solidFill>
                  <a:schemeClr val="bg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1200" b="1" dirty="0"/>
              <a:t>张志亮（手机：</a:t>
            </a:r>
            <a:r>
              <a:rPr lang="en-US" altLang="zh-CN" sz="1200" b="1" dirty="0"/>
              <a:t>15818553565</a:t>
            </a:r>
            <a:r>
              <a:rPr lang="zh-CN" altLang="en-US" sz="1200" b="1" dirty="0"/>
              <a:t>，微信号手机）</a:t>
            </a:r>
            <a:endParaRPr lang="en-US" altLang="zh-CN" sz="1200" b="1" dirty="0"/>
          </a:p>
        </p:txBody>
      </p:sp>
      <p:sp>
        <p:nvSpPr>
          <p:cNvPr id="13" name="Title 1"/>
          <p:cNvSpPr txBox="1">
            <a:spLocks/>
          </p:cNvSpPr>
          <p:nvPr/>
        </p:nvSpPr>
        <p:spPr bwMode="auto">
          <a:xfrm>
            <a:off x="856193" y="1420171"/>
            <a:ext cx="5484842" cy="112221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defTabSz="457200" rtl="0" eaLnBrk="1" latinLnBrk="0" hangingPunct="1">
              <a:lnSpc>
                <a:spcPct val="100000"/>
              </a:lnSpc>
              <a:spcBef>
                <a:spcPct val="0"/>
              </a:spcBef>
              <a:buNone/>
              <a:defRPr sz="3200" b="1" i="0" kern="1200" baseline="0">
                <a:solidFill>
                  <a:schemeClr val="bg1"/>
                </a:solidFill>
                <a:latin typeface="Microsoft YaHei" charset="-122"/>
                <a:ea typeface="Microsoft YaHei" charset="-122"/>
                <a:cs typeface="Microsoft YaHei" charset="-122"/>
              </a:defRPr>
            </a:lvl1pPr>
          </a:lstStyle>
          <a:p>
            <a:r>
              <a:rPr lang="zh-CN" altLang="en-US" dirty="0"/>
              <a:t>招投标管理系统功能介绍</a:t>
            </a:r>
            <a:r>
              <a:rPr lang="en-US" altLang="zh-CN" dirty="0"/>
              <a:t>-</a:t>
            </a:r>
            <a:r>
              <a:rPr lang="zh-CN" altLang="en-US" dirty="0"/>
              <a:t>深信服</a:t>
            </a:r>
            <a:r>
              <a:rPr lang="en-US" altLang="zh-CN" dirty="0"/>
              <a:t>&amp;</a:t>
            </a:r>
            <a:r>
              <a:rPr lang="zh-CN" altLang="en-US" dirty="0"/>
              <a:t>香江</a:t>
            </a:r>
          </a:p>
        </p:txBody>
      </p:sp>
      <p:sp>
        <p:nvSpPr>
          <p:cNvPr id="4" name="Text Placeholder 4"/>
          <p:cNvSpPr txBox="1">
            <a:spLocks/>
          </p:cNvSpPr>
          <p:nvPr/>
        </p:nvSpPr>
        <p:spPr bwMode="auto">
          <a:xfrm>
            <a:off x="856193" y="3200400"/>
            <a:ext cx="2369607" cy="250829"/>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00" b="0" i="0" kern="1200">
                <a:solidFill>
                  <a:schemeClr val="bg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1200" dirty="0"/>
              <a:t>2019.4.2</a:t>
            </a:r>
          </a:p>
        </p:txBody>
      </p:sp>
    </p:spTree>
    <p:extLst>
      <p:ext uri="{BB962C8B-B14F-4D97-AF65-F5344CB8AC3E}">
        <p14:creationId xmlns:p14="http://schemas.microsoft.com/office/powerpoint/2010/main" val="28521701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44786" y="1072399"/>
            <a:ext cx="6870413" cy="1575816"/>
          </a:xfrm>
          <a:prstGeom prst="rect">
            <a:avLst/>
          </a:prstGeom>
          <a:noFill/>
        </p:spPr>
        <p:txBody>
          <a:bodyPr wrap="square" rtlCol="0">
            <a:spAutoFit/>
          </a:bodyPr>
          <a:lstStyle/>
          <a:p>
            <a:pPr marL="342900" indent="-342900">
              <a:lnSpc>
                <a:spcPct val="120000"/>
              </a:lnSpc>
              <a:spcBef>
                <a:spcPts val="600"/>
              </a:spcBef>
              <a:buFont typeface="Microsoft YaHei" panose="020B0503020204020204" pitchFamily="34" charset="-122"/>
              <a:buChar char="Ø"/>
            </a:pPr>
            <a:r>
              <a:rPr lang="zh-CN" altLang="en-US" sz="2400" b="1" dirty="0">
                <a:solidFill>
                  <a:schemeClr val="bg1"/>
                </a:solidFill>
                <a:latin typeface="Microsoft YaHei" charset="-122"/>
                <a:ea typeface="Microsoft YaHei" charset="-122"/>
                <a:cs typeface="Microsoft YaHei" charset="-122"/>
              </a:rPr>
              <a:t>招投标市场分析</a:t>
            </a:r>
            <a:endParaRPr lang="en-US" altLang="zh-CN" sz="2400" b="1" dirty="0">
              <a:solidFill>
                <a:schemeClr val="bg1"/>
              </a:solidFill>
              <a:latin typeface="Microsoft YaHei" charset="-122"/>
              <a:ea typeface="Microsoft YaHei" charset="-122"/>
              <a:cs typeface="Microsoft YaHei" charset="-122"/>
            </a:endParaRPr>
          </a:p>
          <a:p>
            <a:pPr marL="342900" indent="-342900">
              <a:lnSpc>
                <a:spcPct val="120000"/>
              </a:lnSpc>
              <a:spcBef>
                <a:spcPts val="600"/>
              </a:spcBef>
              <a:buFont typeface="Microsoft YaHei" panose="020B0503020204020204" pitchFamily="34" charset="-122"/>
              <a:buChar char="Ø"/>
            </a:pPr>
            <a:r>
              <a:rPr lang="zh-CN" altLang="en-US" sz="2400" b="1" dirty="0">
                <a:solidFill>
                  <a:schemeClr val="bg1">
                    <a:lumMod val="85000"/>
                  </a:schemeClr>
                </a:solidFill>
                <a:latin typeface="Microsoft YaHei" charset="-122"/>
                <a:ea typeface="Microsoft YaHei" charset="-122"/>
                <a:cs typeface="Microsoft YaHei" charset="-122"/>
              </a:rPr>
              <a:t>招投标解决方案</a:t>
            </a:r>
            <a:endParaRPr lang="en-US" altLang="zh-CN" sz="2400" b="1" dirty="0">
              <a:solidFill>
                <a:schemeClr val="bg1">
                  <a:lumMod val="85000"/>
                </a:schemeClr>
              </a:solidFill>
              <a:latin typeface="Microsoft YaHei" charset="-122"/>
              <a:ea typeface="Microsoft YaHei" charset="-122"/>
              <a:cs typeface="Microsoft YaHei" charset="-122"/>
            </a:endParaRPr>
          </a:p>
          <a:p>
            <a:pPr marL="342900" indent="-342900">
              <a:lnSpc>
                <a:spcPct val="120000"/>
              </a:lnSpc>
              <a:spcBef>
                <a:spcPts val="600"/>
              </a:spcBef>
              <a:buFont typeface="Microsoft YaHei" panose="020B0503020204020204" pitchFamily="34" charset="-122"/>
              <a:buChar char="Ø"/>
            </a:pPr>
            <a:r>
              <a:rPr lang="zh-CN" altLang="en-US" sz="2400" b="1" dirty="0">
                <a:solidFill>
                  <a:schemeClr val="bg1">
                    <a:lumMod val="85000"/>
                  </a:schemeClr>
                </a:solidFill>
                <a:latin typeface="Microsoft YaHei" charset="-122"/>
                <a:ea typeface="Microsoft YaHei" charset="-122"/>
                <a:cs typeface="Microsoft YaHei" charset="-122"/>
              </a:rPr>
              <a:t>肆专招投标的客户案例</a:t>
            </a:r>
            <a:endParaRPr lang="en-US" altLang="zh-CN" sz="2400" b="1" dirty="0">
              <a:solidFill>
                <a:schemeClr val="bg1">
                  <a:lumMod val="85000"/>
                </a:schemeClr>
              </a:solidFill>
              <a:latin typeface="Microsoft YaHei" charset="-122"/>
              <a:ea typeface="Microsoft YaHei" charset="-122"/>
              <a:cs typeface="Microsoft YaHei" charset="-122"/>
            </a:endParaRPr>
          </a:p>
        </p:txBody>
      </p:sp>
      <p:sp>
        <p:nvSpPr>
          <p:cNvPr id="2" name="标题 1"/>
          <p:cNvSpPr>
            <a:spLocks noGrp="1"/>
          </p:cNvSpPr>
          <p:nvPr>
            <p:ph type="title"/>
          </p:nvPr>
        </p:nvSpPr>
        <p:spPr>
          <a:xfrm>
            <a:off x="453872" y="281357"/>
            <a:ext cx="8396441" cy="525716"/>
          </a:xfrm>
        </p:spPr>
        <p:txBody>
          <a:bodyPr/>
          <a:lstStyle/>
          <a:p>
            <a:r>
              <a:rPr kumimoji="1" lang="zh-CN" altLang="en-US" sz="2400" dirty="0">
                <a:solidFill>
                  <a:srgbClr val="FFC000"/>
                </a:solidFill>
              </a:rPr>
              <a:t>目录</a:t>
            </a:r>
          </a:p>
        </p:txBody>
      </p:sp>
    </p:spTree>
    <p:extLst>
      <p:ext uri="{BB962C8B-B14F-4D97-AF65-F5344CB8AC3E}">
        <p14:creationId xmlns:p14="http://schemas.microsoft.com/office/powerpoint/2010/main" val="518116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供应商管理业务背景</a:t>
            </a:r>
            <a:endParaRPr lang="en-US" sz="2000" dirty="0"/>
          </a:p>
        </p:txBody>
      </p:sp>
      <p:sp>
        <p:nvSpPr>
          <p:cNvPr id="21" name="矩形 20"/>
          <p:cNvSpPr/>
          <p:nvPr/>
        </p:nvSpPr>
        <p:spPr>
          <a:xfrm>
            <a:off x="3296093" y="862015"/>
            <a:ext cx="5677785" cy="917575"/>
          </a:xfrm>
          <a:prstGeom prst="rect">
            <a:avLst/>
          </a:prstGeom>
          <a:noFill/>
          <a:ln w="9525" cap="flat" cmpd="sng" algn="ctr">
            <a:noFill/>
            <a:prstDash val="solid"/>
          </a:ln>
          <a:effectLst>
            <a:outerShdw blurRad="40000" dist="23000" dir="5400000" rotWithShape="0">
              <a:srgbClr val="000000">
                <a:alpha val="35000"/>
              </a:srgbClr>
            </a:outerShdw>
          </a:effectLst>
        </p:spPr>
        <p:txBody>
          <a:bodyPr rtlCol="0" anchor="ctr"/>
          <a:lstStyle/>
          <a:p>
            <a:pPr>
              <a:lnSpc>
                <a:spcPct val="150000"/>
              </a:lnSpc>
            </a:pPr>
            <a:r>
              <a:rPr kumimoji="1" lang="zh-CN" altLang="en-US" sz="1500" kern="0" dirty="0">
                <a:solidFill>
                  <a:srgbClr val="FFFFFF"/>
                </a:solidFill>
                <a:latin typeface="微软雅黑" panose="020B0503020204020204" pitchFamily="34" charset="-122"/>
                <a:ea typeface="微软雅黑" panose="020B0503020204020204" pitchFamily="34" charset="-122"/>
              </a:rPr>
              <a:t>经济减速常态化与企业竞争全球化，迫使供应链上下游企业之间的关系，从“</a:t>
            </a:r>
            <a:r>
              <a:rPr kumimoji="1" lang="zh-CN" altLang="en-US" sz="1500" b="1" kern="0" dirty="0">
                <a:solidFill>
                  <a:srgbClr val="FFFF00"/>
                </a:solidFill>
                <a:latin typeface="微软雅黑" panose="020B0503020204020204" pitchFamily="34" charset="-122"/>
                <a:ea typeface="微软雅黑" panose="020B0503020204020204" pitchFamily="34" charset="-122"/>
              </a:rPr>
              <a:t>单打独斗</a:t>
            </a:r>
            <a:r>
              <a:rPr kumimoji="1" lang="zh-CN" altLang="en-US" sz="1500" kern="0" dirty="0">
                <a:solidFill>
                  <a:srgbClr val="FFFFFF"/>
                </a:solidFill>
                <a:latin typeface="微软雅黑" panose="020B0503020204020204" pitchFamily="34" charset="-122"/>
                <a:ea typeface="微软雅黑" panose="020B0503020204020204" pitchFamily="34" charset="-122"/>
              </a:rPr>
              <a:t>”到“</a:t>
            </a:r>
            <a:r>
              <a:rPr kumimoji="1" lang="zh-CN" altLang="en-US" sz="1500" b="1" kern="0" dirty="0">
                <a:solidFill>
                  <a:srgbClr val="FFFF00"/>
                </a:solidFill>
                <a:latin typeface="微软雅黑" panose="020B0503020204020204" pitchFamily="34" charset="-122"/>
                <a:ea typeface="微软雅黑" panose="020B0503020204020204" pitchFamily="34" charset="-122"/>
              </a:rPr>
              <a:t>抱团取暖</a:t>
            </a:r>
            <a:r>
              <a:rPr kumimoji="1" lang="zh-CN" altLang="en-US" sz="1500" kern="0" dirty="0">
                <a:solidFill>
                  <a:srgbClr val="FFFFFF"/>
                </a:solidFill>
                <a:latin typeface="微软雅黑" panose="020B0503020204020204" pitchFamily="34" charset="-122"/>
                <a:ea typeface="微软雅黑" panose="020B0503020204020204" pitchFamily="34" charset="-122"/>
              </a:rPr>
              <a:t>”，互相信任，彼此支持，携手共进。</a:t>
            </a:r>
          </a:p>
        </p:txBody>
      </p:sp>
      <p:sp>
        <p:nvSpPr>
          <p:cNvPr id="23" name="矩形 22"/>
          <p:cNvSpPr/>
          <p:nvPr/>
        </p:nvSpPr>
        <p:spPr>
          <a:xfrm>
            <a:off x="3296093" y="1911915"/>
            <a:ext cx="5677785" cy="917575"/>
          </a:xfrm>
          <a:prstGeom prst="rect">
            <a:avLst/>
          </a:prstGeom>
          <a:noFill/>
          <a:ln w="9525" cap="flat" cmpd="sng" algn="ctr">
            <a:noFill/>
            <a:prstDash val="solid"/>
          </a:ln>
          <a:effectLst>
            <a:outerShdw blurRad="40000" dist="23000" dir="5400000" rotWithShape="0">
              <a:srgbClr val="000000">
                <a:alpha val="35000"/>
              </a:srgbClr>
            </a:outerShdw>
          </a:effectLst>
        </p:spPr>
        <p:txBody>
          <a:bodyPr rtlCol="0" anchor="ctr"/>
          <a:lstStyle/>
          <a:p>
            <a:pPr>
              <a:lnSpc>
                <a:spcPct val="150000"/>
              </a:lnSpc>
            </a:pPr>
            <a:r>
              <a:rPr kumimoji="1" lang="zh-CN" altLang="en-US" sz="1500" kern="0" dirty="0">
                <a:solidFill>
                  <a:srgbClr val="FFFFFF"/>
                </a:solidFill>
                <a:latin typeface="微软雅黑" panose="020B0503020204020204" pitchFamily="34" charset="-122"/>
                <a:ea typeface="微软雅黑" panose="020B0503020204020204" pitchFamily="34" charset="-122"/>
              </a:rPr>
              <a:t>企业对供应商的获利方式，从</a:t>
            </a:r>
            <a:r>
              <a:rPr kumimoji="1" lang="en-US" altLang="zh-CN" sz="1500" kern="0" dirty="0">
                <a:solidFill>
                  <a:srgbClr val="FFFFFF"/>
                </a:solidFill>
                <a:latin typeface="微软雅黑" panose="020B0503020204020204" pitchFamily="34" charset="-122"/>
                <a:ea typeface="微软雅黑" panose="020B0503020204020204" pitchFamily="34" charset="-122"/>
              </a:rPr>
              <a:t>”</a:t>
            </a:r>
            <a:r>
              <a:rPr kumimoji="1" lang="zh-CN" altLang="en-US" sz="1500" b="1" kern="0" dirty="0">
                <a:solidFill>
                  <a:srgbClr val="FFFF00"/>
                </a:solidFill>
                <a:latin typeface="微软雅黑" panose="020B0503020204020204" pitchFamily="34" charset="-122"/>
                <a:ea typeface="微软雅黑" panose="020B0503020204020204" pitchFamily="34" charset="-122"/>
              </a:rPr>
              <a:t>榨取绝对剩余价值</a:t>
            </a:r>
            <a:r>
              <a:rPr kumimoji="1" lang="en-US" altLang="zh-CN" sz="1500" kern="0" dirty="0">
                <a:solidFill>
                  <a:srgbClr val="FFFFFF"/>
                </a:solidFill>
                <a:latin typeface="微软雅黑" panose="020B0503020204020204" pitchFamily="34" charset="-122"/>
                <a:ea typeface="微软雅黑" panose="020B0503020204020204" pitchFamily="34" charset="-122"/>
              </a:rPr>
              <a:t>”</a:t>
            </a:r>
            <a:r>
              <a:rPr kumimoji="1" lang="zh-CN" altLang="en-US" sz="1500" kern="0" dirty="0">
                <a:solidFill>
                  <a:srgbClr val="FFFFFF"/>
                </a:solidFill>
                <a:latin typeface="微软雅黑" panose="020B0503020204020204" pitchFamily="34" charset="-122"/>
                <a:ea typeface="微软雅黑" panose="020B0503020204020204" pitchFamily="34" charset="-122"/>
              </a:rPr>
              <a:t>转变为</a:t>
            </a:r>
            <a:r>
              <a:rPr kumimoji="1" lang="en-US" altLang="zh-CN" sz="1500" kern="0" dirty="0">
                <a:solidFill>
                  <a:srgbClr val="FFFFFF"/>
                </a:solidFill>
                <a:latin typeface="微软雅黑" panose="020B0503020204020204" pitchFamily="34" charset="-122"/>
                <a:ea typeface="微软雅黑" panose="020B0503020204020204" pitchFamily="34" charset="-122"/>
              </a:rPr>
              <a:t>”</a:t>
            </a:r>
            <a:r>
              <a:rPr kumimoji="1" lang="zh-CN" altLang="en-US" sz="1500" b="1" kern="0" dirty="0">
                <a:solidFill>
                  <a:srgbClr val="FFFF00"/>
                </a:solidFill>
                <a:latin typeface="微软雅黑" panose="020B0503020204020204" pitchFamily="34" charset="-122"/>
                <a:ea typeface="微软雅黑" panose="020B0503020204020204" pitchFamily="34" charset="-122"/>
              </a:rPr>
              <a:t>获取相对剩余价值</a:t>
            </a:r>
            <a:r>
              <a:rPr kumimoji="1" lang="en-US" altLang="zh-CN" sz="1500" kern="0" dirty="0">
                <a:solidFill>
                  <a:srgbClr val="FFFFFF"/>
                </a:solidFill>
                <a:latin typeface="微软雅黑" panose="020B0503020204020204" pitchFamily="34" charset="-122"/>
                <a:ea typeface="微软雅黑" panose="020B0503020204020204" pitchFamily="34" charset="-122"/>
              </a:rPr>
              <a:t>”</a:t>
            </a:r>
            <a:r>
              <a:rPr kumimoji="1" lang="zh-CN" altLang="en-US" sz="1500" kern="0" dirty="0">
                <a:solidFill>
                  <a:srgbClr val="FFFFFF"/>
                </a:solidFill>
                <a:latin typeface="微软雅黑" panose="020B0503020204020204" pitchFamily="34" charset="-122"/>
                <a:ea typeface="微软雅黑" panose="020B0503020204020204" pitchFamily="34" charset="-122"/>
              </a:rPr>
              <a:t>，通过紧密合作以改进产品和开拓市场，创造额外利润。</a:t>
            </a:r>
          </a:p>
        </p:txBody>
      </p:sp>
      <p:sp>
        <p:nvSpPr>
          <p:cNvPr id="24" name="矩形 23"/>
          <p:cNvSpPr/>
          <p:nvPr/>
        </p:nvSpPr>
        <p:spPr>
          <a:xfrm>
            <a:off x="3296092" y="2993713"/>
            <a:ext cx="5677785" cy="917575"/>
          </a:xfrm>
          <a:prstGeom prst="rect">
            <a:avLst/>
          </a:prstGeom>
          <a:noFill/>
          <a:ln w="9525" cap="flat" cmpd="sng" algn="ctr">
            <a:noFill/>
            <a:prstDash val="solid"/>
          </a:ln>
          <a:effectLst>
            <a:outerShdw blurRad="40000" dist="23000" dir="5400000" rotWithShape="0">
              <a:srgbClr val="000000">
                <a:alpha val="35000"/>
              </a:srgbClr>
            </a:outerShdw>
          </a:effectLst>
        </p:spPr>
        <p:txBody>
          <a:bodyPr rtlCol="0" anchor="ctr"/>
          <a:lstStyle/>
          <a:p>
            <a:pPr>
              <a:lnSpc>
                <a:spcPct val="150000"/>
              </a:lnSpc>
            </a:pPr>
            <a:r>
              <a:rPr kumimoji="1" lang="zh-CN" altLang="en-US" sz="1500" kern="0" dirty="0">
                <a:solidFill>
                  <a:srgbClr val="FFFFFF"/>
                </a:solidFill>
                <a:latin typeface="微软雅黑" panose="020B0503020204020204" pitchFamily="34" charset="-122"/>
                <a:ea typeface="微软雅黑" panose="020B0503020204020204" pitchFamily="34" charset="-122"/>
              </a:rPr>
              <a:t>因此，企业的角色，也从“猎人”转变为“牧人”，从“把幸福建立在供应商的痛苦之上”转变为“合作共创新价值”，共同做大并共享蛋糕。</a:t>
            </a:r>
          </a:p>
        </p:txBody>
      </p:sp>
      <p:pic>
        <p:nvPicPr>
          <p:cNvPr id="25" name="Picture 278" descr="C:\Users\Administrator\Desktop\u=764979966,2620454398&amp;fm=21&amp;gp=0.jpg"/>
          <p:cNvPicPr preferRelativeResize="0">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8925" y="850312"/>
            <a:ext cx="3092107" cy="2635686"/>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p:cNvSpPr/>
          <p:nvPr/>
        </p:nvSpPr>
        <p:spPr>
          <a:xfrm>
            <a:off x="97659" y="4146583"/>
            <a:ext cx="8973878" cy="648000"/>
          </a:xfrm>
          <a:prstGeom prst="rect">
            <a:avLst/>
          </a:prstGeom>
          <a:noFill/>
          <a:ln w="9525" cap="flat" cmpd="sng" algn="ctr">
            <a:noFill/>
            <a:prstDash val="solid"/>
          </a:ln>
          <a:effectLst>
            <a:outerShdw blurRad="40000" dist="23000" dir="5400000" rotWithShape="0">
              <a:srgbClr val="000000">
                <a:alpha val="35000"/>
              </a:srgbClr>
            </a:outerShdw>
          </a:effectLst>
        </p:spPr>
        <p:txBody>
          <a:bodyPr rtlCol="0" anchor="ctr"/>
          <a:lstStyle/>
          <a:p>
            <a:pPr algn="ctr">
              <a:defRPr/>
            </a:pPr>
            <a:r>
              <a:rPr kumimoji="1" lang="zh-CN" altLang="en-US" sz="1600" b="1" kern="0" dirty="0">
                <a:solidFill>
                  <a:srgbClr val="FFFFFF"/>
                </a:solidFill>
                <a:latin typeface="微软雅黑" panose="020B0503020204020204" pitchFamily="34" charset="-122"/>
                <a:ea typeface="微软雅黑" panose="020B0503020204020204" pitchFamily="34" charset="-122"/>
              </a:rPr>
              <a:t>供应商管理</a:t>
            </a:r>
            <a:r>
              <a:rPr kumimoji="1" lang="en-US" altLang="zh-CN" sz="1600" b="1" kern="0" dirty="0">
                <a:solidFill>
                  <a:srgbClr val="FFFFFF"/>
                </a:solidFill>
                <a:latin typeface="微软雅黑" panose="020B0503020204020204" pitchFamily="34" charset="-122"/>
                <a:ea typeface="微软雅黑" panose="020B0503020204020204" pitchFamily="34" charset="-122"/>
              </a:rPr>
              <a:t> </a:t>
            </a:r>
            <a:r>
              <a:rPr kumimoji="1" lang="zh-CN" altLang="en-US" sz="1600" b="1" kern="0" dirty="0">
                <a:solidFill>
                  <a:prstClr val="white"/>
                </a:solidFill>
                <a:latin typeface="微软雅黑" panose="020B0503020204020204" pitchFamily="34" charset="-122"/>
                <a:ea typeface="微软雅黑" panose="020B0503020204020204" pitchFamily="34" charset="-122"/>
              </a:rPr>
              <a:t>是实现  </a:t>
            </a:r>
            <a:r>
              <a:rPr kumimoji="1" lang="zh-CN" altLang="en-US" sz="1600" b="1" kern="0" dirty="0">
                <a:solidFill>
                  <a:srgbClr val="FFFF00"/>
                </a:solidFill>
                <a:latin typeface="微软雅黑" panose="020B0503020204020204" pitchFamily="34" charset="-122"/>
                <a:ea typeface="微软雅黑" panose="020B0503020204020204" pitchFamily="34" charset="-122"/>
              </a:rPr>
              <a:t>抱团取暖</a:t>
            </a:r>
            <a:r>
              <a:rPr kumimoji="1" lang="en-US" altLang="zh-CN" sz="1600" b="1" kern="0" dirty="0">
                <a:solidFill>
                  <a:srgbClr val="FFFF00"/>
                </a:solidFill>
                <a:latin typeface="微软雅黑" panose="020B0503020204020204" pitchFamily="34" charset="-122"/>
                <a:ea typeface="微软雅黑" panose="020B0503020204020204" pitchFamily="34" charset="-122"/>
              </a:rPr>
              <a:t>&amp;</a:t>
            </a:r>
            <a:r>
              <a:rPr kumimoji="1" lang="zh-CN" altLang="en-US" sz="1600" b="1" kern="0" dirty="0">
                <a:solidFill>
                  <a:srgbClr val="FFFF00"/>
                </a:solidFill>
                <a:latin typeface="微软雅黑" panose="020B0503020204020204" pitchFamily="34" charset="-122"/>
                <a:ea typeface="微软雅黑" panose="020B0503020204020204" pitchFamily="34" charset="-122"/>
              </a:rPr>
              <a:t>获取相对剩余价值</a:t>
            </a:r>
            <a:r>
              <a:rPr kumimoji="1" lang="en-US" altLang="zh-CN" sz="1600" b="1" kern="0" dirty="0">
                <a:solidFill>
                  <a:srgbClr val="FFFF00"/>
                </a:solidFill>
                <a:latin typeface="微软雅黑" panose="020B0503020204020204" pitchFamily="34" charset="-122"/>
                <a:ea typeface="微软雅黑" panose="020B0503020204020204" pitchFamily="34" charset="-122"/>
              </a:rPr>
              <a:t>&amp;</a:t>
            </a:r>
            <a:r>
              <a:rPr kumimoji="1" lang="zh-CN" altLang="en-US" sz="1600" b="1" kern="0" dirty="0">
                <a:solidFill>
                  <a:srgbClr val="FFFF00"/>
                </a:solidFill>
                <a:latin typeface="微软雅黑" panose="020B0503020204020204" pitchFamily="34" charset="-122"/>
                <a:ea typeface="微软雅黑" panose="020B0503020204020204" pitchFamily="34" charset="-122"/>
              </a:rPr>
              <a:t>牧人式管理</a:t>
            </a:r>
            <a:r>
              <a:rPr kumimoji="1" lang="zh-CN" altLang="en-US" sz="1600" b="1" kern="0" dirty="0">
                <a:solidFill>
                  <a:prstClr val="white"/>
                </a:solidFill>
                <a:latin typeface="微软雅黑" panose="020B0503020204020204" pitchFamily="34" charset="-122"/>
                <a:ea typeface="微软雅黑" panose="020B0503020204020204" pitchFamily="34" charset="-122"/>
              </a:rPr>
              <a:t>  所必须的、高效的工具！</a:t>
            </a:r>
          </a:p>
        </p:txBody>
      </p:sp>
    </p:spTree>
    <p:extLst>
      <p:ext uri="{BB962C8B-B14F-4D97-AF65-F5344CB8AC3E}">
        <p14:creationId xmlns:p14="http://schemas.microsoft.com/office/powerpoint/2010/main" val="1046903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22762"/>
            <a:ext cx="8403269" cy="586261"/>
          </a:xfrm>
        </p:spPr>
        <p:txBody>
          <a:bodyPr/>
          <a:lstStyle/>
          <a:p>
            <a:r>
              <a:rPr lang="zh-CN" altLang="en-US" sz="2000" dirty="0"/>
              <a:t>供应商管理构架体系</a:t>
            </a:r>
            <a:endParaRPr lang="en-US" sz="2000" dirty="0"/>
          </a:p>
        </p:txBody>
      </p:sp>
      <p:sp>
        <p:nvSpPr>
          <p:cNvPr id="2" name="椭圆 1"/>
          <p:cNvSpPr/>
          <p:nvPr/>
        </p:nvSpPr>
        <p:spPr>
          <a:xfrm>
            <a:off x="3519376" y="2296632"/>
            <a:ext cx="1871331" cy="1233377"/>
          </a:xfrm>
          <a:prstGeom prst="ellipse">
            <a:avLst/>
          </a:prstGeom>
          <a:no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供应商管理</a:t>
            </a:r>
          </a:p>
        </p:txBody>
      </p:sp>
      <p:sp>
        <p:nvSpPr>
          <p:cNvPr id="13" name="椭圆 12"/>
          <p:cNvSpPr/>
          <p:nvPr/>
        </p:nvSpPr>
        <p:spPr>
          <a:xfrm>
            <a:off x="3848981" y="990383"/>
            <a:ext cx="1169583" cy="768311"/>
          </a:xfrm>
          <a:prstGeom prst="ellipse">
            <a:avLst/>
          </a:prstGeom>
          <a:no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协同管理</a:t>
            </a:r>
          </a:p>
        </p:txBody>
      </p:sp>
      <p:sp>
        <p:nvSpPr>
          <p:cNvPr id="14" name="椭圆 13"/>
          <p:cNvSpPr/>
          <p:nvPr/>
        </p:nvSpPr>
        <p:spPr>
          <a:xfrm>
            <a:off x="1584251" y="3358513"/>
            <a:ext cx="1141228" cy="768311"/>
          </a:xfrm>
          <a:prstGeom prst="ellipse">
            <a:avLst/>
          </a:prstGeom>
          <a:no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供应商绩效</a:t>
            </a:r>
          </a:p>
        </p:txBody>
      </p:sp>
      <p:sp>
        <p:nvSpPr>
          <p:cNvPr id="15" name="椭圆 14"/>
          <p:cNvSpPr/>
          <p:nvPr/>
        </p:nvSpPr>
        <p:spPr>
          <a:xfrm>
            <a:off x="6383078" y="3358513"/>
            <a:ext cx="1141228" cy="768311"/>
          </a:xfrm>
          <a:prstGeom prst="ellipse">
            <a:avLst/>
          </a:prstGeom>
          <a:no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供应商寻源</a:t>
            </a:r>
          </a:p>
        </p:txBody>
      </p:sp>
      <p:cxnSp>
        <p:nvCxnSpPr>
          <p:cNvPr id="4" name="直接连接符 3"/>
          <p:cNvCxnSpPr>
            <a:stCxn id="13" idx="4"/>
            <a:endCxn id="2" idx="0"/>
          </p:cNvCxnSpPr>
          <p:nvPr/>
        </p:nvCxnSpPr>
        <p:spPr>
          <a:xfrm>
            <a:off x="4433773" y="1758694"/>
            <a:ext cx="21269" cy="53793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8" name="直接连接符 17"/>
          <p:cNvCxnSpPr>
            <a:stCxn id="14" idx="6"/>
            <a:endCxn id="2" idx="3"/>
          </p:cNvCxnSpPr>
          <p:nvPr/>
        </p:nvCxnSpPr>
        <p:spPr>
          <a:xfrm flipV="1">
            <a:off x="2725479" y="3349385"/>
            <a:ext cx="1067947" cy="39328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7" name="直接连接符 26"/>
          <p:cNvCxnSpPr>
            <a:stCxn id="2" idx="5"/>
            <a:endCxn id="15" idx="2"/>
          </p:cNvCxnSpPr>
          <p:nvPr/>
        </p:nvCxnSpPr>
        <p:spPr>
          <a:xfrm>
            <a:off x="5116657" y="3349385"/>
            <a:ext cx="1266421" cy="39328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8" name="椭圆 27"/>
          <p:cNvSpPr/>
          <p:nvPr/>
        </p:nvSpPr>
        <p:spPr>
          <a:xfrm>
            <a:off x="4051000" y="265722"/>
            <a:ext cx="765544" cy="554882"/>
          </a:xfrm>
          <a:prstGeom prst="ellipse">
            <a:avLst/>
          </a:prstGeom>
          <a:no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采购订单</a:t>
            </a:r>
          </a:p>
        </p:txBody>
      </p:sp>
      <p:sp>
        <p:nvSpPr>
          <p:cNvPr id="29" name="椭圆 28"/>
          <p:cNvSpPr/>
          <p:nvPr/>
        </p:nvSpPr>
        <p:spPr>
          <a:xfrm>
            <a:off x="3049148" y="734592"/>
            <a:ext cx="765544" cy="554882"/>
          </a:xfrm>
          <a:prstGeom prst="ellipse">
            <a:avLst/>
          </a:prstGeom>
          <a:no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采购计划</a:t>
            </a:r>
          </a:p>
        </p:txBody>
      </p:sp>
      <p:sp>
        <p:nvSpPr>
          <p:cNvPr id="30" name="椭圆 29"/>
          <p:cNvSpPr/>
          <p:nvPr/>
        </p:nvSpPr>
        <p:spPr>
          <a:xfrm>
            <a:off x="3062171" y="1502519"/>
            <a:ext cx="765544" cy="554882"/>
          </a:xfrm>
          <a:prstGeom prst="ellipse">
            <a:avLst/>
          </a:prstGeom>
          <a:no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财务管理</a:t>
            </a:r>
          </a:p>
        </p:txBody>
      </p:sp>
      <p:sp>
        <p:nvSpPr>
          <p:cNvPr id="31" name="椭圆 30"/>
          <p:cNvSpPr/>
          <p:nvPr/>
        </p:nvSpPr>
        <p:spPr>
          <a:xfrm>
            <a:off x="5116657" y="1441783"/>
            <a:ext cx="765544" cy="554882"/>
          </a:xfrm>
          <a:prstGeom prst="ellipse">
            <a:avLst/>
          </a:prstGeom>
          <a:no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送货管理</a:t>
            </a:r>
          </a:p>
        </p:txBody>
      </p:sp>
      <p:sp>
        <p:nvSpPr>
          <p:cNvPr id="32" name="椭圆 31"/>
          <p:cNvSpPr/>
          <p:nvPr/>
        </p:nvSpPr>
        <p:spPr>
          <a:xfrm>
            <a:off x="4984323" y="543163"/>
            <a:ext cx="765544" cy="554882"/>
          </a:xfrm>
          <a:prstGeom prst="ellipse">
            <a:avLst/>
          </a:prstGeom>
          <a:no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采购看板</a:t>
            </a:r>
          </a:p>
        </p:txBody>
      </p:sp>
      <p:cxnSp>
        <p:nvCxnSpPr>
          <p:cNvPr id="33" name="直接连接符 32"/>
          <p:cNvCxnSpPr>
            <a:stCxn id="32" idx="3"/>
            <a:endCxn id="13" idx="7"/>
          </p:cNvCxnSpPr>
          <p:nvPr/>
        </p:nvCxnSpPr>
        <p:spPr>
          <a:xfrm flipH="1">
            <a:off x="4847283" y="1016784"/>
            <a:ext cx="249151" cy="8611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4" name="直接连接符 33"/>
          <p:cNvCxnSpPr>
            <a:stCxn id="13" idx="0"/>
            <a:endCxn id="28" idx="4"/>
          </p:cNvCxnSpPr>
          <p:nvPr/>
        </p:nvCxnSpPr>
        <p:spPr>
          <a:xfrm flipH="1" flipV="1">
            <a:off x="4433772" y="820604"/>
            <a:ext cx="1" cy="16977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5" name="直接连接符 34"/>
          <p:cNvCxnSpPr>
            <a:stCxn id="31" idx="1"/>
            <a:endCxn id="13" idx="6"/>
          </p:cNvCxnSpPr>
          <p:nvPr/>
        </p:nvCxnSpPr>
        <p:spPr>
          <a:xfrm flipH="1" flipV="1">
            <a:off x="5018564" y="1374539"/>
            <a:ext cx="210204" cy="14850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8" name="直接连接符 37"/>
          <p:cNvCxnSpPr>
            <a:stCxn id="13" idx="1"/>
            <a:endCxn id="29" idx="6"/>
          </p:cNvCxnSpPr>
          <p:nvPr/>
        </p:nvCxnSpPr>
        <p:spPr>
          <a:xfrm flipH="1" flipV="1">
            <a:off x="3814692" y="1012033"/>
            <a:ext cx="205570" cy="9086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1" name="直接连接符 40"/>
          <p:cNvCxnSpPr>
            <a:stCxn id="13" idx="3"/>
            <a:endCxn id="30" idx="6"/>
          </p:cNvCxnSpPr>
          <p:nvPr/>
        </p:nvCxnSpPr>
        <p:spPr>
          <a:xfrm flipH="1">
            <a:off x="3827715" y="1646177"/>
            <a:ext cx="192547" cy="13378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45" name="椭圆 44"/>
          <p:cNvSpPr/>
          <p:nvPr/>
        </p:nvSpPr>
        <p:spPr>
          <a:xfrm>
            <a:off x="1346789" y="2754126"/>
            <a:ext cx="765544" cy="554882"/>
          </a:xfrm>
          <a:prstGeom prst="ellipse">
            <a:avLst/>
          </a:prstGeom>
          <a:no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绩效概述</a:t>
            </a:r>
          </a:p>
        </p:txBody>
      </p:sp>
      <p:sp>
        <p:nvSpPr>
          <p:cNvPr id="46" name="椭圆 45"/>
          <p:cNvSpPr/>
          <p:nvPr/>
        </p:nvSpPr>
        <p:spPr>
          <a:xfrm>
            <a:off x="6645467" y="4293715"/>
            <a:ext cx="909373" cy="502328"/>
          </a:xfrm>
          <a:prstGeom prst="ellipse">
            <a:avLst/>
          </a:prstGeom>
          <a:no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潜在供应商</a:t>
            </a:r>
          </a:p>
        </p:txBody>
      </p:sp>
      <p:sp>
        <p:nvSpPr>
          <p:cNvPr id="47" name="椭圆 46"/>
          <p:cNvSpPr/>
          <p:nvPr/>
        </p:nvSpPr>
        <p:spPr>
          <a:xfrm>
            <a:off x="695808" y="3426933"/>
            <a:ext cx="765544" cy="554882"/>
          </a:xfrm>
          <a:prstGeom prst="ellipse">
            <a:avLst/>
          </a:prstGeom>
          <a:no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目标设置</a:t>
            </a:r>
          </a:p>
        </p:txBody>
      </p:sp>
      <p:sp>
        <p:nvSpPr>
          <p:cNvPr id="48" name="椭圆 47"/>
          <p:cNvSpPr/>
          <p:nvPr/>
        </p:nvSpPr>
        <p:spPr>
          <a:xfrm>
            <a:off x="1201479" y="4126824"/>
            <a:ext cx="765544" cy="554882"/>
          </a:xfrm>
          <a:prstGeom prst="ellipse">
            <a:avLst/>
          </a:prstGeom>
          <a:no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绩效分析</a:t>
            </a:r>
          </a:p>
        </p:txBody>
      </p:sp>
      <p:sp>
        <p:nvSpPr>
          <p:cNvPr id="49" name="椭圆 48"/>
          <p:cNvSpPr/>
          <p:nvPr/>
        </p:nvSpPr>
        <p:spPr>
          <a:xfrm>
            <a:off x="2239924" y="4182374"/>
            <a:ext cx="765544" cy="554882"/>
          </a:xfrm>
          <a:prstGeom prst="ellipse">
            <a:avLst/>
          </a:prstGeom>
          <a:no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绩效评估</a:t>
            </a:r>
          </a:p>
        </p:txBody>
      </p:sp>
      <p:cxnSp>
        <p:nvCxnSpPr>
          <p:cNvPr id="53" name="直接连接符 52"/>
          <p:cNvCxnSpPr>
            <a:stCxn id="45" idx="4"/>
            <a:endCxn id="14" idx="1"/>
          </p:cNvCxnSpPr>
          <p:nvPr/>
        </p:nvCxnSpPr>
        <p:spPr>
          <a:xfrm>
            <a:off x="1729561" y="3309008"/>
            <a:ext cx="21819" cy="16202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0" name="直接连接符 59"/>
          <p:cNvCxnSpPr>
            <a:stCxn id="47" idx="6"/>
            <a:endCxn id="14" idx="2"/>
          </p:cNvCxnSpPr>
          <p:nvPr/>
        </p:nvCxnSpPr>
        <p:spPr>
          <a:xfrm>
            <a:off x="1461352" y="3704374"/>
            <a:ext cx="122899" cy="3829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3" name="直接连接符 62"/>
          <p:cNvCxnSpPr>
            <a:stCxn id="14" idx="3"/>
            <a:endCxn id="48" idx="0"/>
          </p:cNvCxnSpPr>
          <p:nvPr/>
        </p:nvCxnSpPr>
        <p:spPr>
          <a:xfrm flipH="1">
            <a:off x="1584251" y="4014307"/>
            <a:ext cx="167129" cy="11251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6" name="直接连接符 65"/>
          <p:cNvCxnSpPr>
            <a:stCxn id="49" idx="1"/>
            <a:endCxn id="14" idx="4"/>
          </p:cNvCxnSpPr>
          <p:nvPr/>
        </p:nvCxnSpPr>
        <p:spPr>
          <a:xfrm flipH="1" flipV="1">
            <a:off x="2154865" y="4126824"/>
            <a:ext cx="197170" cy="13681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0" name="椭圆 69"/>
          <p:cNvSpPr/>
          <p:nvPr/>
        </p:nvSpPr>
        <p:spPr>
          <a:xfrm>
            <a:off x="2376945" y="2786025"/>
            <a:ext cx="765544" cy="554882"/>
          </a:xfrm>
          <a:prstGeom prst="ellipse">
            <a:avLst/>
          </a:prstGeom>
          <a:no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评估策略</a:t>
            </a:r>
          </a:p>
        </p:txBody>
      </p:sp>
      <p:sp>
        <p:nvSpPr>
          <p:cNvPr id="72" name="椭圆 71"/>
          <p:cNvSpPr/>
          <p:nvPr/>
        </p:nvSpPr>
        <p:spPr>
          <a:xfrm>
            <a:off x="7601561" y="3761336"/>
            <a:ext cx="918754" cy="517549"/>
          </a:xfrm>
          <a:prstGeom prst="ellipse">
            <a:avLst/>
          </a:prstGeom>
          <a:no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供应商认证</a:t>
            </a:r>
          </a:p>
        </p:txBody>
      </p:sp>
      <p:sp>
        <p:nvSpPr>
          <p:cNvPr id="73" name="椭圆 72"/>
          <p:cNvSpPr/>
          <p:nvPr/>
        </p:nvSpPr>
        <p:spPr>
          <a:xfrm>
            <a:off x="7347097" y="2856403"/>
            <a:ext cx="765544" cy="554882"/>
          </a:xfrm>
          <a:prstGeom prst="ellipse">
            <a:avLst/>
          </a:prstGeom>
          <a:no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询报价</a:t>
            </a:r>
          </a:p>
        </p:txBody>
      </p:sp>
      <p:sp>
        <p:nvSpPr>
          <p:cNvPr id="74" name="椭圆 73"/>
          <p:cNvSpPr/>
          <p:nvPr/>
        </p:nvSpPr>
        <p:spPr>
          <a:xfrm>
            <a:off x="5749867" y="4009082"/>
            <a:ext cx="765544" cy="554882"/>
          </a:xfrm>
          <a:prstGeom prst="ellipse">
            <a:avLst/>
          </a:prstGeom>
          <a:no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电子目录</a:t>
            </a:r>
          </a:p>
        </p:txBody>
      </p:sp>
      <p:sp>
        <p:nvSpPr>
          <p:cNvPr id="75" name="椭圆 74"/>
          <p:cNvSpPr/>
          <p:nvPr/>
        </p:nvSpPr>
        <p:spPr>
          <a:xfrm>
            <a:off x="6047547" y="2682250"/>
            <a:ext cx="967514" cy="554882"/>
          </a:xfrm>
          <a:prstGeom prst="ellipse">
            <a:avLst/>
          </a:prstGeom>
          <a:no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招投标管理</a:t>
            </a:r>
          </a:p>
        </p:txBody>
      </p:sp>
      <p:cxnSp>
        <p:nvCxnSpPr>
          <p:cNvPr id="76" name="直接连接符 75"/>
          <p:cNvCxnSpPr>
            <a:stCxn id="70" idx="4"/>
            <a:endCxn id="14" idx="7"/>
          </p:cNvCxnSpPr>
          <p:nvPr/>
        </p:nvCxnSpPr>
        <p:spPr>
          <a:xfrm flipH="1">
            <a:off x="2558350" y="3340907"/>
            <a:ext cx="201367" cy="13012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3" name="直接连接符 82"/>
          <p:cNvCxnSpPr>
            <a:stCxn id="75" idx="4"/>
            <a:endCxn id="15" idx="1"/>
          </p:cNvCxnSpPr>
          <p:nvPr/>
        </p:nvCxnSpPr>
        <p:spPr>
          <a:xfrm>
            <a:off x="6531304" y="3237132"/>
            <a:ext cx="18903" cy="23389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7" name="直接连接符 86"/>
          <p:cNvCxnSpPr>
            <a:stCxn id="72" idx="1"/>
            <a:endCxn id="15" idx="6"/>
          </p:cNvCxnSpPr>
          <p:nvPr/>
        </p:nvCxnSpPr>
        <p:spPr>
          <a:xfrm flipH="1" flipV="1">
            <a:off x="7524306" y="3742669"/>
            <a:ext cx="211803" cy="9446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8" name="直接连接符 87"/>
          <p:cNvCxnSpPr>
            <a:stCxn id="15" idx="7"/>
            <a:endCxn id="73" idx="3"/>
          </p:cNvCxnSpPr>
          <p:nvPr/>
        </p:nvCxnSpPr>
        <p:spPr>
          <a:xfrm flipV="1">
            <a:off x="7357177" y="3330024"/>
            <a:ext cx="102031" cy="1410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3" name="直接连接符 92"/>
          <p:cNvCxnSpPr>
            <a:stCxn id="46" idx="0"/>
            <a:endCxn id="15" idx="4"/>
          </p:cNvCxnSpPr>
          <p:nvPr/>
        </p:nvCxnSpPr>
        <p:spPr>
          <a:xfrm flipH="1" flipV="1">
            <a:off x="6953692" y="4126824"/>
            <a:ext cx="146462" cy="16689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6" name="直接连接符 95"/>
          <p:cNvCxnSpPr>
            <a:stCxn id="15" idx="3"/>
            <a:endCxn id="74" idx="7"/>
          </p:cNvCxnSpPr>
          <p:nvPr/>
        </p:nvCxnSpPr>
        <p:spPr>
          <a:xfrm flipH="1">
            <a:off x="6403300" y="4014307"/>
            <a:ext cx="146907" cy="7603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3064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企业为什么招投标？</a:t>
            </a:r>
            <a:endParaRPr lang="en-US" sz="2000" dirty="0"/>
          </a:p>
        </p:txBody>
      </p:sp>
      <p:sp>
        <p:nvSpPr>
          <p:cNvPr id="3" name="矩形 2"/>
          <p:cNvSpPr/>
          <p:nvPr/>
        </p:nvSpPr>
        <p:spPr>
          <a:xfrm>
            <a:off x="443869" y="862015"/>
            <a:ext cx="8389088" cy="3773779"/>
          </a:xfrm>
          <a:prstGeom prst="rect">
            <a:avLst/>
          </a:prstGeom>
          <a:noFill/>
          <a:ln w="9525" cap="flat" cmpd="sng" algn="ctr">
            <a:noFill/>
            <a:prstDash val="solid"/>
          </a:ln>
          <a:effectLst>
            <a:outerShdw blurRad="40000" dist="23000" dir="5400000" rotWithShape="0">
              <a:srgbClr val="000000">
                <a:alpha val="35000"/>
              </a:srgbClr>
            </a:outerShdw>
          </a:effectLst>
        </p:spPr>
        <p:txBody>
          <a:bodyPr rtlCol="0" anchor="ctr"/>
          <a:lstStyle/>
          <a:p>
            <a:pPr>
              <a:lnSpc>
                <a:spcPct val="150000"/>
              </a:lnSpc>
            </a:pPr>
            <a:r>
              <a:rPr kumimoji="1" lang="zh-CN" altLang="en-US" sz="1500" kern="0" dirty="0">
                <a:solidFill>
                  <a:schemeClr val="bg1"/>
                </a:solidFill>
                <a:latin typeface="微软雅黑" panose="020B0503020204020204" pitchFamily="34" charset="-122"/>
                <a:ea typeface="微软雅黑" panose="020B0503020204020204" pitchFamily="34" charset="-122"/>
              </a:rPr>
              <a:t>企事业与外部合作伙伴的联系过程，经常发生一些采购行为（例如：物资采购、劳务采购、无形资产采购</a:t>
            </a:r>
            <a:r>
              <a:rPr kumimoji="1" lang="en-US" altLang="zh-CN" sz="1500" kern="0" dirty="0">
                <a:solidFill>
                  <a:schemeClr val="bg1"/>
                </a:solidFill>
                <a:latin typeface="微软雅黑" panose="020B0503020204020204" pitchFamily="34" charset="-122"/>
                <a:ea typeface="微软雅黑" panose="020B0503020204020204" pitchFamily="34" charset="-122"/>
              </a:rPr>
              <a:t>… …</a:t>
            </a:r>
            <a:r>
              <a:rPr kumimoji="1" lang="zh-CN" altLang="en-US" sz="1500" kern="0" dirty="0">
                <a:solidFill>
                  <a:schemeClr val="bg1"/>
                </a:solidFill>
                <a:latin typeface="微软雅黑" panose="020B0503020204020204" pitchFamily="34" charset="-122"/>
                <a:ea typeface="微软雅黑" panose="020B0503020204020204" pitchFamily="34" charset="-122"/>
              </a:rPr>
              <a:t>）。随着中国市场化程度的加深，市场竞争的加剧，很多企事业针对采购执行过程的监管都比较严格。 企事业按照“公开、公平、公正”和“质量优先，价格优先”的原则，从供应市场获取自身所需要资源，因此就提出了“阳光采购”。</a:t>
            </a:r>
            <a:endParaRPr kumimoji="1" lang="en-US" altLang="zh-CN" sz="1500" kern="0" dirty="0">
              <a:solidFill>
                <a:schemeClr val="bg1"/>
              </a:solidFill>
              <a:latin typeface="微软雅黑" panose="020B0503020204020204" pitchFamily="34" charset="-122"/>
              <a:ea typeface="微软雅黑" panose="020B0503020204020204" pitchFamily="34" charset="-122"/>
            </a:endParaRPr>
          </a:p>
          <a:p>
            <a:pPr>
              <a:lnSpc>
                <a:spcPct val="150000"/>
              </a:lnSpc>
            </a:pPr>
            <a:endParaRPr kumimoji="1" lang="en-US" altLang="zh-CN" sz="1500" kern="0" dirty="0">
              <a:solidFill>
                <a:schemeClr val="bg1"/>
              </a:solidFill>
              <a:latin typeface="微软雅黑" panose="020B0503020204020204" pitchFamily="34" charset="-122"/>
              <a:ea typeface="微软雅黑" panose="020B0503020204020204" pitchFamily="34" charset="-122"/>
            </a:endParaRPr>
          </a:p>
          <a:p>
            <a:pPr>
              <a:lnSpc>
                <a:spcPct val="150000"/>
              </a:lnSpc>
            </a:pPr>
            <a:r>
              <a:rPr kumimoji="1" lang="zh-CN" altLang="en-US" sz="1500" kern="0" dirty="0">
                <a:solidFill>
                  <a:schemeClr val="bg1"/>
                </a:solidFill>
                <a:latin typeface="微软雅黑" panose="020B0503020204020204" pitchFamily="34" charset="-122"/>
                <a:ea typeface="微软雅黑" panose="020B0503020204020204" pitchFamily="34" charset="-122"/>
              </a:rPr>
              <a:t>如何才能实现企业单位的阳光采购呢？那就需要通过一个开放、公平、透明</a:t>
            </a:r>
            <a:r>
              <a:rPr kumimoji="1" lang="zh-CN" altLang="en-US" b="1" kern="0" dirty="0">
                <a:solidFill>
                  <a:schemeClr val="bg1"/>
                </a:solidFill>
                <a:latin typeface="微软雅黑" panose="020B0503020204020204" pitchFamily="34" charset="-122"/>
                <a:ea typeface="微软雅黑" panose="020B0503020204020204" pitchFamily="34" charset="-122"/>
              </a:rPr>
              <a:t>招投标流程</a:t>
            </a:r>
            <a:r>
              <a:rPr kumimoji="1" lang="zh-CN" altLang="en-US" sz="1500" kern="0" dirty="0">
                <a:solidFill>
                  <a:schemeClr val="bg1"/>
                </a:solidFill>
                <a:latin typeface="微软雅黑" panose="020B0503020204020204" pitchFamily="34" charset="-122"/>
                <a:ea typeface="微软雅黑" panose="020B0503020204020204" pitchFamily="34" charset="-122"/>
              </a:rPr>
              <a:t>。</a:t>
            </a:r>
            <a:endParaRPr kumimoji="1" lang="en-US" altLang="zh-CN" sz="1500" kern="0" dirty="0">
              <a:solidFill>
                <a:schemeClr val="bg1"/>
              </a:solidFill>
              <a:latin typeface="微软雅黑" panose="020B0503020204020204" pitchFamily="34" charset="-122"/>
              <a:ea typeface="微软雅黑" panose="020B0503020204020204" pitchFamily="34" charset="-122"/>
            </a:endParaRPr>
          </a:p>
          <a:p>
            <a:pPr>
              <a:lnSpc>
                <a:spcPct val="150000"/>
              </a:lnSpc>
            </a:pPr>
            <a:endParaRPr kumimoji="1" lang="en-US" altLang="zh-CN" sz="1500" kern="0" dirty="0">
              <a:solidFill>
                <a:schemeClr val="bg1"/>
              </a:solidFill>
              <a:latin typeface="微软雅黑" panose="020B0503020204020204" pitchFamily="34" charset="-122"/>
              <a:ea typeface="微软雅黑" panose="020B0503020204020204" pitchFamily="34" charset="-122"/>
            </a:endParaRPr>
          </a:p>
          <a:p>
            <a:pPr>
              <a:lnSpc>
                <a:spcPct val="150000"/>
              </a:lnSpc>
            </a:pPr>
            <a:r>
              <a:rPr kumimoji="1" lang="zh-CN" altLang="en-US" sz="1500" kern="0" dirty="0">
                <a:solidFill>
                  <a:schemeClr val="bg1"/>
                </a:solidFill>
                <a:latin typeface="微软雅黑" panose="020B0503020204020204" pitchFamily="34" charset="-122"/>
                <a:ea typeface="微软雅黑" panose="020B0503020204020204" pitchFamily="34" charset="-122"/>
              </a:rPr>
              <a:t>实施招投标过程的管理能够帮助企事业实现阳光采购，真正做到公开透明性、科学规范性 、集体议定性、  流程顺畅性、监督保证性 、高效快捷性、  标准格式性、信息共享性。</a:t>
            </a:r>
            <a:endParaRPr kumimoji="1" lang="en-US" altLang="zh-CN" sz="1500" kern="0" dirty="0">
              <a:solidFill>
                <a:schemeClr val="bg1"/>
              </a:solidFill>
              <a:latin typeface="微软雅黑" panose="020B0503020204020204" pitchFamily="34" charset="-122"/>
              <a:ea typeface="微软雅黑" panose="020B0503020204020204" pitchFamily="34" charset="-122"/>
            </a:endParaRPr>
          </a:p>
          <a:p>
            <a:pPr>
              <a:lnSpc>
                <a:spcPct val="150000"/>
              </a:lnSpc>
            </a:pPr>
            <a:endParaRPr kumimoji="1" lang="en-US" altLang="zh-CN" sz="1500" kern="0" dirty="0">
              <a:solidFill>
                <a:schemeClr val="bg1"/>
              </a:solidFill>
              <a:latin typeface="微软雅黑" panose="020B0503020204020204" pitchFamily="34" charset="-122"/>
              <a:ea typeface="微软雅黑" panose="020B0503020204020204" pitchFamily="34" charset="-122"/>
            </a:endParaRPr>
          </a:p>
          <a:p>
            <a:pPr>
              <a:lnSpc>
                <a:spcPct val="150000"/>
              </a:lnSpc>
            </a:pPr>
            <a:r>
              <a:rPr kumimoji="1" lang="zh-CN" altLang="en-US" sz="1500" kern="0" dirty="0">
                <a:solidFill>
                  <a:schemeClr val="bg1"/>
                </a:solidFill>
                <a:latin typeface="微软雅黑" panose="020B0503020204020204" pitchFamily="34" charset="-122"/>
                <a:ea typeface="微软雅黑" panose="020B0503020204020204" pitchFamily="34" charset="-122"/>
              </a:rPr>
              <a:t>通过招投标，实现阳光采购，帮助</a:t>
            </a:r>
            <a:r>
              <a:rPr kumimoji="1" lang="zh-CN" altLang="en-US" b="1" kern="0" dirty="0">
                <a:solidFill>
                  <a:schemeClr val="bg1"/>
                </a:solidFill>
                <a:latin typeface="微软雅黑" panose="020B0503020204020204" pitchFamily="34" charset="-122"/>
                <a:ea typeface="微软雅黑" panose="020B0503020204020204" pitchFamily="34" charset="-122"/>
              </a:rPr>
              <a:t>消除</a:t>
            </a:r>
            <a:r>
              <a:rPr kumimoji="1" lang="zh-CN" altLang="en-US" sz="1500" kern="0" dirty="0">
                <a:solidFill>
                  <a:schemeClr val="bg1"/>
                </a:solidFill>
                <a:latin typeface="微软雅黑" panose="020B0503020204020204" pitchFamily="34" charset="-122"/>
                <a:ea typeface="微软雅黑" panose="020B0503020204020204" pitchFamily="34" charset="-122"/>
              </a:rPr>
              <a:t>企业贪污产生的重灾区！</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806" y="4010689"/>
            <a:ext cx="1187309" cy="1132809"/>
          </a:xfrm>
          <a:prstGeom prst="rect">
            <a:avLst/>
          </a:prstGeom>
        </p:spPr>
      </p:pic>
      <p:sp>
        <p:nvSpPr>
          <p:cNvPr id="4" name="乘号 3"/>
          <p:cNvSpPr/>
          <p:nvPr/>
        </p:nvSpPr>
        <p:spPr>
          <a:xfrm>
            <a:off x="6709447" y="4430795"/>
            <a:ext cx="475013" cy="625105"/>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65111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招投标的应用场景</a:t>
            </a:r>
            <a:endParaRPr lang="en-US" sz="2000" dirty="0"/>
          </a:p>
        </p:txBody>
      </p:sp>
      <p:sp>
        <p:nvSpPr>
          <p:cNvPr id="3" name="矩形 2"/>
          <p:cNvSpPr/>
          <p:nvPr/>
        </p:nvSpPr>
        <p:spPr>
          <a:xfrm>
            <a:off x="443869" y="862015"/>
            <a:ext cx="8389088" cy="2763687"/>
          </a:xfrm>
          <a:prstGeom prst="rect">
            <a:avLst/>
          </a:prstGeom>
          <a:noFill/>
          <a:ln w="9525" cap="flat" cmpd="sng" algn="ctr">
            <a:noFill/>
            <a:prstDash val="solid"/>
          </a:ln>
          <a:effectLst>
            <a:outerShdw blurRad="40000" dist="23000" dir="5400000" rotWithShape="0">
              <a:srgbClr val="000000">
                <a:alpha val="35000"/>
              </a:srgbClr>
            </a:outerShdw>
          </a:effectLst>
        </p:spPr>
        <p:txBody>
          <a:bodyPr rtlCol="0" anchor="ctr"/>
          <a:lstStyle/>
          <a:p>
            <a:pPr>
              <a:lnSpc>
                <a:spcPct val="150000"/>
              </a:lnSpc>
            </a:pPr>
            <a:r>
              <a:rPr kumimoji="1" lang="zh-CN" altLang="en-US" sz="1500" kern="0" dirty="0">
                <a:solidFill>
                  <a:schemeClr val="bg1"/>
                </a:solidFill>
                <a:latin typeface="微软雅黑" panose="020B0503020204020204" pitchFamily="34" charset="-122"/>
                <a:ea typeface="微软雅黑" panose="020B0503020204020204" pitchFamily="34" charset="-122"/>
              </a:rPr>
              <a:t>场景一：需要建立独立招投标管理系统，往往这部分的需求是有单个部门提出，可以直接销售供应商档案</a:t>
            </a:r>
            <a:r>
              <a:rPr kumimoji="1" lang="en-US" altLang="zh-CN" sz="1500" kern="0" dirty="0">
                <a:solidFill>
                  <a:schemeClr val="bg1"/>
                </a:solidFill>
                <a:latin typeface="微软雅黑" panose="020B0503020204020204" pitchFamily="34" charset="-122"/>
                <a:ea typeface="微软雅黑" panose="020B0503020204020204" pitchFamily="34" charset="-122"/>
              </a:rPr>
              <a:t>+</a:t>
            </a:r>
            <a:r>
              <a:rPr kumimoji="1" lang="zh-CN" altLang="en-US" sz="1500" kern="0" dirty="0">
                <a:solidFill>
                  <a:schemeClr val="bg1"/>
                </a:solidFill>
                <a:latin typeface="微软雅黑" panose="020B0503020204020204" pitchFamily="34" charset="-122"/>
                <a:ea typeface="微软雅黑" panose="020B0503020204020204" pitchFamily="34" charset="-122"/>
              </a:rPr>
              <a:t>招投标管理。例如：行政事业单位</a:t>
            </a:r>
            <a:endParaRPr kumimoji="1" lang="en-US" altLang="zh-CN" sz="1500" kern="0" dirty="0">
              <a:solidFill>
                <a:schemeClr val="bg1"/>
              </a:solidFill>
              <a:latin typeface="微软雅黑" panose="020B0503020204020204" pitchFamily="34" charset="-122"/>
              <a:ea typeface="微软雅黑" panose="020B0503020204020204" pitchFamily="34" charset="-122"/>
            </a:endParaRPr>
          </a:p>
          <a:p>
            <a:pPr>
              <a:lnSpc>
                <a:spcPct val="150000"/>
              </a:lnSpc>
            </a:pPr>
            <a:r>
              <a:rPr kumimoji="1" lang="zh-CN" altLang="en-US" sz="1500" kern="0" dirty="0">
                <a:solidFill>
                  <a:schemeClr val="bg1"/>
                </a:solidFill>
                <a:latin typeface="微软雅黑" panose="020B0503020204020204" pitchFamily="34" charset="-122"/>
                <a:ea typeface="微软雅黑" panose="020B0503020204020204" pitchFamily="34" charset="-122"/>
              </a:rPr>
              <a:t>场景二：企业已经拥有自己的</a:t>
            </a:r>
            <a:r>
              <a:rPr kumimoji="1" lang="en-US" altLang="zh-CN" sz="1500" kern="0" dirty="0">
                <a:solidFill>
                  <a:schemeClr val="bg1"/>
                </a:solidFill>
                <a:latin typeface="微软雅黑" panose="020B0503020204020204" pitchFamily="34" charset="-122"/>
                <a:ea typeface="微软雅黑" panose="020B0503020204020204" pitchFamily="34" charset="-122"/>
              </a:rPr>
              <a:t>ERP</a:t>
            </a:r>
            <a:r>
              <a:rPr kumimoji="1" lang="zh-CN" altLang="en-US" sz="1500" kern="0" dirty="0">
                <a:solidFill>
                  <a:schemeClr val="bg1"/>
                </a:solidFill>
                <a:latin typeface="微软雅黑" panose="020B0503020204020204" pitchFamily="34" charset="-122"/>
                <a:ea typeface="微软雅黑" panose="020B0503020204020204" pitchFamily="34" charset="-122"/>
              </a:rPr>
              <a:t>管理系统，希望加强采购寻源过程管理，这时候往往企业不愿意更换已有的</a:t>
            </a:r>
            <a:r>
              <a:rPr kumimoji="1" lang="en-US" altLang="zh-CN" sz="1500" kern="0" dirty="0">
                <a:solidFill>
                  <a:schemeClr val="bg1"/>
                </a:solidFill>
                <a:latin typeface="微软雅黑" panose="020B0503020204020204" pitchFamily="34" charset="-122"/>
                <a:ea typeface="微软雅黑" panose="020B0503020204020204" pitchFamily="34" charset="-122"/>
              </a:rPr>
              <a:t>ERP</a:t>
            </a:r>
            <a:r>
              <a:rPr kumimoji="1" lang="zh-CN" altLang="en-US" sz="1500" kern="0" dirty="0">
                <a:solidFill>
                  <a:schemeClr val="bg1"/>
                </a:solidFill>
                <a:latin typeface="微软雅黑" panose="020B0503020204020204" pitchFamily="34" charset="-122"/>
                <a:ea typeface="微软雅黑" panose="020B0503020204020204" pitchFamily="34" charset="-122"/>
              </a:rPr>
              <a:t>管理软件，这是可以销售招投标系统</a:t>
            </a:r>
            <a:r>
              <a:rPr kumimoji="1" lang="en-US" altLang="zh-CN" sz="1500" kern="0" dirty="0">
                <a:solidFill>
                  <a:schemeClr val="bg1"/>
                </a:solidFill>
                <a:latin typeface="微软雅黑" panose="020B0503020204020204" pitchFamily="34" charset="-122"/>
                <a:ea typeface="微软雅黑" panose="020B0503020204020204" pitchFamily="34" charset="-122"/>
              </a:rPr>
              <a:t>+</a:t>
            </a:r>
            <a:r>
              <a:rPr kumimoji="1" lang="zh-CN" altLang="en-US" sz="1500" kern="0" dirty="0">
                <a:solidFill>
                  <a:schemeClr val="bg1"/>
                </a:solidFill>
                <a:latin typeface="微软雅黑" panose="020B0503020204020204" pitchFamily="34" charset="-122"/>
                <a:ea typeface="微软雅黑" panose="020B0503020204020204" pitchFamily="34" charset="-122"/>
              </a:rPr>
              <a:t>接口开发。例如：深信服（已经使用金蝶</a:t>
            </a:r>
            <a:r>
              <a:rPr kumimoji="1" lang="en-US" altLang="zh-CN" sz="1500" kern="0" dirty="0">
                <a:solidFill>
                  <a:schemeClr val="bg1"/>
                </a:solidFill>
                <a:latin typeface="微软雅黑" panose="020B0503020204020204" pitchFamily="34" charset="-122"/>
                <a:ea typeface="微软雅黑" panose="020B0503020204020204" pitchFamily="34" charset="-122"/>
              </a:rPr>
              <a:t>K/3 WISE</a:t>
            </a:r>
            <a:r>
              <a:rPr kumimoji="1" lang="zh-CN" altLang="en-US" sz="1500" kern="0" dirty="0">
                <a:solidFill>
                  <a:schemeClr val="bg1"/>
                </a:solidFill>
                <a:latin typeface="微软雅黑" panose="020B0503020204020204" pitchFamily="34" charset="-122"/>
                <a:ea typeface="微软雅黑" panose="020B0503020204020204" pitchFamily="34" charset="-122"/>
              </a:rPr>
              <a:t>）</a:t>
            </a:r>
            <a:endParaRPr kumimoji="1" lang="en-US" altLang="zh-CN" sz="1500" kern="0" dirty="0">
              <a:solidFill>
                <a:schemeClr val="bg1"/>
              </a:solidFill>
              <a:latin typeface="微软雅黑" panose="020B0503020204020204" pitchFamily="34" charset="-122"/>
              <a:ea typeface="微软雅黑" panose="020B0503020204020204" pitchFamily="34" charset="-122"/>
            </a:endParaRPr>
          </a:p>
          <a:p>
            <a:pPr>
              <a:lnSpc>
                <a:spcPct val="150000"/>
              </a:lnSpc>
            </a:pPr>
            <a:r>
              <a:rPr kumimoji="1" lang="zh-CN" altLang="en-US" sz="1500" kern="0" dirty="0">
                <a:solidFill>
                  <a:schemeClr val="bg1"/>
                </a:solidFill>
                <a:latin typeface="微软雅黑" panose="020B0503020204020204" pitchFamily="34" charset="-122"/>
                <a:ea typeface="微软雅黑" panose="020B0503020204020204" pitchFamily="34" charset="-122"/>
              </a:rPr>
              <a:t>场景三：使用了金蝶云系统，且已经购买已有的供应商协同管理模块的客户，直接销售招投标管理。例如：香江电器（金蝶云客户）</a:t>
            </a:r>
            <a:endParaRPr kumimoji="1" lang="en-US" altLang="zh-CN" sz="1500" kern="0" dirty="0">
              <a:solidFill>
                <a:schemeClr val="bg1"/>
              </a:solidFill>
              <a:latin typeface="微软雅黑" panose="020B0503020204020204" pitchFamily="34" charset="-122"/>
              <a:ea typeface="微软雅黑" panose="020B0503020204020204" pitchFamily="34" charset="-122"/>
            </a:endParaRPr>
          </a:p>
          <a:p>
            <a:pPr>
              <a:lnSpc>
                <a:spcPct val="150000"/>
              </a:lnSpc>
            </a:pPr>
            <a:r>
              <a:rPr kumimoji="1" lang="en-US" altLang="zh-CN" sz="1500" kern="0" dirty="0">
                <a:solidFill>
                  <a:schemeClr val="bg1"/>
                </a:solidFill>
                <a:latin typeface="微软雅黑" panose="020B0503020204020204" pitchFamily="34" charset="-122"/>
                <a:ea typeface="微软雅黑" panose="020B0503020204020204" pitchFamily="34" charset="-122"/>
              </a:rPr>
              <a:t>… …</a:t>
            </a:r>
            <a:endParaRPr kumimoji="1" lang="zh-CN" altLang="en-US" sz="15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7681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44786" y="1072399"/>
            <a:ext cx="6870413" cy="1575816"/>
          </a:xfrm>
          <a:prstGeom prst="rect">
            <a:avLst/>
          </a:prstGeom>
          <a:noFill/>
        </p:spPr>
        <p:txBody>
          <a:bodyPr wrap="square" rtlCol="0">
            <a:spAutoFit/>
          </a:bodyPr>
          <a:lstStyle/>
          <a:p>
            <a:pPr marL="342900" indent="-342900">
              <a:lnSpc>
                <a:spcPct val="120000"/>
              </a:lnSpc>
              <a:spcBef>
                <a:spcPts val="600"/>
              </a:spcBef>
              <a:buFont typeface="Microsoft YaHei" panose="020B0503020204020204" pitchFamily="34" charset="-122"/>
              <a:buChar char="Ø"/>
            </a:pPr>
            <a:r>
              <a:rPr lang="zh-CN" altLang="en-US" sz="2400" b="1" dirty="0">
                <a:solidFill>
                  <a:schemeClr val="bg1">
                    <a:lumMod val="85000"/>
                  </a:schemeClr>
                </a:solidFill>
                <a:latin typeface="Microsoft YaHei" charset="-122"/>
                <a:ea typeface="Microsoft YaHei" charset="-122"/>
                <a:cs typeface="Microsoft YaHei" charset="-122"/>
              </a:rPr>
              <a:t>招投标市场分析</a:t>
            </a:r>
            <a:endParaRPr lang="en-US" altLang="zh-CN" sz="2400" b="1" dirty="0">
              <a:solidFill>
                <a:schemeClr val="bg1">
                  <a:lumMod val="85000"/>
                </a:schemeClr>
              </a:solidFill>
              <a:latin typeface="Microsoft YaHei" charset="-122"/>
              <a:ea typeface="Microsoft YaHei" charset="-122"/>
              <a:cs typeface="Microsoft YaHei" charset="-122"/>
            </a:endParaRPr>
          </a:p>
          <a:p>
            <a:pPr marL="342900" indent="-342900">
              <a:lnSpc>
                <a:spcPct val="120000"/>
              </a:lnSpc>
              <a:spcBef>
                <a:spcPts val="600"/>
              </a:spcBef>
              <a:buFont typeface="Microsoft YaHei" panose="020B0503020204020204" pitchFamily="34" charset="-122"/>
              <a:buChar char="Ø"/>
            </a:pPr>
            <a:r>
              <a:rPr lang="zh-CN" altLang="en-US" sz="2400" b="1" dirty="0">
                <a:solidFill>
                  <a:schemeClr val="bg1"/>
                </a:solidFill>
                <a:latin typeface="Microsoft YaHei" charset="-122"/>
                <a:ea typeface="Microsoft YaHei" charset="-122"/>
                <a:cs typeface="Microsoft YaHei" charset="-122"/>
              </a:rPr>
              <a:t>招投标解决方案</a:t>
            </a:r>
            <a:endParaRPr lang="en-US" altLang="zh-CN" sz="2400" b="1" dirty="0">
              <a:solidFill>
                <a:schemeClr val="bg1"/>
              </a:solidFill>
              <a:latin typeface="Microsoft YaHei" charset="-122"/>
              <a:ea typeface="Microsoft YaHei" charset="-122"/>
              <a:cs typeface="Microsoft YaHei" charset="-122"/>
            </a:endParaRPr>
          </a:p>
          <a:p>
            <a:pPr marL="342900" indent="-342900">
              <a:lnSpc>
                <a:spcPct val="120000"/>
              </a:lnSpc>
              <a:spcBef>
                <a:spcPts val="600"/>
              </a:spcBef>
              <a:buFont typeface="Microsoft YaHei" panose="020B0503020204020204" pitchFamily="34" charset="-122"/>
              <a:buChar char="Ø"/>
            </a:pPr>
            <a:r>
              <a:rPr lang="zh-CN" altLang="en-US" sz="2400" b="1" dirty="0">
                <a:solidFill>
                  <a:schemeClr val="bg1">
                    <a:lumMod val="85000"/>
                  </a:schemeClr>
                </a:solidFill>
                <a:latin typeface="Microsoft YaHei" charset="-122"/>
                <a:ea typeface="Microsoft YaHei" charset="-122"/>
                <a:cs typeface="Microsoft YaHei" charset="-122"/>
              </a:rPr>
              <a:t>肆专招投标的客户案例</a:t>
            </a:r>
            <a:endParaRPr lang="en-US" altLang="zh-CN" sz="2400" b="1" dirty="0">
              <a:solidFill>
                <a:schemeClr val="bg1">
                  <a:lumMod val="85000"/>
                </a:schemeClr>
              </a:solidFill>
              <a:latin typeface="Microsoft YaHei" charset="-122"/>
              <a:ea typeface="Microsoft YaHei" charset="-122"/>
              <a:cs typeface="Microsoft YaHei" charset="-122"/>
            </a:endParaRPr>
          </a:p>
        </p:txBody>
      </p:sp>
      <p:sp>
        <p:nvSpPr>
          <p:cNvPr id="2" name="标题 1"/>
          <p:cNvSpPr>
            <a:spLocks noGrp="1"/>
          </p:cNvSpPr>
          <p:nvPr>
            <p:ph type="title"/>
          </p:nvPr>
        </p:nvSpPr>
        <p:spPr>
          <a:xfrm>
            <a:off x="453872" y="281357"/>
            <a:ext cx="8396441" cy="525716"/>
          </a:xfrm>
        </p:spPr>
        <p:txBody>
          <a:bodyPr/>
          <a:lstStyle/>
          <a:p>
            <a:r>
              <a:rPr kumimoji="1" lang="zh-CN" altLang="en-US" sz="2400" dirty="0">
                <a:solidFill>
                  <a:srgbClr val="FFC000"/>
                </a:solidFill>
              </a:rPr>
              <a:t>目录</a:t>
            </a:r>
          </a:p>
        </p:txBody>
      </p:sp>
    </p:spTree>
    <p:extLst>
      <p:ext uri="{BB962C8B-B14F-4D97-AF65-F5344CB8AC3E}">
        <p14:creationId xmlns:p14="http://schemas.microsoft.com/office/powerpoint/2010/main" val="7718055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供应管理流程</a:t>
            </a:r>
            <a:endParaRPr lang="en-US" sz="2000" dirty="0"/>
          </a:p>
        </p:txBody>
      </p:sp>
      <p:sp>
        <p:nvSpPr>
          <p:cNvPr id="48" name="右箭头 47"/>
          <p:cNvSpPr/>
          <p:nvPr/>
        </p:nvSpPr>
        <p:spPr>
          <a:xfrm>
            <a:off x="2562433" y="2367424"/>
            <a:ext cx="774537" cy="287276"/>
          </a:xfrm>
          <a:prstGeom prst="rightArrow">
            <a:avLst/>
          </a:prstGeom>
          <a:solidFill>
            <a:srgbClr val="DDD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74" name="矩形 73"/>
          <p:cNvSpPr/>
          <p:nvPr/>
        </p:nvSpPr>
        <p:spPr>
          <a:xfrm>
            <a:off x="6943047" y="825537"/>
            <a:ext cx="1774459" cy="3151298"/>
          </a:xfrm>
          <a:prstGeom prst="rect">
            <a:avLst/>
          </a:prstGeom>
          <a:solidFill>
            <a:srgbClr val="EAEAEA"/>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fontAlgn="base">
              <a:spcBef>
                <a:spcPct val="0"/>
              </a:spcBef>
              <a:spcAft>
                <a:spcPct val="0"/>
              </a:spcAft>
            </a:pPr>
            <a:r>
              <a:rPr lang="zh-CN" altLang="en-US" sz="1600" b="1" dirty="0">
                <a:solidFill>
                  <a:srgbClr val="FFFFFF">
                    <a:lumMod val="50000"/>
                  </a:srgbClr>
                </a:solidFill>
                <a:latin typeface="微软雅黑" panose="020B0503020204020204" pitchFamily="34" charset="-122"/>
                <a:ea typeface="微软雅黑" panose="020B0503020204020204" pitchFamily="34" charset="-122"/>
              </a:rPr>
              <a:t>供应商绩效</a:t>
            </a:r>
          </a:p>
        </p:txBody>
      </p:sp>
      <p:sp>
        <p:nvSpPr>
          <p:cNvPr id="75" name="矩形 74"/>
          <p:cNvSpPr/>
          <p:nvPr/>
        </p:nvSpPr>
        <p:spPr>
          <a:xfrm>
            <a:off x="7158133" y="2429606"/>
            <a:ext cx="1344287" cy="225093"/>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r>
              <a:rPr lang="zh-CN" altLang="en-US" sz="1200" b="1" dirty="0">
                <a:solidFill>
                  <a:srgbClr val="FFFFFF"/>
                </a:solidFill>
                <a:latin typeface="微软雅黑" panose="020B0503020204020204" pitchFamily="34" charset="-122"/>
                <a:ea typeface="微软雅黑" panose="020B0503020204020204" pitchFamily="34" charset="-122"/>
              </a:rPr>
              <a:t>绩效评估</a:t>
            </a:r>
          </a:p>
        </p:txBody>
      </p:sp>
      <p:sp>
        <p:nvSpPr>
          <p:cNvPr id="76" name="矩形 75"/>
          <p:cNvSpPr/>
          <p:nvPr/>
        </p:nvSpPr>
        <p:spPr>
          <a:xfrm>
            <a:off x="7090384" y="1848059"/>
            <a:ext cx="1344287" cy="225093"/>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r>
              <a:rPr lang="zh-CN" altLang="en-US" sz="1200" b="1" dirty="0">
                <a:solidFill>
                  <a:srgbClr val="FFFFFF"/>
                </a:solidFill>
                <a:latin typeface="微软雅黑" panose="020B0503020204020204" pitchFamily="34" charset="-122"/>
                <a:ea typeface="微软雅黑" panose="020B0503020204020204" pitchFamily="34" charset="-122"/>
              </a:rPr>
              <a:t>评估策略</a:t>
            </a:r>
          </a:p>
        </p:txBody>
      </p:sp>
      <p:sp>
        <p:nvSpPr>
          <p:cNvPr id="77" name="矩形 76"/>
          <p:cNvSpPr/>
          <p:nvPr/>
        </p:nvSpPr>
        <p:spPr>
          <a:xfrm>
            <a:off x="7090384" y="1266511"/>
            <a:ext cx="1344287" cy="225093"/>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r>
              <a:rPr lang="zh-CN" altLang="en-US" sz="1200" b="1" dirty="0">
                <a:solidFill>
                  <a:srgbClr val="FFFFFF"/>
                </a:solidFill>
                <a:latin typeface="微软雅黑" panose="020B0503020204020204" pitchFamily="34" charset="-122"/>
                <a:ea typeface="微软雅黑" panose="020B0503020204020204" pitchFamily="34" charset="-122"/>
              </a:rPr>
              <a:t>目标设置</a:t>
            </a:r>
          </a:p>
        </p:txBody>
      </p:sp>
      <p:sp>
        <p:nvSpPr>
          <p:cNvPr id="79" name="矩形 78"/>
          <p:cNvSpPr/>
          <p:nvPr/>
        </p:nvSpPr>
        <p:spPr>
          <a:xfrm>
            <a:off x="7158133" y="3011154"/>
            <a:ext cx="1344287" cy="225093"/>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r>
              <a:rPr lang="zh-CN" altLang="en-US" sz="1200" b="1" dirty="0">
                <a:solidFill>
                  <a:srgbClr val="FFFFFF"/>
                </a:solidFill>
                <a:latin typeface="微软雅黑" panose="020B0503020204020204" pitchFamily="34" charset="-122"/>
                <a:ea typeface="微软雅黑" panose="020B0503020204020204" pitchFamily="34" charset="-122"/>
              </a:rPr>
              <a:t>绩效分析</a:t>
            </a:r>
          </a:p>
        </p:txBody>
      </p:sp>
      <p:sp>
        <p:nvSpPr>
          <p:cNvPr id="80" name="矩形 79"/>
          <p:cNvSpPr/>
          <p:nvPr/>
        </p:nvSpPr>
        <p:spPr>
          <a:xfrm>
            <a:off x="7158133" y="3590137"/>
            <a:ext cx="1344287" cy="225093"/>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r>
              <a:rPr lang="zh-CN" altLang="en-US" sz="1200" b="1" dirty="0">
                <a:solidFill>
                  <a:srgbClr val="FFFFFF"/>
                </a:solidFill>
                <a:latin typeface="微软雅黑" panose="020B0503020204020204" pitchFamily="34" charset="-122"/>
                <a:ea typeface="微软雅黑" panose="020B0503020204020204" pitchFamily="34" charset="-122"/>
              </a:rPr>
              <a:t>绩效概述</a:t>
            </a:r>
          </a:p>
        </p:txBody>
      </p:sp>
      <p:sp>
        <p:nvSpPr>
          <p:cNvPr id="51" name="矩形 50"/>
          <p:cNvSpPr/>
          <p:nvPr/>
        </p:nvSpPr>
        <p:spPr>
          <a:xfrm>
            <a:off x="269180" y="825537"/>
            <a:ext cx="2133765" cy="3151298"/>
          </a:xfrm>
          <a:prstGeom prst="rect">
            <a:avLst/>
          </a:prstGeom>
          <a:solidFill>
            <a:srgbClr val="EAEAEA"/>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fontAlgn="base">
              <a:spcBef>
                <a:spcPct val="0"/>
              </a:spcBef>
              <a:spcAft>
                <a:spcPct val="0"/>
              </a:spcAft>
            </a:pPr>
            <a:r>
              <a:rPr lang="zh-CN" altLang="en-US" sz="1600" b="1" dirty="0">
                <a:solidFill>
                  <a:srgbClr val="FFFFFF">
                    <a:lumMod val="50000"/>
                  </a:srgbClr>
                </a:solidFill>
                <a:latin typeface="微软雅黑" panose="020B0503020204020204" pitchFamily="34" charset="-122"/>
                <a:ea typeface="微软雅黑" panose="020B0503020204020204" pitchFamily="34" charset="-122"/>
              </a:rPr>
              <a:t>寻源</a:t>
            </a:r>
          </a:p>
        </p:txBody>
      </p:sp>
      <p:sp>
        <p:nvSpPr>
          <p:cNvPr id="93" name="矩形 92"/>
          <p:cNvSpPr/>
          <p:nvPr/>
        </p:nvSpPr>
        <p:spPr>
          <a:xfrm>
            <a:off x="800194" y="2367424"/>
            <a:ext cx="1076533" cy="225093"/>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r>
              <a:rPr lang="zh-CN" altLang="en-US" sz="1200" b="1" dirty="0">
                <a:solidFill>
                  <a:srgbClr val="FFFFFF"/>
                </a:solidFill>
                <a:latin typeface="微软雅黑" panose="020B0503020204020204" pitchFamily="34" charset="-122"/>
                <a:ea typeface="微软雅黑" panose="020B0503020204020204" pitchFamily="34" charset="-122"/>
              </a:rPr>
              <a:t>询报价</a:t>
            </a:r>
          </a:p>
        </p:txBody>
      </p:sp>
      <p:sp>
        <p:nvSpPr>
          <p:cNvPr id="100" name="矩形 99"/>
          <p:cNvSpPr/>
          <p:nvPr/>
        </p:nvSpPr>
        <p:spPr>
          <a:xfrm>
            <a:off x="800194" y="1205609"/>
            <a:ext cx="1076533" cy="225093"/>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r>
              <a:rPr lang="zh-CN" altLang="en-US" sz="1200" b="1" dirty="0">
                <a:solidFill>
                  <a:srgbClr val="FFFFFF"/>
                </a:solidFill>
                <a:latin typeface="微软雅黑" panose="020B0503020204020204" pitchFamily="34" charset="-122"/>
                <a:ea typeface="微软雅黑" panose="020B0503020204020204" pitchFamily="34" charset="-122"/>
              </a:rPr>
              <a:t>潜在供应商</a:t>
            </a:r>
          </a:p>
        </p:txBody>
      </p:sp>
      <p:sp>
        <p:nvSpPr>
          <p:cNvPr id="103" name="矩形 102"/>
          <p:cNvSpPr/>
          <p:nvPr/>
        </p:nvSpPr>
        <p:spPr>
          <a:xfrm>
            <a:off x="800194" y="1786516"/>
            <a:ext cx="1076533" cy="225093"/>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r>
              <a:rPr lang="zh-CN" altLang="en-US" sz="1200" b="1" dirty="0">
                <a:solidFill>
                  <a:srgbClr val="FFFFFF"/>
                </a:solidFill>
                <a:latin typeface="微软雅黑" panose="020B0503020204020204" pitchFamily="34" charset="-122"/>
                <a:ea typeface="微软雅黑" panose="020B0503020204020204" pitchFamily="34" charset="-122"/>
              </a:rPr>
              <a:t>供应商档案</a:t>
            </a:r>
          </a:p>
        </p:txBody>
      </p:sp>
      <p:sp>
        <p:nvSpPr>
          <p:cNvPr id="111" name="矩形 110"/>
          <p:cNvSpPr/>
          <p:nvPr/>
        </p:nvSpPr>
        <p:spPr>
          <a:xfrm>
            <a:off x="688176" y="2875781"/>
            <a:ext cx="1300569" cy="370192"/>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r>
              <a:rPr lang="zh-CN" altLang="en-US" sz="2000" b="1" dirty="0">
                <a:solidFill>
                  <a:srgbClr val="FFFFFF"/>
                </a:solidFill>
                <a:latin typeface="微软雅黑" panose="020B0503020204020204" pitchFamily="34" charset="-122"/>
                <a:ea typeface="微软雅黑" panose="020B0503020204020204" pitchFamily="34" charset="-122"/>
              </a:rPr>
              <a:t>招投标</a:t>
            </a:r>
          </a:p>
        </p:txBody>
      </p:sp>
      <p:sp>
        <p:nvSpPr>
          <p:cNvPr id="112" name="矩形 111"/>
          <p:cNvSpPr/>
          <p:nvPr/>
        </p:nvSpPr>
        <p:spPr>
          <a:xfrm>
            <a:off x="800194" y="3529236"/>
            <a:ext cx="1076533" cy="225093"/>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r>
              <a:rPr lang="zh-CN" altLang="en-US" sz="1200" b="1" dirty="0">
                <a:solidFill>
                  <a:srgbClr val="FFFFFF"/>
                </a:solidFill>
                <a:latin typeface="微软雅黑" panose="020B0503020204020204" pitchFamily="34" charset="-122"/>
                <a:ea typeface="微软雅黑" panose="020B0503020204020204" pitchFamily="34" charset="-122"/>
              </a:rPr>
              <a:t>电子目录</a:t>
            </a:r>
          </a:p>
        </p:txBody>
      </p:sp>
      <p:sp>
        <p:nvSpPr>
          <p:cNvPr id="68" name="矩形 67"/>
          <p:cNvSpPr/>
          <p:nvPr/>
        </p:nvSpPr>
        <p:spPr>
          <a:xfrm>
            <a:off x="3742115" y="825538"/>
            <a:ext cx="2052615" cy="3151297"/>
          </a:xfrm>
          <a:prstGeom prst="rect">
            <a:avLst/>
          </a:prstGeom>
          <a:solidFill>
            <a:srgbClr val="EAEAEA"/>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fontAlgn="base">
              <a:spcBef>
                <a:spcPct val="0"/>
              </a:spcBef>
              <a:spcAft>
                <a:spcPct val="0"/>
              </a:spcAft>
            </a:pPr>
            <a:r>
              <a:rPr lang="zh-CN" altLang="en-US" sz="1600" b="1" dirty="0">
                <a:solidFill>
                  <a:srgbClr val="FFFFFF">
                    <a:lumMod val="50000"/>
                  </a:srgbClr>
                </a:solidFill>
                <a:latin typeface="微软雅黑" panose="020B0503020204020204" pitchFamily="34" charset="-122"/>
                <a:ea typeface="微软雅黑" panose="020B0503020204020204" pitchFamily="34" charset="-122"/>
              </a:rPr>
              <a:t>采购协同</a:t>
            </a:r>
          </a:p>
        </p:txBody>
      </p:sp>
      <p:sp>
        <p:nvSpPr>
          <p:cNvPr id="69" name="矩形 68"/>
          <p:cNvSpPr/>
          <p:nvPr/>
        </p:nvSpPr>
        <p:spPr>
          <a:xfrm>
            <a:off x="4189381" y="1827623"/>
            <a:ext cx="1087298" cy="210599"/>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r>
              <a:rPr lang="zh-CN" altLang="en-US" sz="1200" b="1" dirty="0">
                <a:solidFill>
                  <a:srgbClr val="FFFFFF"/>
                </a:solidFill>
                <a:latin typeface="微软雅黑" panose="020B0503020204020204" pitchFamily="34" charset="-122"/>
                <a:ea typeface="微软雅黑" panose="020B0503020204020204" pitchFamily="34" charset="-122"/>
              </a:rPr>
              <a:t>采购订单</a:t>
            </a:r>
          </a:p>
        </p:txBody>
      </p:sp>
      <p:sp>
        <p:nvSpPr>
          <p:cNvPr id="70" name="矩形 69"/>
          <p:cNvSpPr/>
          <p:nvPr/>
        </p:nvSpPr>
        <p:spPr>
          <a:xfrm>
            <a:off x="4189381" y="1250124"/>
            <a:ext cx="1087298" cy="210599"/>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r>
              <a:rPr lang="zh-CN" altLang="en-US" sz="1200" b="1" dirty="0">
                <a:solidFill>
                  <a:srgbClr val="FFFFFF"/>
                </a:solidFill>
                <a:latin typeface="微软雅黑" panose="020B0503020204020204" pitchFamily="34" charset="-122"/>
                <a:ea typeface="微软雅黑" panose="020B0503020204020204" pitchFamily="34" charset="-122"/>
              </a:rPr>
              <a:t>采购计划</a:t>
            </a:r>
          </a:p>
        </p:txBody>
      </p:sp>
      <p:sp>
        <p:nvSpPr>
          <p:cNvPr id="113" name="矩形 112"/>
          <p:cNvSpPr/>
          <p:nvPr/>
        </p:nvSpPr>
        <p:spPr>
          <a:xfrm>
            <a:off x="4189381" y="2405122"/>
            <a:ext cx="1087298" cy="210599"/>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r>
              <a:rPr lang="zh-CN" altLang="en-US" sz="1200" b="1" dirty="0">
                <a:solidFill>
                  <a:srgbClr val="FFFFFF"/>
                </a:solidFill>
                <a:latin typeface="微软雅黑" panose="020B0503020204020204" pitchFamily="34" charset="-122"/>
                <a:ea typeface="微软雅黑" panose="020B0503020204020204" pitchFamily="34" charset="-122"/>
              </a:rPr>
              <a:t>采购看板</a:t>
            </a:r>
          </a:p>
        </p:txBody>
      </p:sp>
      <p:sp>
        <p:nvSpPr>
          <p:cNvPr id="114" name="矩形 113"/>
          <p:cNvSpPr/>
          <p:nvPr/>
        </p:nvSpPr>
        <p:spPr>
          <a:xfrm>
            <a:off x="4189381" y="2982620"/>
            <a:ext cx="1087298" cy="210599"/>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r>
              <a:rPr lang="zh-CN" altLang="en-US" sz="1200" b="1" dirty="0">
                <a:solidFill>
                  <a:srgbClr val="FFFFFF"/>
                </a:solidFill>
                <a:latin typeface="微软雅黑" panose="020B0503020204020204" pitchFamily="34" charset="-122"/>
                <a:ea typeface="微软雅黑" panose="020B0503020204020204" pitchFamily="34" charset="-122"/>
              </a:rPr>
              <a:t>送货管理</a:t>
            </a:r>
          </a:p>
        </p:txBody>
      </p:sp>
      <p:sp>
        <p:nvSpPr>
          <p:cNvPr id="115" name="矩形 114"/>
          <p:cNvSpPr/>
          <p:nvPr/>
        </p:nvSpPr>
        <p:spPr>
          <a:xfrm>
            <a:off x="4189381" y="3560118"/>
            <a:ext cx="1087298" cy="210599"/>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r>
              <a:rPr lang="zh-CN" altLang="en-US" sz="1200" b="1" dirty="0">
                <a:solidFill>
                  <a:srgbClr val="FFFFFF"/>
                </a:solidFill>
                <a:latin typeface="微软雅黑" panose="020B0503020204020204" pitchFamily="34" charset="-122"/>
                <a:ea typeface="微软雅黑" panose="020B0503020204020204" pitchFamily="34" charset="-122"/>
              </a:rPr>
              <a:t>财务管理</a:t>
            </a:r>
          </a:p>
        </p:txBody>
      </p:sp>
      <p:sp>
        <p:nvSpPr>
          <p:cNvPr id="116" name="右箭头 115"/>
          <p:cNvSpPr/>
          <p:nvPr/>
        </p:nvSpPr>
        <p:spPr>
          <a:xfrm>
            <a:off x="5925866" y="2367424"/>
            <a:ext cx="774537" cy="287276"/>
          </a:xfrm>
          <a:prstGeom prst="rightArrow">
            <a:avLst/>
          </a:prstGeom>
          <a:solidFill>
            <a:srgbClr val="DDD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17" name="矩形 116"/>
          <p:cNvSpPr/>
          <p:nvPr/>
        </p:nvSpPr>
        <p:spPr>
          <a:xfrm>
            <a:off x="269180" y="4369980"/>
            <a:ext cx="8448325" cy="635295"/>
          </a:xfrm>
          <a:prstGeom prst="rect">
            <a:avLst/>
          </a:prstGeom>
          <a:solidFill>
            <a:srgbClr val="EAEAEA"/>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defTabSz="914400" fontAlgn="base">
              <a:spcBef>
                <a:spcPct val="0"/>
              </a:spcBef>
              <a:spcAft>
                <a:spcPct val="0"/>
              </a:spcAft>
            </a:pPr>
            <a:r>
              <a:rPr lang="en-US" altLang="zh-CN" sz="1600" b="1" dirty="0">
                <a:solidFill>
                  <a:srgbClr val="FF0000"/>
                </a:solidFill>
                <a:latin typeface="微软雅黑" panose="020B0503020204020204" pitchFamily="34" charset="-122"/>
                <a:ea typeface="微软雅黑" panose="020B0503020204020204" pitchFamily="34" charset="-122"/>
              </a:rPr>
              <a:t>ERP</a:t>
            </a:r>
            <a:r>
              <a:rPr lang="zh-CN" altLang="en-US" sz="1600" b="1" dirty="0">
                <a:solidFill>
                  <a:srgbClr val="FF0000"/>
                </a:solidFill>
                <a:latin typeface="微软雅黑" panose="020B0503020204020204" pitchFamily="34" charset="-122"/>
                <a:ea typeface="微软雅黑" panose="020B0503020204020204" pitchFamily="34" charset="-122"/>
              </a:rPr>
              <a:t>系统</a:t>
            </a:r>
          </a:p>
        </p:txBody>
      </p:sp>
      <p:sp>
        <p:nvSpPr>
          <p:cNvPr id="118" name="上下箭头 117"/>
          <p:cNvSpPr/>
          <p:nvPr/>
        </p:nvSpPr>
        <p:spPr>
          <a:xfrm>
            <a:off x="1184908" y="3964558"/>
            <a:ext cx="239855" cy="393145"/>
          </a:xfrm>
          <a:prstGeom prst="upDownArrow">
            <a:avLst/>
          </a:prstGeom>
          <a:solidFill>
            <a:srgbClr val="EAEAEA"/>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defTabSz="914400" fontAlgn="base">
              <a:spcBef>
                <a:spcPct val="0"/>
              </a:spcBef>
              <a:spcAft>
                <a:spcPct val="0"/>
              </a:spcAft>
            </a:pPr>
            <a:endParaRPr lang="zh-CN" altLang="en-US" sz="1600" b="1">
              <a:solidFill>
                <a:srgbClr val="FF0000"/>
              </a:solidFill>
              <a:latin typeface="微软雅黑" panose="020B0503020204020204" pitchFamily="34" charset="-122"/>
              <a:ea typeface="微软雅黑" panose="020B0503020204020204" pitchFamily="34" charset="-122"/>
            </a:endParaRPr>
          </a:p>
        </p:txBody>
      </p:sp>
      <p:sp>
        <p:nvSpPr>
          <p:cNvPr id="119" name="上下箭头 118"/>
          <p:cNvSpPr/>
          <p:nvPr/>
        </p:nvSpPr>
        <p:spPr>
          <a:xfrm>
            <a:off x="4613102" y="3964558"/>
            <a:ext cx="239855" cy="393145"/>
          </a:xfrm>
          <a:prstGeom prst="upDownArrow">
            <a:avLst/>
          </a:prstGeom>
          <a:solidFill>
            <a:srgbClr val="EAEAEA"/>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defTabSz="914400" fontAlgn="base">
              <a:spcBef>
                <a:spcPct val="0"/>
              </a:spcBef>
              <a:spcAft>
                <a:spcPct val="0"/>
              </a:spcAft>
            </a:pPr>
            <a:endParaRPr lang="zh-CN" altLang="en-US" sz="1600" b="1">
              <a:solidFill>
                <a:srgbClr val="FF0000"/>
              </a:solidFill>
              <a:latin typeface="微软雅黑" panose="020B0503020204020204" pitchFamily="34" charset="-122"/>
              <a:ea typeface="微软雅黑" panose="020B0503020204020204" pitchFamily="34" charset="-122"/>
            </a:endParaRPr>
          </a:p>
        </p:txBody>
      </p:sp>
      <p:sp>
        <p:nvSpPr>
          <p:cNvPr id="120" name="上下箭头 119"/>
          <p:cNvSpPr/>
          <p:nvPr/>
        </p:nvSpPr>
        <p:spPr>
          <a:xfrm>
            <a:off x="7642599" y="3964558"/>
            <a:ext cx="239855" cy="393145"/>
          </a:xfrm>
          <a:prstGeom prst="upDownArrow">
            <a:avLst/>
          </a:prstGeom>
          <a:solidFill>
            <a:srgbClr val="EAEAEA"/>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defTabSz="914400" fontAlgn="base">
              <a:spcBef>
                <a:spcPct val="0"/>
              </a:spcBef>
              <a:spcAft>
                <a:spcPct val="0"/>
              </a:spcAft>
            </a:pPr>
            <a:endParaRPr lang="zh-CN" altLang="en-US" sz="1600" b="1">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66794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招投标的主业务流程</a:t>
            </a:r>
            <a:endParaRPr lang="en-US" sz="2000" dirty="0"/>
          </a:p>
        </p:txBody>
      </p:sp>
      <p:sp>
        <p:nvSpPr>
          <p:cNvPr id="4" name="圆角矩形 3"/>
          <p:cNvSpPr/>
          <p:nvPr/>
        </p:nvSpPr>
        <p:spPr bwMode="auto">
          <a:xfrm>
            <a:off x="2194243" y="763476"/>
            <a:ext cx="1040740" cy="424758"/>
          </a:xfrm>
          <a:prstGeom prst="roundRect">
            <a:avLst/>
          </a:prstGeom>
          <a:noFill/>
          <a:ln w="9525" cap="flat" cmpd="sng" algn="ctr">
            <a:solidFill>
              <a:schemeClr val="bg1"/>
            </a:solidFill>
            <a:prstDash val="solid"/>
            <a:round/>
            <a:headEnd type="none" w="med" len="med"/>
            <a:tailEnd type="none" w="med" len="med"/>
          </a:ln>
          <a:effectLst/>
        </p:spPr>
        <p:txBody>
          <a:bodyPr vert="horz" wrap="none" lIns="91436" tIns="45718" rIns="91436" bIns="45718" numCol="1" rtlCol="0" anchor="ctr" anchorCtr="0" compatLnSpc="1">
            <a:prstTxWarp prst="textNoShape">
              <a:avLst/>
            </a:prstTxWarp>
          </a:bodyPr>
          <a:lstStyle/>
          <a:p>
            <a:pPr algn="ctr" defTabSz="914364" fontAlgn="base">
              <a:spcBef>
                <a:spcPct val="0"/>
              </a:spcBef>
              <a:spcAft>
                <a:spcPct val="0"/>
              </a:spcAft>
            </a:pPr>
            <a:r>
              <a:rPr lang="zh-CN" altLang="en-US" sz="1400" dirty="0">
                <a:solidFill>
                  <a:srgbClr val="FFFFFF">
                    <a:lumMod val="95000"/>
                  </a:srgbClr>
                </a:solidFill>
                <a:latin typeface="Arial" charset="0"/>
                <a:ea typeface="宋体" charset="-122"/>
                <a:cs typeface="文鼎中黑" charset="-122"/>
              </a:rPr>
              <a:t>标案立项</a:t>
            </a:r>
            <a:endParaRPr lang="zh-CN" altLang="en-US" sz="1400" dirty="0">
              <a:solidFill>
                <a:srgbClr val="FFFFFF">
                  <a:lumMod val="95000"/>
                </a:srgbClr>
              </a:solidFill>
              <a:latin typeface="微软雅黑" pitchFamily="34" charset="-122"/>
              <a:ea typeface="微软雅黑" pitchFamily="34" charset="-122"/>
              <a:cs typeface="文鼎中黑" charset="-122"/>
            </a:endParaRPr>
          </a:p>
        </p:txBody>
      </p:sp>
      <p:sp>
        <p:nvSpPr>
          <p:cNvPr id="5" name="圆角矩形 4"/>
          <p:cNvSpPr/>
          <p:nvPr/>
        </p:nvSpPr>
        <p:spPr bwMode="auto">
          <a:xfrm>
            <a:off x="4623135" y="763476"/>
            <a:ext cx="1040740" cy="424758"/>
          </a:xfrm>
          <a:prstGeom prst="roundRect">
            <a:avLst/>
          </a:prstGeom>
          <a:noFill/>
          <a:ln w="9525" cap="flat" cmpd="sng" algn="ctr">
            <a:solidFill>
              <a:schemeClr val="bg1"/>
            </a:solidFill>
            <a:prstDash val="solid"/>
            <a:round/>
            <a:headEnd type="none" w="med" len="med"/>
            <a:tailEnd type="none" w="med" len="med"/>
          </a:ln>
          <a:effectLst/>
        </p:spPr>
        <p:txBody>
          <a:bodyPr vert="horz" wrap="none" lIns="91436" tIns="45718" rIns="91436" bIns="45718" numCol="1" rtlCol="0" anchor="ctr" anchorCtr="0" compatLnSpc="1">
            <a:prstTxWarp prst="textNoShape">
              <a:avLst/>
            </a:prstTxWarp>
          </a:bodyPr>
          <a:lstStyle/>
          <a:p>
            <a:pPr algn="ctr" defTabSz="914364" fontAlgn="base">
              <a:spcBef>
                <a:spcPct val="0"/>
              </a:spcBef>
              <a:spcAft>
                <a:spcPct val="0"/>
              </a:spcAft>
            </a:pPr>
            <a:r>
              <a:rPr lang="zh-CN" altLang="en-US" sz="1400" dirty="0">
                <a:solidFill>
                  <a:srgbClr val="FFFFFF">
                    <a:lumMod val="95000"/>
                  </a:srgbClr>
                </a:solidFill>
                <a:latin typeface="微软雅黑" pitchFamily="34" charset="-122"/>
                <a:ea typeface="微软雅黑" pitchFamily="34" charset="-122"/>
                <a:cs typeface="文鼎中黑" charset="-122"/>
              </a:rPr>
              <a:t>邀请供应商</a:t>
            </a:r>
          </a:p>
        </p:txBody>
      </p:sp>
      <p:sp>
        <p:nvSpPr>
          <p:cNvPr id="6" name="流程图: 决策 5"/>
          <p:cNvSpPr/>
          <p:nvPr/>
        </p:nvSpPr>
        <p:spPr bwMode="auto">
          <a:xfrm>
            <a:off x="3481866" y="675919"/>
            <a:ext cx="951528" cy="607115"/>
          </a:xfrm>
          <a:prstGeom prst="flowChartDecision">
            <a:avLst/>
          </a:prstGeom>
          <a:noFill/>
          <a:ln w="9525" cap="flat" cmpd="sng" algn="ctr">
            <a:solidFill>
              <a:schemeClr val="bg1"/>
            </a:solidFill>
            <a:prstDash val="solid"/>
            <a:round/>
            <a:headEnd type="none" w="med" len="med"/>
            <a:tailEnd type="none" w="med" len="med"/>
          </a:ln>
          <a:effectLst/>
        </p:spPr>
        <p:txBody>
          <a:bodyPr vert="horz" wrap="none" lIns="91436" tIns="45718" rIns="91436" bIns="45718" numCol="1" rtlCol="0" anchor="ctr" anchorCtr="0" compatLnSpc="1">
            <a:prstTxWarp prst="textNoShape">
              <a:avLst/>
            </a:prstTxWarp>
          </a:bodyPr>
          <a:lstStyle/>
          <a:p>
            <a:pPr algn="ctr" defTabSz="914400" fontAlgn="base">
              <a:spcBef>
                <a:spcPct val="0"/>
              </a:spcBef>
              <a:spcAft>
                <a:spcPct val="0"/>
              </a:spcAft>
            </a:pPr>
            <a:r>
              <a:rPr lang="zh-CN" altLang="en-US" sz="1400" dirty="0">
                <a:solidFill>
                  <a:srgbClr val="FFFFFF">
                    <a:lumMod val="95000"/>
                  </a:srgbClr>
                </a:solidFill>
                <a:latin typeface="Arial" charset="0"/>
                <a:ea typeface="宋体" charset="-122"/>
                <a:cs typeface="文鼎中黑" charset="-122"/>
              </a:rPr>
              <a:t>邀请</a:t>
            </a:r>
            <a:endParaRPr lang="en-US" altLang="zh-CN" sz="1400" dirty="0">
              <a:solidFill>
                <a:srgbClr val="FFFFFF">
                  <a:lumMod val="95000"/>
                </a:srgbClr>
              </a:solidFill>
              <a:latin typeface="Arial" charset="0"/>
              <a:ea typeface="宋体" charset="-122"/>
              <a:cs typeface="文鼎中黑" charset="-122"/>
            </a:endParaRPr>
          </a:p>
          <a:p>
            <a:pPr algn="ctr" defTabSz="914400" fontAlgn="base">
              <a:spcBef>
                <a:spcPct val="0"/>
              </a:spcBef>
              <a:spcAft>
                <a:spcPct val="0"/>
              </a:spcAft>
            </a:pPr>
            <a:r>
              <a:rPr lang="en-US" altLang="zh-CN" sz="1400" dirty="0">
                <a:solidFill>
                  <a:srgbClr val="FFFFFF">
                    <a:lumMod val="95000"/>
                  </a:srgbClr>
                </a:solidFill>
                <a:latin typeface="Arial" charset="0"/>
                <a:ea typeface="宋体" charset="-122"/>
                <a:cs typeface="文鼎中黑" charset="-122"/>
              </a:rPr>
              <a:t>  </a:t>
            </a:r>
            <a:r>
              <a:rPr lang="zh-CN" altLang="en-US" sz="1400" dirty="0">
                <a:solidFill>
                  <a:srgbClr val="FFFFFF">
                    <a:lumMod val="95000"/>
                  </a:srgbClr>
                </a:solidFill>
                <a:latin typeface="Arial" charset="0"/>
                <a:ea typeface="宋体" charset="-122"/>
                <a:cs typeface="文鼎中黑" charset="-122"/>
              </a:rPr>
              <a:t>竞价？</a:t>
            </a:r>
          </a:p>
        </p:txBody>
      </p:sp>
      <p:cxnSp>
        <p:nvCxnSpPr>
          <p:cNvPr id="7" name="肘形连接符 6"/>
          <p:cNvCxnSpPr>
            <a:stCxn id="4" idx="3"/>
            <a:endCxn id="6" idx="1"/>
          </p:cNvCxnSpPr>
          <p:nvPr/>
        </p:nvCxnSpPr>
        <p:spPr bwMode="auto">
          <a:xfrm>
            <a:off x="3234983" y="975837"/>
            <a:ext cx="246883" cy="3658"/>
          </a:xfrm>
          <a:prstGeom prst="bentConnector3">
            <a:avLst>
              <a:gd name="adj1" fmla="val 50000"/>
            </a:avLst>
          </a:prstGeom>
          <a:solidFill>
            <a:schemeClr val="accent1"/>
          </a:solidFill>
          <a:ln w="28575" cap="flat" cmpd="sng" algn="ctr">
            <a:solidFill>
              <a:schemeClr val="bg1"/>
            </a:solidFill>
            <a:prstDash val="solid"/>
            <a:round/>
            <a:headEnd type="none" w="med" len="med"/>
            <a:tailEnd type="arrow"/>
          </a:ln>
          <a:effectLst/>
        </p:spPr>
      </p:cxnSp>
      <p:cxnSp>
        <p:nvCxnSpPr>
          <p:cNvPr id="8" name="肘形连接符 7"/>
          <p:cNvCxnSpPr>
            <a:stCxn id="6" idx="3"/>
            <a:endCxn id="5" idx="1"/>
          </p:cNvCxnSpPr>
          <p:nvPr/>
        </p:nvCxnSpPr>
        <p:spPr bwMode="auto">
          <a:xfrm flipV="1">
            <a:off x="4433394" y="975837"/>
            <a:ext cx="189741" cy="3658"/>
          </a:xfrm>
          <a:prstGeom prst="bentConnector3">
            <a:avLst>
              <a:gd name="adj1" fmla="val 50000"/>
            </a:avLst>
          </a:prstGeom>
          <a:solidFill>
            <a:schemeClr val="accent1"/>
          </a:solidFill>
          <a:ln w="28575" cap="flat" cmpd="sng" algn="ctr">
            <a:solidFill>
              <a:schemeClr val="bg1"/>
            </a:solidFill>
            <a:prstDash val="solid"/>
            <a:round/>
            <a:headEnd type="none" w="med" len="med"/>
            <a:tailEnd type="arrow"/>
          </a:ln>
          <a:effectLst/>
        </p:spPr>
      </p:cxnSp>
      <p:sp>
        <p:nvSpPr>
          <p:cNvPr id="9" name="圆角矩形 8"/>
          <p:cNvSpPr/>
          <p:nvPr/>
        </p:nvSpPr>
        <p:spPr bwMode="auto">
          <a:xfrm>
            <a:off x="3623003" y="1676139"/>
            <a:ext cx="1040740" cy="291025"/>
          </a:xfrm>
          <a:prstGeom prst="roundRect">
            <a:avLst/>
          </a:prstGeom>
          <a:noFill/>
          <a:ln w="9525" cap="flat" cmpd="sng" algn="ctr">
            <a:solidFill>
              <a:schemeClr val="bg1"/>
            </a:solidFill>
            <a:prstDash val="solid"/>
            <a:round/>
            <a:headEnd type="none" w="med" len="med"/>
            <a:tailEnd type="none" w="med" len="med"/>
          </a:ln>
          <a:effectLst/>
        </p:spPr>
        <p:txBody>
          <a:bodyPr vert="horz" wrap="none" lIns="91436" tIns="45718" rIns="91436" bIns="45718" numCol="1" rtlCol="0" anchor="ctr" anchorCtr="0" compatLnSpc="1">
            <a:prstTxWarp prst="textNoShape">
              <a:avLst/>
            </a:prstTxWarp>
          </a:bodyPr>
          <a:lstStyle/>
          <a:p>
            <a:pPr algn="ctr" defTabSz="914364" fontAlgn="base">
              <a:spcBef>
                <a:spcPct val="0"/>
              </a:spcBef>
              <a:spcAft>
                <a:spcPct val="0"/>
              </a:spcAft>
            </a:pPr>
            <a:r>
              <a:rPr lang="zh-CN" altLang="en-US" sz="1400" dirty="0">
                <a:solidFill>
                  <a:srgbClr val="FFFFFF">
                    <a:lumMod val="95000"/>
                  </a:srgbClr>
                </a:solidFill>
                <a:latin typeface="Arial" charset="0"/>
                <a:ea typeface="宋体" charset="-122"/>
                <a:cs typeface="文鼎中黑" charset="-122"/>
              </a:rPr>
              <a:t>标案发布</a:t>
            </a:r>
            <a:endParaRPr lang="zh-CN" altLang="en-US" sz="1400" dirty="0">
              <a:solidFill>
                <a:srgbClr val="FFFFFF">
                  <a:lumMod val="95000"/>
                </a:srgbClr>
              </a:solidFill>
              <a:latin typeface="微软雅黑" pitchFamily="34" charset="-122"/>
              <a:ea typeface="微软雅黑" pitchFamily="34" charset="-122"/>
              <a:cs typeface="文鼎中黑" charset="-122"/>
            </a:endParaRPr>
          </a:p>
        </p:txBody>
      </p:sp>
      <p:cxnSp>
        <p:nvCxnSpPr>
          <p:cNvPr id="10" name="肘形连接符 9"/>
          <p:cNvCxnSpPr>
            <a:stCxn id="6" idx="2"/>
            <a:endCxn id="9" idx="0"/>
          </p:cNvCxnSpPr>
          <p:nvPr/>
        </p:nvCxnSpPr>
        <p:spPr bwMode="auto">
          <a:xfrm rot="16200000" flipH="1">
            <a:off x="3853949" y="1386714"/>
            <a:ext cx="393105" cy="185743"/>
          </a:xfrm>
          <a:prstGeom prst="bentConnector3">
            <a:avLst>
              <a:gd name="adj1" fmla="val 50000"/>
            </a:avLst>
          </a:prstGeom>
          <a:solidFill>
            <a:schemeClr val="accent1"/>
          </a:solidFill>
          <a:ln w="28575" cap="flat" cmpd="sng" algn="ctr">
            <a:solidFill>
              <a:schemeClr val="bg1"/>
            </a:solidFill>
            <a:prstDash val="solid"/>
            <a:round/>
            <a:headEnd type="none" w="med" len="med"/>
            <a:tailEnd type="arrow"/>
          </a:ln>
          <a:effectLst/>
        </p:spPr>
      </p:cxnSp>
      <p:cxnSp>
        <p:nvCxnSpPr>
          <p:cNvPr id="11" name="肘形连接符 10"/>
          <p:cNvCxnSpPr>
            <a:stCxn id="5" idx="3"/>
            <a:endCxn id="9" idx="0"/>
          </p:cNvCxnSpPr>
          <p:nvPr/>
        </p:nvCxnSpPr>
        <p:spPr bwMode="auto">
          <a:xfrm flipH="1">
            <a:off x="4143373" y="975855"/>
            <a:ext cx="1520502" cy="700284"/>
          </a:xfrm>
          <a:prstGeom prst="bentConnector4">
            <a:avLst>
              <a:gd name="adj1" fmla="val -15035"/>
              <a:gd name="adj2" fmla="val 65164"/>
            </a:avLst>
          </a:prstGeom>
          <a:solidFill>
            <a:schemeClr val="accent1"/>
          </a:solidFill>
          <a:ln w="28575" cap="flat" cmpd="sng" algn="ctr">
            <a:solidFill>
              <a:schemeClr val="bg1"/>
            </a:solidFill>
            <a:prstDash val="solid"/>
            <a:round/>
            <a:headEnd type="none" w="med" len="med"/>
            <a:tailEnd type="arrow"/>
          </a:ln>
          <a:effectLst/>
        </p:spPr>
      </p:cxnSp>
      <p:sp>
        <p:nvSpPr>
          <p:cNvPr id="12" name="圆角矩形 11"/>
          <p:cNvSpPr/>
          <p:nvPr/>
        </p:nvSpPr>
        <p:spPr bwMode="auto">
          <a:xfrm>
            <a:off x="1671225" y="2326233"/>
            <a:ext cx="1048452" cy="424758"/>
          </a:xfrm>
          <a:prstGeom prst="roundRect">
            <a:avLst/>
          </a:prstGeom>
          <a:noFill/>
          <a:ln w="9525" cap="flat" cmpd="sng" algn="ctr">
            <a:solidFill>
              <a:schemeClr val="bg1"/>
            </a:solidFill>
            <a:prstDash val="solid"/>
            <a:round/>
            <a:headEnd type="none" w="med" len="med"/>
            <a:tailEnd type="none" w="med" len="med"/>
          </a:ln>
          <a:effectLst/>
        </p:spPr>
        <p:txBody>
          <a:bodyPr vert="horz" wrap="none" lIns="91436" tIns="45718" rIns="91436" bIns="45718" numCol="1" rtlCol="0" anchor="ctr" anchorCtr="0" compatLnSpc="1">
            <a:prstTxWarp prst="textNoShape">
              <a:avLst/>
            </a:prstTxWarp>
          </a:bodyPr>
          <a:lstStyle/>
          <a:p>
            <a:pPr algn="ctr" defTabSz="914400" fontAlgn="base">
              <a:spcBef>
                <a:spcPct val="0"/>
              </a:spcBef>
              <a:spcAft>
                <a:spcPct val="0"/>
              </a:spcAft>
            </a:pPr>
            <a:r>
              <a:rPr lang="zh-CN" altLang="en-US" sz="1400" dirty="0">
                <a:solidFill>
                  <a:srgbClr val="FFFFFF">
                    <a:lumMod val="95000"/>
                  </a:srgbClr>
                </a:solidFill>
                <a:latin typeface="Arial" charset="0"/>
                <a:ea typeface="宋体" charset="-122"/>
                <a:cs typeface="文鼎中黑" charset="-122"/>
              </a:rPr>
              <a:t>供应商</a:t>
            </a:r>
            <a:endParaRPr lang="en-US" altLang="zh-CN" sz="1400" dirty="0">
              <a:solidFill>
                <a:srgbClr val="FFFFFF">
                  <a:lumMod val="95000"/>
                </a:srgbClr>
              </a:solidFill>
              <a:latin typeface="Arial" charset="0"/>
              <a:ea typeface="宋体" charset="-122"/>
              <a:cs typeface="文鼎中黑" charset="-122"/>
            </a:endParaRPr>
          </a:p>
          <a:p>
            <a:pPr algn="ctr" defTabSz="914400" fontAlgn="base">
              <a:spcBef>
                <a:spcPct val="0"/>
              </a:spcBef>
              <a:spcAft>
                <a:spcPct val="0"/>
              </a:spcAft>
            </a:pPr>
            <a:r>
              <a:rPr lang="zh-CN" altLang="en-US" sz="1400" dirty="0">
                <a:solidFill>
                  <a:srgbClr val="FFFFFF">
                    <a:lumMod val="95000"/>
                  </a:srgbClr>
                </a:solidFill>
                <a:latin typeface="Arial" charset="0"/>
                <a:ea typeface="宋体" charset="-122"/>
                <a:cs typeface="文鼎中黑" charset="-122"/>
              </a:rPr>
              <a:t>投标申请</a:t>
            </a:r>
          </a:p>
        </p:txBody>
      </p:sp>
      <p:cxnSp>
        <p:nvCxnSpPr>
          <p:cNvPr id="13" name="肘形连接符 12"/>
          <p:cNvCxnSpPr>
            <a:stCxn id="9" idx="2"/>
            <a:endCxn id="12" idx="0"/>
          </p:cNvCxnSpPr>
          <p:nvPr/>
        </p:nvCxnSpPr>
        <p:spPr bwMode="auto">
          <a:xfrm rot="5400000">
            <a:off x="2989878" y="1172737"/>
            <a:ext cx="359069" cy="1947922"/>
          </a:xfrm>
          <a:prstGeom prst="bentConnector3">
            <a:avLst>
              <a:gd name="adj1" fmla="val 50000"/>
            </a:avLst>
          </a:prstGeom>
          <a:solidFill>
            <a:schemeClr val="accent1"/>
          </a:solidFill>
          <a:ln w="28575" cap="flat" cmpd="sng" algn="ctr">
            <a:solidFill>
              <a:schemeClr val="bg1"/>
            </a:solidFill>
            <a:prstDash val="solid"/>
            <a:round/>
            <a:headEnd type="none" w="med" len="med"/>
            <a:tailEnd type="arrow"/>
          </a:ln>
          <a:effectLst/>
        </p:spPr>
      </p:cxnSp>
      <p:sp>
        <p:nvSpPr>
          <p:cNvPr id="14" name="圆角矩形 13"/>
          <p:cNvSpPr/>
          <p:nvPr/>
        </p:nvSpPr>
        <p:spPr bwMode="auto">
          <a:xfrm>
            <a:off x="2895513" y="2322813"/>
            <a:ext cx="1040740" cy="424758"/>
          </a:xfrm>
          <a:prstGeom prst="roundRect">
            <a:avLst/>
          </a:prstGeom>
          <a:noFill/>
          <a:ln w="9525" cap="flat" cmpd="sng" algn="ctr">
            <a:solidFill>
              <a:schemeClr val="bg1"/>
            </a:solidFill>
            <a:prstDash val="solid"/>
            <a:round/>
            <a:headEnd type="none" w="med" len="med"/>
            <a:tailEnd type="none" w="med" len="med"/>
          </a:ln>
          <a:effectLst/>
        </p:spPr>
        <p:txBody>
          <a:bodyPr vert="horz" wrap="none" lIns="91436" tIns="45718" rIns="91436" bIns="45718" numCol="1" rtlCol="0" anchor="ctr" anchorCtr="0" compatLnSpc="1">
            <a:prstTxWarp prst="textNoShape">
              <a:avLst/>
            </a:prstTxWarp>
          </a:bodyPr>
          <a:lstStyle/>
          <a:p>
            <a:pPr algn="ctr" defTabSz="914364" fontAlgn="base">
              <a:spcBef>
                <a:spcPct val="0"/>
              </a:spcBef>
              <a:spcAft>
                <a:spcPct val="0"/>
              </a:spcAft>
            </a:pPr>
            <a:r>
              <a:rPr lang="zh-CN" altLang="en-US" sz="1400" dirty="0">
                <a:solidFill>
                  <a:srgbClr val="FFFFFF">
                    <a:lumMod val="95000"/>
                  </a:srgbClr>
                </a:solidFill>
                <a:latin typeface="Arial" charset="0"/>
                <a:ea typeface="宋体" charset="-122"/>
                <a:cs typeface="文鼎中黑" charset="-122"/>
              </a:rPr>
              <a:t>招标</a:t>
            </a:r>
            <a:endParaRPr lang="en-US" altLang="zh-CN" sz="1400" dirty="0">
              <a:solidFill>
                <a:srgbClr val="FFFFFF">
                  <a:lumMod val="95000"/>
                </a:srgbClr>
              </a:solidFill>
              <a:latin typeface="微软雅黑" pitchFamily="34" charset="-122"/>
              <a:ea typeface="微软雅黑" pitchFamily="34" charset="-122"/>
              <a:cs typeface="文鼎中黑" charset="-122"/>
            </a:endParaRPr>
          </a:p>
          <a:p>
            <a:pPr algn="ctr" defTabSz="914364" fontAlgn="base">
              <a:spcBef>
                <a:spcPct val="0"/>
              </a:spcBef>
              <a:spcAft>
                <a:spcPct val="0"/>
              </a:spcAft>
            </a:pPr>
            <a:r>
              <a:rPr lang="zh-CN" altLang="en-US" sz="1400" dirty="0">
                <a:solidFill>
                  <a:srgbClr val="FFFFFF">
                    <a:lumMod val="95000"/>
                  </a:srgbClr>
                </a:solidFill>
                <a:latin typeface="Arial" charset="0"/>
                <a:ea typeface="宋体" charset="-122"/>
                <a:cs typeface="文鼎中黑" charset="-122"/>
              </a:rPr>
              <a:t>申请处理</a:t>
            </a:r>
            <a:endParaRPr lang="zh-CN" altLang="en-US" sz="1400" dirty="0">
              <a:solidFill>
                <a:srgbClr val="FFFFFF">
                  <a:lumMod val="95000"/>
                </a:srgbClr>
              </a:solidFill>
              <a:latin typeface="微软雅黑" pitchFamily="34" charset="-122"/>
              <a:ea typeface="微软雅黑" pitchFamily="34" charset="-122"/>
              <a:cs typeface="文鼎中黑" charset="-122"/>
            </a:endParaRPr>
          </a:p>
        </p:txBody>
      </p:sp>
      <p:cxnSp>
        <p:nvCxnSpPr>
          <p:cNvPr id="15" name="肘形连接符 14"/>
          <p:cNvCxnSpPr>
            <a:stCxn id="12" idx="3"/>
            <a:endCxn id="14" idx="1"/>
          </p:cNvCxnSpPr>
          <p:nvPr/>
        </p:nvCxnSpPr>
        <p:spPr bwMode="auto">
          <a:xfrm flipV="1">
            <a:off x="2719677" y="2535175"/>
            <a:ext cx="175836" cy="3454"/>
          </a:xfrm>
          <a:prstGeom prst="bentConnector3">
            <a:avLst>
              <a:gd name="adj1" fmla="val 50000"/>
            </a:avLst>
          </a:prstGeom>
          <a:solidFill>
            <a:schemeClr val="accent1"/>
          </a:solidFill>
          <a:ln w="28575" cap="flat" cmpd="sng" algn="ctr">
            <a:solidFill>
              <a:schemeClr val="bg1"/>
            </a:solidFill>
            <a:prstDash val="solid"/>
            <a:round/>
            <a:headEnd type="none" w="med" len="med"/>
            <a:tailEnd type="arrow"/>
          </a:ln>
          <a:effectLst/>
        </p:spPr>
      </p:cxnSp>
      <p:sp>
        <p:nvSpPr>
          <p:cNvPr id="16" name="圆角矩形 15"/>
          <p:cNvSpPr/>
          <p:nvPr/>
        </p:nvSpPr>
        <p:spPr bwMode="auto">
          <a:xfrm>
            <a:off x="4058956" y="3200548"/>
            <a:ext cx="1040740" cy="348107"/>
          </a:xfrm>
          <a:prstGeom prst="roundRect">
            <a:avLst/>
          </a:prstGeom>
          <a:noFill/>
          <a:ln w="9525" cap="flat" cmpd="sng" algn="ctr">
            <a:solidFill>
              <a:schemeClr val="bg1"/>
            </a:solidFill>
            <a:prstDash val="solid"/>
            <a:round/>
            <a:headEnd type="none" w="med" len="med"/>
            <a:tailEnd type="none" w="med" len="med"/>
          </a:ln>
          <a:effectLst/>
        </p:spPr>
        <p:txBody>
          <a:bodyPr vert="horz" wrap="none" lIns="91436" tIns="45718" rIns="91436" bIns="45718" numCol="1" rtlCol="0" anchor="ctr" anchorCtr="0" compatLnSpc="1">
            <a:prstTxWarp prst="textNoShape">
              <a:avLst/>
            </a:prstTxWarp>
          </a:bodyPr>
          <a:lstStyle/>
          <a:p>
            <a:pPr algn="ctr" defTabSz="914364" fontAlgn="base">
              <a:spcBef>
                <a:spcPct val="0"/>
              </a:spcBef>
              <a:spcAft>
                <a:spcPct val="0"/>
              </a:spcAft>
            </a:pPr>
            <a:r>
              <a:rPr lang="zh-CN" altLang="en-US" sz="1400" dirty="0">
                <a:solidFill>
                  <a:srgbClr val="FFFFFF">
                    <a:lumMod val="95000"/>
                  </a:srgbClr>
                </a:solidFill>
                <a:latin typeface="微软雅黑" pitchFamily="34" charset="-122"/>
                <a:ea typeface="微软雅黑" pitchFamily="34" charset="-122"/>
                <a:cs typeface="文鼎中黑" charset="-122"/>
              </a:rPr>
              <a:t>供应商竞价</a:t>
            </a:r>
          </a:p>
        </p:txBody>
      </p:sp>
      <p:cxnSp>
        <p:nvCxnSpPr>
          <p:cNvPr id="17" name="肘形连接符 16"/>
          <p:cNvCxnSpPr>
            <a:stCxn id="39" idx="2"/>
            <a:endCxn id="16" idx="0"/>
          </p:cNvCxnSpPr>
          <p:nvPr/>
        </p:nvCxnSpPr>
        <p:spPr bwMode="auto">
          <a:xfrm rot="5400000">
            <a:off x="6223379" y="1103519"/>
            <a:ext cx="452977" cy="3741081"/>
          </a:xfrm>
          <a:prstGeom prst="bentConnector3">
            <a:avLst>
              <a:gd name="adj1" fmla="val 50000"/>
            </a:avLst>
          </a:prstGeom>
          <a:solidFill>
            <a:schemeClr val="accent1"/>
          </a:solidFill>
          <a:ln w="28575" cap="flat" cmpd="sng" algn="ctr">
            <a:solidFill>
              <a:schemeClr val="bg1"/>
            </a:solidFill>
            <a:prstDash val="solid"/>
            <a:round/>
            <a:headEnd type="none" w="med" len="med"/>
            <a:tailEnd type="arrow"/>
          </a:ln>
          <a:effectLst/>
        </p:spPr>
      </p:cxnSp>
      <p:sp>
        <p:nvSpPr>
          <p:cNvPr id="18" name="圆角矩形 17"/>
          <p:cNvSpPr/>
          <p:nvPr/>
        </p:nvSpPr>
        <p:spPr bwMode="auto">
          <a:xfrm>
            <a:off x="4058956" y="3928210"/>
            <a:ext cx="1040740" cy="348107"/>
          </a:xfrm>
          <a:prstGeom prst="roundRect">
            <a:avLst/>
          </a:prstGeom>
          <a:noFill/>
          <a:ln w="9525" cap="flat" cmpd="sng" algn="ctr">
            <a:solidFill>
              <a:schemeClr val="bg1"/>
            </a:solidFill>
            <a:prstDash val="solid"/>
            <a:round/>
            <a:headEnd type="none" w="med" len="med"/>
            <a:tailEnd type="none" w="med" len="med"/>
          </a:ln>
          <a:effectLst/>
        </p:spPr>
        <p:txBody>
          <a:bodyPr vert="horz" wrap="none" lIns="91436" tIns="45718" rIns="91436" bIns="45718" numCol="1" rtlCol="0" anchor="ctr" anchorCtr="0" compatLnSpc="1">
            <a:prstTxWarp prst="textNoShape">
              <a:avLst/>
            </a:prstTxWarp>
          </a:bodyPr>
          <a:lstStyle/>
          <a:p>
            <a:pPr algn="ctr" defTabSz="914364" fontAlgn="base">
              <a:spcBef>
                <a:spcPct val="0"/>
              </a:spcBef>
              <a:spcAft>
                <a:spcPct val="0"/>
              </a:spcAft>
            </a:pPr>
            <a:r>
              <a:rPr lang="zh-CN" altLang="en-US" sz="1400" dirty="0">
                <a:solidFill>
                  <a:srgbClr val="FFFFFF">
                    <a:lumMod val="95000"/>
                  </a:srgbClr>
                </a:solidFill>
                <a:latin typeface="微软雅黑" pitchFamily="34" charset="-122"/>
                <a:ea typeface="微软雅黑" pitchFamily="34" charset="-122"/>
                <a:cs typeface="文鼎中黑" charset="-122"/>
              </a:rPr>
              <a:t>评标</a:t>
            </a:r>
          </a:p>
        </p:txBody>
      </p:sp>
      <p:sp>
        <p:nvSpPr>
          <p:cNvPr id="20" name="圆角矩形 19"/>
          <p:cNvSpPr/>
          <p:nvPr/>
        </p:nvSpPr>
        <p:spPr bwMode="auto">
          <a:xfrm>
            <a:off x="4058956" y="4537943"/>
            <a:ext cx="1040740" cy="348107"/>
          </a:xfrm>
          <a:prstGeom prst="roundRect">
            <a:avLst/>
          </a:prstGeom>
          <a:noFill/>
          <a:ln w="9525" cap="flat" cmpd="sng" algn="ctr">
            <a:solidFill>
              <a:schemeClr val="bg1"/>
            </a:solidFill>
            <a:prstDash val="solid"/>
            <a:round/>
            <a:headEnd type="none" w="med" len="med"/>
            <a:tailEnd type="none" w="med" len="med"/>
          </a:ln>
          <a:effectLst/>
        </p:spPr>
        <p:txBody>
          <a:bodyPr vert="horz" wrap="none" lIns="91436" tIns="45718" rIns="91436" bIns="45718" numCol="1" rtlCol="0" anchor="ctr" anchorCtr="0" compatLnSpc="1">
            <a:prstTxWarp prst="textNoShape">
              <a:avLst/>
            </a:prstTxWarp>
          </a:bodyPr>
          <a:lstStyle/>
          <a:p>
            <a:pPr algn="ctr" defTabSz="914364" fontAlgn="base">
              <a:spcBef>
                <a:spcPct val="0"/>
              </a:spcBef>
              <a:spcAft>
                <a:spcPct val="0"/>
              </a:spcAft>
            </a:pPr>
            <a:r>
              <a:rPr lang="zh-CN" altLang="en-US" sz="1400" dirty="0">
                <a:solidFill>
                  <a:srgbClr val="FFFFFF">
                    <a:lumMod val="95000"/>
                  </a:srgbClr>
                </a:solidFill>
                <a:latin typeface="微软雅黑" pitchFamily="34" charset="-122"/>
                <a:ea typeface="微软雅黑" pitchFamily="34" charset="-122"/>
                <a:cs typeface="文鼎中黑" charset="-122"/>
              </a:rPr>
              <a:t>决标 </a:t>
            </a:r>
            <a:r>
              <a:rPr lang="zh-CN" altLang="en-US" sz="1400" dirty="0">
                <a:solidFill>
                  <a:srgbClr val="FFFFFF">
                    <a:lumMod val="95000"/>
                  </a:srgbClr>
                </a:solidFill>
                <a:latin typeface="Arial" charset="0"/>
                <a:ea typeface="宋体" charset="-122"/>
                <a:cs typeface="文鼎中黑" charset="-122"/>
              </a:rPr>
              <a:t>授标</a:t>
            </a:r>
            <a:endParaRPr lang="zh-CN" altLang="en-US" sz="1400" dirty="0">
              <a:solidFill>
                <a:srgbClr val="FFFFFF">
                  <a:lumMod val="95000"/>
                </a:srgbClr>
              </a:solidFill>
              <a:latin typeface="微软雅黑" pitchFamily="34" charset="-122"/>
              <a:ea typeface="微软雅黑" pitchFamily="34" charset="-122"/>
              <a:cs typeface="文鼎中黑" charset="-122"/>
            </a:endParaRPr>
          </a:p>
        </p:txBody>
      </p:sp>
      <p:cxnSp>
        <p:nvCxnSpPr>
          <p:cNvPr id="23" name="直接连接符 22"/>
          <p:cNvCxnSpPr/>
          <p:nvPr/>
        </p:nvCxnSpPr>
        <p:spPr bwMode="auto">
          <a:xfrm>
            <a:off x="785786" y="761541"/>
            <a:ext cx="642942" cy="0"/>
          </a:xfrm>
          <a:prstGeom prst="line">
            <a:avLst/>
          </a:prstGeom>
          <a:solidFill>
            <a:schemeClr val="accent1"/>
          </a:solidFill>
          <a:ln w="38100" cap="flat" cmpd="sng" algn="ctr">
            <a:solidFill>
              <a:schemeClr val="bg1"/>
            </a:solidFill>
            <a:prstDash val="solid"/>
            <a:round/>
            <a:headEnd type="none" w="med" len="med"/>
            <a:tailEnd type="none" w="med" len="med"/>
          </a:ln>
          <a:effectLst/>
        </p:spPr>
      </p:cxnSp>
      <p:cxnSp>
        <p:nvCxnSpPr>
          <p:cNvPr id="24" name="直接连接符 23"/>
          <p:cNvCxnSpPr/>
          <p:nvPr/>
        </p:nvCxnSpPr>
        <p:spPr bwMode="auto">
          <a:xfrm>
            <a:off x="785786" y="1982387"/>
            <a:ext cx="642942" cy="0"/>
          </a:xfrm>
          <a:prstGeom prst="line">
            <a:avLst/>
          </a:prstGeom>
          <a:solidFill>
            <a:schemeClr val="accent1"/>
          </a:solidFill>
          <a:ln w="38100" cap="flat" cmpd="sng" algn="ctr">
            <a:solidFill>
              <a:schemeClr val="bg1"/>
            </a:solidFill>
            <a:prstDash val="solid"/>
            <a:round/>
            <a:headEnd type="none" w="med" len="med"/>
            <a:tailEnd type="none" w="med" len="med"/>
          </a:ln>
          <a:effectLst/>
        </p:spPr>
      </p:cxnSp>
      <p:cxnSp>
        <p:nvCxnSpPr>
          <p:cNvPr id="25" name="直接连接符 24"/>
          <p:cNvCxnSpPr/>
          <p:nvPr/>
        </p:nvCxnSpPr>
        <p:spPr bwMode="auto">
          <a:xfrm>
            <a:off x="785786" y="2946800"/>
            <a:ext cx="642942" cy="0"/>
          </a:xfrm>
          <a:prstGeom prst="line">
            <a:avLst/>
          </a:prstGeom>
          <a:solidFill>
            <a:schemeClr val="accent1"/>
          </a:solidFill>
          <a:ln w="38100" cap="flat" cmpd="sng" algn="ctr">
            <a:solidFill>
              <a:schemeClr val="bg1"/>
            </a:solidFill>
            <a:prstDash val="solid"/>
            <a:round/>
            <a:headEnd type="none" w="med" len="med"/>
            <a:tailEnd type="none" w="med" len="med"/>
          </a:ln>
          <a:effectLst/>
        </p:spPr>
      </p:cxnSp>
      <p:cxnSp>
        <p:nvCxnSpPr>
          <p:cNvPr id="26" name="直接连接符 25"/>
          <p:cNvCxnSpPr/>
          <p:nvPr/>
        </p:nvCxnSpPr>
        <p:spPr bwMode="auto">
          <a:xfrm>
            <a:off x="785786" y="3791355"/>
            <a:ext cx="642942" cy="0"/>
          </a:xfrm>
          <a:prstGeom prst="line">
            <a:avLst/>
          </a:prstGeom>
          <a:solidFill>
            <a:schemeClr val="accent1"/>
          </a:solidFill>
          <a:ln w="38100" cap="flat" cmpd="sng" algn="ctr">
            <a:solidFill>
              <a:schemeClr val="bg1"/>
            </a:solidFill>
            <a:prstDash val="solid"/>
            <a:round/>
            <a:headEnd type="none" w="med" len="med"/>
            <a:tailEnd type="none" w="med" len="med"/>
          </a:ln>
          <a:effectLst/>
        </p:spPr>
      </p:cxnSp>
      <p:cxnSp>
        <p:nvCxnSpPr>
          <p:cNvPr id="27" name="直接连接符 26"/>
          <p:cNvCxnSpPr/>
          <p:nvPr/>
        </p:nvCxnSpPr>
        <p:spPr bwMode="auto">
          <a:xfrm>
            <a:off x="785786" y="4840832"/>
            <a:ext cx="642942" cy="0"/>
          </a:xfrm>
          <a:prstGeom prst="line">
            <a:avLst/>
          </a:prstGeom>
          <a:solidFill>
            <a:schemeClr val="accent1"/>
          </a:solidFill>
          <a:ln w="38100" cap="flat" cmpd="sng" algn="ctr">
            <a:solidFill>
              <a:schemeClr val="bg1"/>
            </a:solidFill>
            <a:prstDash val="solid"/>
            <a:round/>
            <a:headEnd type="none" w="med" len="med"/>
            <a:tailEnd type="none" w="med" len="med"/>
          </a:ln>
          <a:effectLst/>
        </p:spPr>
      </p:cxnSp>
      <p:cxnSp>
        <p:nvCxnSpPr>
          <p:cNvPr id="28" name="直接箭头连接符 27"/>
          <p:cNvCxnSpPr/>
          <p:nvPr/>
        </p:nvCxnSpPr>
        <p:spPr bwMode="auto">
          <a:xfrm flipH="1">
            <a:off x="1212829" y="761543"/>
            <a:ext cx="3175" cy="1220843"/>
          </a:xfrm>
          <a:prstGeom prst="straightConnector1">
            <a:avLst/>
          </a:prstGeom>
          <a:solidFill>
            <a:schemeClr val="accent1"/>
          </a:solidFill>
          <a:ln w="38100" cap="flat" cmpd="sng" algn="ctr">
            <a:solidFill>
              <a:schemeClr val="bg1"/>
            </a:solidFill>
            <a:prstDash val="solid"/>
            <a:round/>
            <a:headEnd type="stealth" w="med" len="med"/>
            <a:tailEnd type="stealth" w="med" len="med"/>
          </a:ln>
          <a:effectLst/>
        </p:spPr>
      </p:cxnSp>
      <p:cxnSp>
        <p:nvCxnSpPr>
          <p:cNvPr id="29" name="直接箭头连接符 28"/>
          <p:cNvCxnSpPr/>
          <p:nvPr/>
        </p:nvCxnSpPr>
        <p:spPr bwMode="auto">
          <a:xfrm rot="5400000">
            <a:off x="732209" y="2464395"/>
            <a:ext cx="964413" cy="1588"/>
          </a:xfrm>
          <a:prstGeom prst="straightConnector1">
            <a:avLst/>
          </a:prstGeom>
          <a:solidFill>
            <a:schemeClr val="accent1"/>
          </a:solidFill>
          <a:ln w="38100" cap="flat" cmpd="sng" algn="ctr">
            <a:solidFill>
              <a:schemeClr val="bg1"/>
            </a:solidFill>
            <a:prstDash val="solid"/>
            <a:round/>
            <a:headEnd type="stealth" w="med" len="med"/>
            <a:tailEnd type="stealth" w="med" len="med"/>
          </a:ln>
          <a:effectLst/>
        </p:spPr>
      </p:cxnSp>
      <p:cxnSp>
        <p:nvCxnSpPr>
          <p:cNvPr id="30" name="直接箭头连接符 29"/>
          <p:cNvCxnSpPr/>
          <p:nvPr/>
        </p:nvCxnSpPr>
        <p:spPr bwMode="auto">
          <a:xfrm flipH="1">
            <a:off x="1212828" y="2946799"/>
            <a:ext cx="3176" cy="844556"/>
          </a:xfrm>
          <a:prstGeom prst="straightConnector1">
            <a:avLst/>
          </a:prstGeom>
          <a:solidFill>
            <a:schemeClr val="accent1"/>
          </a:solidFill>
          <a:ln w="38100" cap="flat" cmpd="sng" algn="ctr">
            <a:solidFill>
              <a:schemeClr val="bg1"/>
            </a:solidFill>
            <a:prstDash val="solid"/>
            <a:round/>
            <a:headEnd type="stealth" w="med" len="med"/>
            <a:tailEnd type="stealth" w="med" len="med"/>
          </a:ln>
          <a:effectLst/>
        </p:spPr>
      </p:cxnSp>
      <p:cxnSp>
        <p:nvCxnSpPr>
          <p:cNvPr id="31" name="直接箭头连接符 30"/>
          <p:cNvCxnSpPr/>
          <p:nvPr/>
        </p:nvCxnSpPr>
        <p:spPr bwMode="auto">
          <a:xfrm rot="5400000">
            <a:off x="733003" y="4304667"/>
            <a:ext cx="964413" cy="1588"/>
          </a:xfrm>
          <a:prstGeom prst="straightConnector1">
            <a:avLst/>
          </a:prstGeom>
          <a:solidFill>
            <a:schemeClr val="accent1"/>
          </a:solidFill>
          <a:ln w="38100" cap="flat" cmpd="sng" algn="ctr">
            <a:solidFill>
              <a:schemeClr val="bg1"/>
            </a:solidFill>
            <a:prstDash val="solid"/>
            <a:round/>
            <a:headEnd type="stealth" w="med" len="med"/>
            <a:tailEnd type="stealth" w="med" len="med"/>
          </a:ln>
          <a:effectLst/>
        </p:spPr>
      </p:cxnSp>
      <p:sp>
        <p:nvSpPr>
          <p:cNvPr id="32" name="TextBox 31"/>
          <p:cNvSpPr txBox="1"/>
          <p:nvPr/>
        </p:nvSpPr>
        <p:spPr>
          <a:xfrm>
            <a:off x="4424939" y="674592"/>
            <a:ext cx="214575" cy="27449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algn="ctr" defTabSz="914400" fontAlgn="base">
              <a:spcBef>
                <a:spcPct val="0"/>
              </a:spcBef>
              <a:spcAft>
                <a:spcPct val="0"/>
              </a:spcAft>
            </a:pPr>
            <a:r>
              <a:rPr lang="en-US" altLang="zh-CN" sz="1400" dirty="0">
                <a:solidFill>
                  <a:schemeClr val="bg1"/>
                </a:solidFill>
              </a:rPr>
              <a:t>Y</a:t>
            </a:r>
            <a:endParaRPr lang="zh-CN" altLang="en-US" sz="1400" dirty="0">
              <a:solidFill>
                <a:schemeClr val="bg1"/>
              </a:solidFill>
            </a:endParaRPr>
          </a:p>
        </p:txBody>
      </p:sp>
      <p:sp>
        <p:nvSpPr>
          <p:cNvPr id="33" name="TextBox 32"/>
          <p:cNvSpPr txBox="1"/>
          <p:nvPr/>
        </p:nvSpPr>
        <p:spPr>
          <a:xfrm>
            <a:off x="3710558" y="1205482"/>
            <a:ext cx="214575" cy="27449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algn="ctr" defTabSz="914400" fontAlgn="base">
              <a:spcBef>
                <a:spcPct val="0"/>
              </a:spcBef>
              <a:spcAft>
                <a:spcPct val="0"/>
              </a:spcAft>
            </a:pPr>
            <a:r>
              <a:rPr lang="en-US" altLang="zh-CN" sz="1400" dirty="0">
                <a:solidFill>
                  <a:schemeClr val="bg1"/>
                </a:solidFill>
              </a:rPr>
              <a:t>N</a:t>
            </a:r>
            <a:endParaRPr lang="zh-CN" altLang="en-US" sz="1400" dirty="0">
              <a:solidFill>
                <a:schemeClr val="bg1"/>
              </a:solidFill>
            </a:endParaRPr>
          </a:p>
        </p:txBody>
      </p:sp>
      <p:sp>
        <p:nvSpPr>
          <p:cNvPr id="34" name="TextBox 33"/>
          <p:cNvSpPr txBox="1"/>
          <p:nvPr/>
        </p:nvSpPr>
        <p:spPr>
          <a:xfrm>
            <a:off x="202262" y="1158921"/>
            <a:ext cx="919499" cy="521788"/>
          </a:xfrm>
          <a:prstGeom prst="rect">
            <a:avLst/>
          </a:prstGeom>
          <a:noFill/>
          <a:ln w="9525">
            <a:solidFill>
              <a:schemeClr val="bg1"/>
            </a:solidFill>
            <a:miter lim="800000"/>
            <a:headEnd/>
            <a:tailEnd/>
          </a:ln>
        </p:spPr>
        <p:txBody>
          <a:bodyPr vert="horz" wrap="square" lIns="91436" tIns="45718" rIns="91436" bIns="45718" numCol="1" anchor="ctr" anchorCtr="0" compatLnSpc="1">
            <a:prstTxWarp prst="textNoShape">
              <a:avLst/>
            </a:prstTxWarp>
          </a:bodyPr>
          <a:lstStyle/>
          <a:p>
            <a:pPr defTabSz="914400" fontAlgn="base">
              <a:spcBef>
                <a:spcPct val="0"/>
              </a:spcBef>
              <a:spcAft>
                <a:spcPct val="0"/>
              </a:spcAft>
            </a:pPr>
            <a:r>
              <a:rPr lang="zh-CN" altLang="en-US" sz="1400" b="1" dirty="0">
                <a:solidFill>
                  <a:schemeClr val="bg1"/>
                </a:solidFill>
              </a:rPr>
              <a:t>标案立项及发布</a:t>
            </a:r>
          </a:p>
        </p:txBody>
      </p:sp>
      <p:sp>
        <p:nvSpPr>
          <p:cNvPr id="35" name="TextBox 34"/>
          <p:cNvSpPr txBox="1"/>
          <p:nvPr/>
        </p:nvSpPr>
        <p:spPr>
          <a:xfrm>
            <a:off x="336789" y="2255878"/>
            <a:ext cx="778038" cy="417430"/>
          </a:xfrm>
          <a:prstGeom prst="rect">
            <a:avLst/>
          </a:prstGeom>
          <a:noFill/>
          <a:ln w="9525">
            <a:solidFill>
              <a:schemeClr val="bg1"/>
            </a:solidFill>
            <a:miter lim="800000"/>
            <a:headEnd/>
            <a:tailEnd/>
          </a:ln>
        </p:spPr>
        <p:txBody>
          <a:bodyPr vert="horz" wrap="square" lIns="91436" tIns="45718" rIns="91436" bIns="45718" numCol="1" anchor="ctr" anchorCtr="0" compatLnSpc="1">
            <a:prstTxWarp prst="textNoShape">
              <a:avLst/>
            </a:prstTxWarp>
          </a:bodyPr>
          <a:lstStyle/>
          <a:p>
            <a:pPr algn="ctr" defTabSz="914400" fontAlgn="base">
              <a:spcBef>
                <a:spcPct val="0"/>
              </a:spcBef>
              <a:spcAft>
                <a:spcPct val="0"/>
              </a:spcAft>
            </a:pPr>
            <a:r>
              <a:rPr lang="zh-CN" altLang="en-US" sz="1400" b="1" dirty="0">
                <a:solidFill>
                  <a:schemeClr val="bg1"/>
                </a:solidFill>
              </a:rPr>
              <a:t>供应商初选</a:t>
            </a:r>
          </a:p>
        </p:txBody>
      </p:sp>
      <p:sp>
        <p:nvSpPr>
          <p:cNvPr id="36" name="TextBox 35"/>
          <p:cNvSpPr txBox="1"/>
          <p:nvPr/>
        </p:nvSpPr>
        <p:spPr>
          <a:xfrm>
            <a:off x="336789" y="3169001"/>
            <a:ext cx="778038" cy="404636"/>
          </a:xfrm>
          <a:prstGeom prst="rect">
            <a:avLst/>
          </a:prstGeom>
          <a:noFill/>
          <a:ln w="9525">
            <a:solidFill>
              <a:schemeClr val="bg1"/>
            </a:solidFill>
            <a:miter lim="800000"/>
            <a:headEnd/>
            <a:tailEnd/>
          </a:ln>
        </p:spPr>
        <p:txBody>
          <a:bodyPr vert="horz" wrap="square" lIns="91436" tIns="45718" rIns="91436" bIns="45718" numCol="1" anchor="ctr" anchorCtr="0" compatLnSpc="1">
            <a:prstTxWarp prst="textNoShape">
              <a:avLst/>
            </a:prstTxWarp>
          </a:bodyPr>
          <a:lstStyle/>
          <a:p>
            <a:pPr algn="ctr" defTabSz="914400" fontAlgn="base">
              <a:spcBef>
                <a:spcPct val="0"/>
              </a:spcBef>
              <a:spcAft>
                <a:spcPct val="0"/>
              </a:spcAft>
            </a:pPr>
            <a:r>
              <a:rPr lang="zh-CN" altLang="en-US" sz="1400" b="1" dirty="0">
                <a:solidFill>
                  <a:schemeClr val="bg1"/>
                </a:solidFill>
              </a:rPr>
              <a:t>供应商投标</a:t>
            </a:r>
          </a:p>
        </p:txBody>
      </p:sp>
      <p:sp>
        <p:nvSpPr>
          <p:cNvPr id="37" name="TextBox 36"/>
          <p:cNvSpPr txBox="1"/>
          <p:nvPr/>
        </p:nvSpPr>
        <p:spPr>
          <a:xfrm>
            <a:off x="336789" y="4085161"/>
            <a:ext cx="778038" cy="404636"/>
          </a:xfrm>
          <a:prstGeom prst="rect">
            <a:avLst/>
          </a:prstGeom>
          <a:noFill/>
          <a:ln w="9525">
            <a:solidFill>
              <a:schemeClr val="bg1"/>
            </a:solidFill>
            <a:miter lim="800000"/>
            <a:headEnd/>
            <a:tailEnd/>
          </a:ln>
        </p:spPr>
        <p:txBody>
          <a:bodyPr vert="horz" wrap="square" lIns="91436" tIns="45718" rIns="91436" bIns="45718" numCol="1" anchor="ctr" anchorCtr="0" compatLnSpc="1">
            <a:prstTxWarp prst="textNoShape">
              <a:avLst/>
            </a:prstTxWarp>
          </a:bodyPr>
          <a:lstStyle/>
          <a:p>
            <a:pPr algn="ctr" defTabSz="914400" fontAlgn="base">
              <a:spcBef>
                <a:spcPct val="0"/>
              </a:spcBef>
              <a:spcAft>
                <a:spcPct val="0"/>
              </a:spcAft>
            </a:pPr>
            <a:r>
              <a:rPr lang="zh-CN" altLang="en-US" sz="1400" b="1" dirty="0">
                <a:solidFill>
                  <a:schemeClr val="bg1"/>
                </a:solidFill>
              </a:rPr>
              <a:t>评标及决标</a:t>
            </a:r>
          </a:p>
        </p:txBody>
      </p:sp>
      <p:sp>
        <p:nvSpPr>
          <p:cNvPr id="38" name="圆角矩形 37"/>
          <p:cNvSpPr/>
          <p:nvPr/>
        </p:nvSpPr>
        <p:spPr bwMode="auto">
          <a:xfrm>
            <a:off x="6575901" y="2322813"/>
            <a:ext cx="1040740" cy="424758"/>
          </a:xfrm>
          <a:prstGeom prst="roundRect">
            <a:avLst/>
          </a:prstGeom>
          <a:noFill/>
          <a:ln w="9525" cap="flat" cmpd="sng" algn="ctr">
            <a:solidFill>
              <a:schemeClr val="bg1"/>
            </a:solidFill>
            <a:prstDash val="solid"/>
            <a:round/>
            <a:headEnd type="none" w="med" len="med"/>
            <a:tailEnd type="none" w="med" len="med"/>
          </a:ln>
          <a:effectLst/>
        </p:spPr>
        <p:txBody>
          <a:bodyPr vert="horz" wrap="none" lIns="91436" tIns="45718" rIns="91436" bIns="45718" numCol="1" rtlCol="0" anchor="ctr" anchorCtr="0" compatLnSpc="1">
            <a:prstTxWarp prst="textNoShape">
              <a:avLst/>
            </a:prstTxWarp>
          </a:bodyPr>
          <a:lstStyle/>
          <a:p>
            <a:pPr algn="ctr" defTabSz="914364" fontAlgn="base">
              <a:spcBef>
                <a:spcPct val="0"/>
              </a:spcBef>
              <a:spcAft>
                <a:spcPct val="0"/>
              </a:spcAft>
            </a:pPr>
            <a:r>
              <a:rPr lang="zh-CN" altLang="en-US" sz="1400" dirty="0">
                <a:solidFill>
                  <a:srgbClr val="FFFFFF">
                    <a:lumMod val="95000"/>
                  </a:srgbClr>
                </a:solidFill>
                <a:latin typeface="微软雅黑" pitchFamily="34" charset="-122"/>
                <a:ea typeface="微软雅黑" pitchFamily="34" charset="-122"/>
                <a:cs typeface="文鼎中黑" charset="-122"/>
              </a:rPr>
              <a:t>供应商</a:t>
            </a:r>
            <a:endParaRPr lang="en-US" altLang="zh-CN" sz="1400" dirty="0">
              <a:solidFill>
                <a:srgbClr val="FFFFFF">
                  <a:lumMod val="95000"/>
                </a:srgbClr>
              </a:solidFill>
              <a:latin typeface="微软雅黑" pitchFamily="34" charset="-122"/>
              <a:ea typeface="微软雅黑" pitchFamily="34" charset="-122"/>
              <a:cs typeface="文鼎中黑" charset="-122"/>
            </a:endParaRPr>
          </a:p>
          <a:p>
            <a:pPr algn="ctr" defTabSz="914364" fontAlgn="base">
              <a:spcBef>
                <a:spcPct val="0"/>
              </a:spcBef>
              <a:spcAft>
                <a:spcPct val="0"/>
              </a:spcAft>
            </a:pPr>
            <a:r>
              <a:rPr lang="zh-CN" altLang="en-US" sz="1400" dirty="0">
                <a:solidFill>
                  <a:srgbClr val="FFFFFF">
                    <a:lumMod val="95000"/>
                  </a:srgbClr>
                </a:solidFill>
                <a:latin typeface="微软雅黑" pitchFamily="34" charset="-122"/>
                <a:ea typeface="微软雅黑" pitchFamily="34" charset="-122"/>
                <a:cs typeface="文鼎中黑" charset="-122"/>
              </a:rPr>
              <a:t>竞价报名</a:t>
            </a:r>
          </a:p>
        </p:txBody>
      </p:sp>
      <p:sp>
        <p:nvSpPr>
          <p:cNvPr id="39" name="圆角矩形 38"/>
          <p:cNvSpPr/>
          <p:nvPr/>
        </p:nvSpPr>
        <p:spPr bwMode="auto">
          <a:xfrm>
            <a:off x="7800037" y="2322813"/>
            <a:ext cx="1040740" cy="424758"/>
          </a:xfrm>
          <a:prstGeom prst="roundRect">
            <a:avLst/>
          </a:prstGeom>
          <a:noFill/>
          <a:ln w="9525" cap="flat" cmpd="sng" algn="ctr">
            <a:solidFill>
              <a:schemeClr val="bg1"/>
            </a:solidFill>
            <a:prstDash val="solid"/>
            <a:round/>
            <a:headEnd type="none" w="med" len="med"/>
            <a:tailEnd type="none" w="med" len="med"/>
          </a:ln>
          <a:effectLst/>
        </p:spPr>
        <p:txBody>
          <a:bodyPr vert="horz" wrap="none" lIns="91436" tIns="45718" rIns="91436" bIns="45718" numCol="1" rtlCol="0" anchor="ctr" anchorCtr="0" compatLnSpc="1">
            <a:prstTxWarp prst="textNoShape">
              <a:avLst/>
            </a:prstTxWarp>
          </a:bodyPr>
          <a:lstStyle/>
          <a:p>
            <a:pPr algn="ctr" defTabSz="914364" fontAlgn="base">
              <a:spcBef>
                <a:spcPct val="0"/>
              </a:spcBef>
              <a:spcAft>
                <a:spcPct val="0"/>
              </a:spcAft>
            </a:pPr>
            <a:r>
              <a:rPr lang="zh-CN" altLang="en-US" sz="1400" dirty="0">
                <a:solidFill>
                  <a:srgbClr val="FFFFFF">
                    <a:lumMod val="95000"/>
                  </a:srgbClr>
                </a:solidFill>
                <a:latin typeface="微软雅黑" pitchFamily="34" charset="-122"/>
                <a:ea typeface="微软雅黑" pitchFamily="34" charset="-122"/>
                <a:cs typeface="文鼎中黑" charset="-122"/>
              </a:rPr>
              <a:t>报名处理</a:t>
            </a:r>
          </a:p>
        </p:txBody>
      </p:sp>
      <p:cxnSp>
        <p:nvCxnSpPr>
          <p:cNvPr id="40" name="直接箭头连接符 39"/>
          <p:cNvCxnSpPr>
            <a:stCxn id="14" idx="3"/>
            <a:endCxn id="42" idx="1"/>
          </p:cNvCxnSpPr>
          <p:nvPr/>
        </p:nvCxnSpPr>
        <p:spPr bwMode="auto">
          <a:xfrm>
            <a:off x="3936253" y="2535192"/>
            <a:ext cx="183244" cy="855"/>
          </a:xfrm>
          <a:prstGeom prst="straightConnector1">
            <a:avLst/>
          </a:prstGeom>
          <a:solidFill>
            <a:schemeClr val="accent1"/>
          </a:solidFill>
          <a:ln w="28575" cap="flat" cmpd="sng" algn="ctr">
            <a:solidFill>
              <a:schemeClr val="bg1"/>
            </a:solidFill>
            <a:prstDash val="solid"/>
            <a:round/>
            <a:headEnd type="none" w="med" len="med"/>
            <a:tailEnd type="arrow"/>
          </a:ln>
          <a:effectLst/>
        </p:spPr>
      </p:cxnSp>
      <p:cxnSp>
        <p:nvCxnSpPr>
          <p:cNvPr id="41" name="直接箭头连接符 40"/>
          <p:cNvCxnSpPr>
            <a:stCxn id="38" idx="3"/>
            <a:endCxn id="39" idx="1"/>
          </p:cNvCxnSpPr>
          <p:nvPr/>
        </p:nvCxnSpPr>
        <p:spPr bwMode="auto">
          <a:xfrm>
            <a:off x="7616641" y="2535192"/>
            <a:ext cx="183396" cy="0"/>
          </a:xfrm>
          <a:prstGeom prst="straightConnector1">
            <a:avLst/>
          </a:prstGeom>
          <a:solidFill>
            <a:schemeClr val="accent1"/>
          </a:solidFill>
          <a:ln w="28575" cap="flat" cmpd="sng" algn="ctr">
            <a:solidFill>
              <a:schemeClr val="bg1"/>
            </a:solidFill>
            <a:prstDash val="solid"/>
            <a:round/>
            <a:headEnd type="none" w="med" len="med"/>
            <a:tailEnd type="arrow"/>
          </a:ln>
          <a:effectLst/>
        </p:spPr>
      </p:cxnSp>
      <p:sp>
        <p:nvSpPr>
          <p:cNvPr id="42" name="圆角矩形 41"/>
          <p:cNvSpPr/>
          <p:nvPr/>
        </p:nvSpPr>
        <p:spPr bwMode="auto">
          <a:xfrm>
            <a:off x="4119497" y="2323668"/>
            <a:ext cx="1048452" cy="424758"/>
          </a:xfrm>
          <a:prstGeom prst="roundRect">
            <a:avLst/>
          </a:prstGeom>
          <a:noFill/>
          <a:ln w="9525" cap="flat" cmpd="sng" algn="ctr">
            <a:solidFill>
              <a:schemeClr val="bg1"/>
            </a:solidFill>
            <a:prstDash val="solid"/>
            <a:round/>
            <a:headEnd type="none" w="med" len="med"/>
            <a:tailEnd type="none" w="med" len="med"/>
          </a:ln>
          <a:effectLst/>
        </p:spPr>
        <p:txBody>
          <a:bodyPr vert="horz" wrap="none" lIns="91436" tIns="45718" rIns="91436" bIns="45718" numCol="1" rtlCol="0" anchor="ctr" anchorCtr="0" compatLnSpc="1">
            <a:prstTxWarp prst="textNoShape">
              <a:avLst/>
            </a:prstTxWarp>
          </a:bodyPr>
          <a:lstStyle/>
          <a:p>
            <a:pPr algn="ctr" defTabSz="914400" fontAlgn="base">
              <a:spcBef>
                <a:spcPct val="0"/>
              </a:spcBef>
              <a:spcAft>
                <a:spcPct val="0"/>
              </a:spcAft>
            </a:pPr>
            <a:r>
              <a:rPr lang="zh-CN" altLang="en-US" sz="1400" dirty="0">
                <a:solidFill>
                  <a:srgbClr val="FFFFFF">
                    <a:lumMod val="95000"/>
                  </a:srgbClr>
                </a:solidFill>
                <a:latin typeface="Arial" charset="0"/>
                <a:ea typeface="宋体" charset="-122"/>
                <a:cs typeface="文鼎中黑" charset="-122"/>
              </a:rPr>
              <a:t>供应商</a:t>
            </a:r>
            <a:endParaRPr lang="en-US" altLang="zh-CN" sz="1400" dirty="0">
              <a:solidFill>
                <a:srgbClr val="FFFFFF">
                  <a:lumMod val="95000"/>
                </a:srgbClr>
              </a:solidFill>
              <a:latin typeface="Arial" charset="0"/>
              <a:ea typeface="宋体" charset="-122"/>
              <a:cs typeface="文鼎中黑" charset="-122"/>
            </a:endParaRPr>
          </a:p>
          <a:p>
            <a:pPr algn="ctr" defTabSz="914400" fontAlgn="base">
              <a:spcBef>
                <a:spcPct val="0"/>
              </a:spcBef>
              <a:spcAft>
                <a:spcPct val="0"/>
              </a:spcAft>
            </a:pPr>
            <a:r>
              <a:rPr lang="zh-CN" altLang="en-US" sz="1400" dirty="0">
                <a:solidFill>
                  <a:srgbClr val="FFFFFF">
                    <a:lumMod val="95000"/>
                  </a:srgbClr>
                </a:solidFill>
                <a:latin typeface="Arial" charset="0"/>
                <a:ea typeface="宋体" charset="-122"/>
                <a:cs typeface="文鼎中黑" charset="-122"/>
              </a:rPr>
              <a:t>资质文件</a:t>
            </a:r>
          </a:p>
        </p:txBody>
      </p:sp>
      <p:sp>
        <p:nvSpPr>
          <p:cNvPr id="43" name="圆角矩形 42"/>
          <p:cNvSpPr/>
          <p:nvPr/>
        </p:nvSpPr>
        <p:spPr bwMode="auto">
          <a:xfrm>
            <a:off x="5344203" y="2323668"/>
            <a:ext cx="1048452" cy="424758"/>
          </a:xfrm>
          <a:prstGeom prst="roundRect">
            <a:avLst/>
          </a:prstGeom>
          <a:noFill/>
          <a:ln w="9525" cap="flat" cmpd="sng" algn="ctr">
            <a:solidFill>
              <a:schemeClr val="bg1"/>
            </a:solidFill>
            <a:prstDash val="solid"/>
            <a:round/>
            <a:headEnd type="none" w="med" len="med"/>
            <a:tailEnd type="none" w="med" len="med"/>
          </a:ln>
          <a:effectLst/>
        </p:spPr>
        <p:txBody>
          <a:bodyPr vert="horz" wrap="none" lIns="91436" tIns="45718" rIns="91436" bIns="45718" numCol="1" rtlCol="0" anchor="ctr" anchorCtr="0" compatLnSpc="1">
            <a:prstTxWarp prst="textNoShape">
              <a:avLst/>
            </a:prstTxWarp>
          </a:bodyPr>
          <a:lstStyle/>
          <a:p>
            <a:pPr algn="ctr" defTabSz="914400" fontAlgn="base">
              <a:spcBef>
                <a:spcPct val="0"/>
              </a:spcBef>
              <a:spcAft>
                <a:spcPct val="0"/>
              </a:spcAft>
            </a:pPr>
            <a:r>
              <a:rPr lang="zh-CN" altLang="en-US" sz="1400" dirty="0">
                <a:solidFill>
                  <a:srgbClr val="FFFFFF">
                    <a:lumMod val="95000"/>
                  </a:srgbClr>
                </a:solidFill>
                <a:latin typeface="Arial" charset="0"/>
                <a:ea typeface="宋体" charset="-122"/>
                <a:cs typeface="文鼎中黑" charset="-122"/>
              </a:rPr>
              <a:t>资质审查</a:t>
            </a:r>
          </a:p>
        </p:txBody>
      </p:sp>
      <p:cxnSp>
        <p:nvCxnSpPr>
          <p:cNvPr id="44" name="直接箭头连接符 43"/>
          <p:cNvCxnSpPr>
            <a:stCxn id="42" idx="3"/>
            <a:endCxn id="43" idx="1"/>
          </p:cNvCxnSpPr>
          <p:nvPr/>
        </p:nvCxnSpPr>
        <p:spPr bwMode="auto">
          <a:xfrm>
            <a:off x="5167949" y="2536047"/>
            <a:ext cx="176254" cy="0"/>
          </a:xfrm>
          <a:prstGeom prst="straightConnector1">
            <a:avLst/>
          </a:prstGeom>
          <a:solidFill>
            <a:schemeClr val="accent1"/>
          </a:solidFill>
          <a:ln w="28575" cap="flat" cmpd="sng" algn="ctr">
            <a:solidFill>
              <a:schemeClr val="bg1"/>
            </a:solidFill>
            <a:prstDash val="solid"/>
            <a:round/>
            <a:headEnd type="none" w="med" len="med"/>
            <a:tailEnd type="arrow"/>
          </a:ln>
          <a:effectLst/>
        </p:spPr>
      </p:cxnSp>
      <p:cxnSp>
        <p:nvCxnSpPr>
          <p:cNvPr id="45" name="直接箭头连接符 44"/>
          <p:cNvCxnSpPr>
            <a:stCxn id="43" idx="3"/>
            <a:endCxn id="38" idx="1"/>
          </p:cNvCxnSpPr>
          <p:nvPr/>
        </p:nvCxnSpPr>
        <p:spPr bwMode="auto">
          <a:xfrm flipV="1">
            <a:off x="6392655" y="2535187"/>
            <a:ext cx="183246" cy="864"/>
          </a:xfrm>
          <a:prstGeom prst="straightConnector1">
            <a:avLst/>
          </a:prstGeom>
          <a:solidFill>
            <a:schemeClr val="accent1"/>
          </a:solidFill>
          <a:ln w="28575" cap="flat" cmpd="sng" algn="ctr">
            <a:solidFill>
              <a:schemeClr val="bg1"/>
            </a:solidFill>
            <a:prstDash val="solid"/>
            <a:round/>
            <a:headEnd type="none" w="med" len="med"/>
            <a:tailEnd type="arrow"/>
          </a:ln>
          <a:effectLst/>
        </p:spPr>
      </p:cxnSp>
      <p:cxnSp>
        <p:nvCxnSpPr>
          <p:cNvPr id="47" name="直接箭头连接符 46"/>
          <p:cNvCxnSpPr>
            <a:stCxn id="16" idx="2"/>
            <a:endCxn id="18" idx="0"/>
          </p:cNvCxnSpPr>
          <p:nvPr/>
        </p:nvCxnSpPr>
        <p:spPr bwMode="auto">
          <a:xfrm>
            <a:off x="4579326" y="3548655"/>
            <a:ext cx="0" cy="379555"/>
          </a:xfrm>
          <a:prstGeom prst="straightConnector1">
            <a:avLst/>
          </a:prstGeom>
          <a:solidFill>
            <a:schemeClr val="accent1"/>
          </a:solidFill>
          <a:ln w="28575" cap="flat" cmpd="sng" algn="ctr">
            <a:solidFill>
              <a:schemeClr val="bg1"/>
            </a:solidFill>
            <a:prstDash val="solid"/>
            <a:round/>
            <a:headEnd type="none" w="med" len="med"/>
            <a:tailEnd type="arrow"/>
          </a:ln>
          <a:effectLst/>
        </p:spPr>
      </p:cxnSp>
      <p:cxnSp>
        <p:nvCxnSpPr>
          <p:cNvPr id="50" name="直接箭头连接符 49"/>
          <p:cNvCxnSpPr>
            <a:stCxn id="18" idx="2"/>
            <a:endCxn id="20" idx="0"/>
          </p:cNvCxnSpPr>
          <p:nvPr/>
        </p:nvCxnSpPr>
        <p:spPr bwMode="auto">
          <a:xfrm>
            <a:off x="4579326" y="4276317"/>
            <a:ext cx="0" cy="261626"/>
          </a:xfrm>
          <a:prstGeom prst="straightConnector1">
            <a:avLst/>
          </a:prstGeom>
          <a:solidFill>
            <a:schemeClr val="accent1"/>
          </a:solidFill>
          <a:ln w="28575" cap="flat" cmpd="sng" algn="ctr">
            <a:solidFill>
              <a:schemeClr val="bg1"/>
            </a:solidFill>
            <a:prstDash val="solid"/>
            <a:round/>
            <a:headEnd type="none" w="med" len="med"/>
            <a:tailEnd type="arrow"/>
          </a:ln>
          <a:effectLst/>
        </p:spPr>
      </p:cxnSp>
    </p:spTree>
    <p:extLst>
      <p:ext uri="{BB962C8B-B14F-4D97-AF65-F5344CB8AC3E}">
        <p14:creationId xmlns:p14="http://schemas.microsoft.com/office/powerpoint/2010/main" val="1348084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Diagram 27"/>
          <p:cNvGraphicFramePr/>
          <p:nvPr>
            <p:extLst>
              <p:ext uri="{D42A27DB-BD31-4B8C-83A1-F6EECF244321}">
                <p14:modId xmlns:p14="http://schemas.microsoft.com/office/powerpoint/2010/main" val="3815123964"/>
              </p:ext>
            </p:extLst>
          </p:nvPr>
        </p:nvGraphicFramePr>
        <p:xfrm>
          <a:off x="3844594" y="1126164"/>
          <a:ext cx="4780674" cy="31871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TextBox 29"/>
          <p:cNvSpPr txBox="1"/>
          <p:nvPr/>
        </p:nvSpPr>
        <p:spPr>
          <a:xfrm>
            <a:off x="444786" y="1013407"/>
            <a:ext cx="2822579" cy="2954207"/>
          </a:xfrm>
          <a:prstGeom prst="rect">
            <a:avLst/>
          </a:prstGeom>
          <a:noFill/>
        </p:spPr>
        <p:txBody>
          <a:bodyPr wrap="square" rtlCol="0">
            <a:spAutoFit/>
          </a:bodyPr>
          <a:lstStyle/>
          <a:p>
            <a:pPr marL="171450" indent="-171450">
              <a:lnSpc>
                <a:spcPct val="120000"/>
              </a:lnSpc>
              <a:spcBef>
                <a:spcPts val="600"/>
              </a:spcBef>
              <a:buFont typeface="Arial"/>
              <a:buChar char="•"/>
            </a:pPr>
            <a:r>
              <a:rPr lang="zh-CN" altLang="en-US" dirty="0">
                <a:solidFill>
                  <a:schemeClr val="bg1"/>
                </a:solidFill>
                <a:latin typeface="Microsoft YaHei" charset="-122"/>
                <a:ea typeface="Microsoft YaHei" charset="-122"/>
                <a:cs typeface="Microsoft YaHei" charset="-122"/>
              </a:rPr>
              <a:t>专注星空，做最擅长最有价值的服务</a:t>
            </a:r>
            <a:r>
              <a:rPr lang="zh-CN" altLang="en-GB" dirty="0">
                <a:solidFill>
                  <a:schemeClr val="bg1"/>
                </a:solidFill>
                <a:latin typeface="Microsoft YaHei" charset="-122"/>
                <a:ea typeface="Microsoft YaHei" charset="-122"/>
                <a:cs typeface="Microsoft YaHei" charset="-122"/>
              </a:rPr>
              <a:t>。</a:t>
            </a:r>
            <a:endParaRPr lang="en-US" altLang="zh-CN"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US" dirty="0">
                <a:solidFill>
                  <a:schemeClr val="bg1"/>
                </a:solidFill>
                <a:latin typeface="Microsoft YaHei" charset="-122"/>
                <a:ea typeface="Microsoft YaHei" charset="-122"/>
                <a:cs typeface="Microsoft YaHei" charset="-122"/>
              </a:rPr>
              <a:t>专注复用、增值服务，效率为先，做精做细</a:t>
            </a:r>
            <a:r>
              <a:rPr lang="zh-CN" altLang="en-GB" dirty="0">
                <a:solidFill>
                  <a:schemeClr val="bg1"/>
                </a:solidFill>
                <a:latin typeface="Microsoft YaHei" charset="-122"/>
                <a:ea typeface="Microsoft YaHei" charset="-122"/>
                <a:cs typeface="Microsoft YaHei" charset="-122"/>
              </a:rPr>
              <a:t>。</a:t>
            </a:r>
            <a:endParaRPr lang="en-US" altLang="zh-CN"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US" dirty="0">
                <a:solidFill>
                  <a:schemeClr val="bg1"/>
                </a:solidFill>
                <a:latin typeface="Microsoft YaHei" charset="-122"/>
                <a:ea typeface="Microsoft YaHei" charset="-122"/>
                <a:cs typeface="Microsoft YaHei" charset="-122"/>
              </a:rPr>
              <a:t>坚持成就客户，成就团队，成就自己，服务至上</a:t>
            </a:r>
            <a:r>
              <a:rPr lang="zh-CN" altLang="en-GB" dirty="0">
                <a:solidFill>
                  <a:schemeClr val="bg1"/>
                </a:solidFill>
                <a:latin typeface="Microsoft YaHei" charset="-122"/>
                <a:ea typeface="Microsoft YaHei" charset="-122"/>
                <a:cs typeface="Microsoft YaHei" charset="-122"/>
              </a:rPr>
              <a:t>。</a:t>
            </a:r>
            <a:endParaRPr lang="en-US" altLang="zh-CN"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US" dirty="0">
                <a:solidFill>
                  <a:schemeClr val="bg1"/>
                </a:solidFill>
                <a:latin typeface="Microsoft YaHei" charset="-122"/>
                <a:ea typeface="Microsoft YaHei" charset="-122"/>
                <a:cs typeface="Microsoft YaHei" charset="-122"/>
              </a:rPr>
              <a:t>恪守致良知心灵品质。</a:t>
            </a:r>
            <a:endParaRPr lang="en-US" altLang="zh-CN" dirty="0">
              <a:solidFill>
                <a:schemeClr val="bg1"/>
              </a:solidFill>
              <a:latin typeface="Microsoft YaHei" charset="-122"/>
              <a:ea typeface="Microsoft YaHei" charset="-122"/>
              <a:cs typeface="Microsoft YaHei" charset="-122"/>
            </a:endParaRPr>
          </a:p>
        </p:txBody>
      </p:sp>
      <p:sp>
        <p:nvSpPr>
          <p:cNvPr id="6" name="Title 1"/>
          <p:cNvSpPr txBox="1">
            <a:spLocks/>
          </p:cNvSpPr>
          <p:nvPr/>
        </p:nvSpPr>
        <p:spPr bwMode="auto">
          <a:xfrm>
            <a:off x="443869" y="275754"/>
            <a:ext cx="8403269" cy="58626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1600" b="1" i="0" kern="1200" baseline="0">
                <a:solidFill>
                  <a:schemeClr val="bg1"/>
                </a:solidFill>
                <a:latin typeface="Arial"/>
                <a:ea typeface="+mj-ea"/>
                <a:cs typeface="Arial"/>
              </a:defRPr>
            </a:lvl1pPr>
          </a:lstStyle>
          <a:p>
            <a:r>
              <a:rPr lang="zh-CN" altLang="en-US" dirty="0">
                <a:latin typeface="Microsoft YaHei" charset="-122"/>
                <a:ea typeface="Microsoft YaHei" charset="-122"/>
                <a:cs typeface="Microsoft YaHei" charset="-122"/>
              </a:rPr>
              <a:t>肆专科技</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星空团队结构与经营理念</a:t>
            </a:r>
            <a:endParaRPr lang="en-US" altLang="zh-CN"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766305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招投标的主业务流程</a:t>
            </a:r>
            <a:endParaRPr lang="en-US" sz="20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p:cNvGraphicFramePr>
            <a:graphicFrameLocks noGrp="1" noChangeAspect="1"/>
          </p:cNvGraphicFramePr>
          <p:nvPr>
            <p:extLst/>
          </p:nvPr>
        </p:nvGraphicFramePr>
        <p:xfrm>
          <a:off x="142450" y="670479"/>
          <a:ext cx="8909555" cy="4294299"/>
        </p:xfrm>
        <a:graphic>
          <a:graphicData uri="http://schemas.openxmlformats.org/presentationml/2006/ole">
            <mc:AlternateContent xmlns:mc="http://schemas.openxmlformats.org/markup-compatibility/2006">
              <mc:Choice xmlns:v="urn:schemas-microsoft-com:vml" Requires="v">
                <p:oleObj spid="_x0000_s14355" r:id="rId3" imgW="8391487" imgH="6972417" progId="Visio.Drawing.15">
                  <p:embed/>
                </p:oleObj>
              </mc:Choice>
              <mc:Fallback>
                <p:oleObj r:id="rId3" imgW="8391487" imgH="6972417" progId="Visio.Drawing.15">
                  <p:embed/>
                  <p:pic>
                    <p:nvPicPr>
                      <p:cNvPr id="19" name="对象 1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50" y="670479"/>
                        <a:ext cx="8909555" cy="4294299"/>
                      </a:xfrm>
                      <a:prstGeom prst="rect">
                        <a:avLst/>
                      </a:prstGeom>
                      <a:solidFill>
                        <a:schemeClr val="bg1"/>
                      </a:solidFill>
                      <a:ln>
                        <a:solidFill>
                          <a:schemeClr val="accent1"/>
                        </a:solidFill>
                      </a:ln>
                    </p:spPr>
                  </p:pic>
                </p:oleObj>
              </mc:Fallback>
            </mc:AlternateContent>
          </a:graphicData>
        </a:graphic>
      </p:graphicFrame>
    </p:spTree>
    <p:extLst>
      <p:ext uri="{BB962C8B-B14F-4D97-AF65-F5344CB8AC3E}">
        <p14:creationId xmlns:p14="http://schemas.microsoft.com/office/powerpoint/2010/main" val="18331035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招投标系统基础资料</a:t>
            </a:r>
            <a:r>
              <a:rPr lang="en-US" altLang="zh-CN" sz="2000" dirty="0"/>
              <a:t>—</a:t>
            </a:r>
            <a:r>
              <a:rPr lang="zh-CN" altLang="en-US" sz="2000" dirty="0"/>
              <a:t>供应商</a:t>
            </a:r>
            <a:endParaRPr lang="en-US" sz="2000" dirty="0"/>
          </a:p>
        </p:txBody>
      </p:sp>
      <p:pic>
        <p:nvPicPr>
          <p:cNvPr id="3" name="图片 2"/>
          <p:cNvPicPr/>
          <p:nvPr/>
        </p:nvPicPr>
        <p:blipFill>
          <a:blip r:embed="rId2"/>
          <a:stretch>
            <a:fillRect/>
          </a:stretch>
        </p:blipFill>
        <p:spPr>
          <a:xfrm>
            <a:off x="42247" y="841890"/>
            <a:ext cx="4593545" cy="4267071"/>
          </a:xfrm>
          <a:prstGeom prst="rect">
            <a:avLst/>
          </a:prstGeom>
        </p:spPr>
      </p:pic>
      <p:pic>
        <p:nvPicPr>
          <p:cNvPr id="4" name="图片 3"/>
          <p:cNvPicPr/>
          <p:nvPr/>
        </p:nvPicPr>
        <p:blipFill>
          <a:blip r:embed="rId3"/>
          <a:stretch>
            <a:fillRect/>
          </a:stretch>
        </p:blipFill>
        <p:spPr>
          <a:xfrm>
            <a:off x="4646425" y="828171"/>
            <a:ext cx="4455043" cy="4326404"/>
          </a:xfrm>
          <a:prstGeom prst="rect">
            <a:avLst/>
          </a:prstGeom>
        </p:spPr>
      </p:pic>
      <p:sp>
        <p:nvSpPr>
          <p:cNvPr id="5" name="TextBox 4"/>
          <p:cNvSpPr txBox="1"/>
          <p:nvPr/>
        </p:nvSpPr>
        <p:spPr>
          <a:xfrm>
            <a:off x="287077" y="552309"/>
            <a:ext cx="6013185" cy="338554"/>
          </a:xfrm>
          <a:prstGeom prst="rect">
            <a:avLst/>
          </a:prstGeom>
          <a:noFill/>
        </p:spPr>
        <p:txBody>
          <a:bodyPr wrap="none" rtlCol="0">
            <a:spAutoFit/>
          </a:bodyPr>
          <a:lstStyle/>
          <a:p>
            <a:pPr marL="285750" indent="-28575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系统支持采购登记供应商信息和供应商自行注册信息两种模式</a:t>
            </a:r>
          </a:p>
        </p:txBody>
      </p:sp>
    </p:spTree>
    <p:extLst>
      <p:ext uri="{BB962C8B-B14F-4D97-AF65-F5344CB8AC3E}">
        <p14:creationId xmlns:p14="http://schemas.microsoft.com/office/powerpoint/2010/main" val="2441392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招投标系统基础资料</a:t>
            </a:r>
            <a:r>
              <a:rPr lang="en-US" altLang="zh-CN" sz="2000" dirty="0"/>
              <a:t>—</a:t>
            </a:r>
            <a:r>
              <a:rPr lang="zh-CN" altLang="en-US" sz="2000" dirty="0"/>
              <a:t>评标维度</a:t>
            </a:r>
            <a:endParaRPr lang="en-US" sz="2000" dirty="0"/>
          </a:p>
        </p:txBody>
      </p:sp>
      <p:sp>
        <p:nvSpPr>
          <p:cNvPr id="3" name="TextBox 2"/>
          <p:cNvSpPr txBox="1"/>
          <p:nvPr/>
        </p:nvSpPr>
        <p:spPr>
          <a:xfrm>
            <a:off x="308343" y="616107"/>
            <a:ext cx="5192447" cy="338554"/>
          </a:xfrm>
          <a:prstGeom prst="rect">
            <a:avLst/>
          </a:prstGeom>
          <a:noFill/>
        </p:spPr>
        <p:txBody>
          <a:bodyPr wrap="none" rtlCol="0">
            <a:spAutoFit/>
          </a:bodyPr>
          <a:lstStyle/>
          <a:p>
            <a:pPr marL="285750" indent="-28575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系统支持自定义评标维度，实现评标分值、权重设置</a:t>
            </a:r>
          </a:p>
        </p:txBody>
      </p:sp>
      <p:pic>
        <p:nvPicPr>
          <p:cNvPr id="4" name="图片 3"/>
          <p:cNvPicPr/>
          <p:nvPr/>
        </p:nvPicPr>
        <p:blipFill>
          <a:blip r:embed="rId2"/>
          <a:stretch>
            <a:fillRect/>
          </a:stretch>
        </p:blipFill>
        <p:spPr>
          <a:xfrm>
            <a:off x="2534" y="957871"/>
            <a:ext cx="9096391" cy="4081036"/>
          </a:xfrm>
          <a:prstGeom prst="rect">
            <a:avLst/>
          </a:prstGeom>
        </p:spPr>
      </p:pic>
    </p:spTree>
    <p:extLst>
      <p:ext uri="{BB962C8B-B14F-4D97-AF65-F5344CB8AC3E}">
        <p14:creationId xmlns:p14="http://schemas.microsoft.com/office/powerpoint/2010/main" val="6901020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招投标系统基础资料</a:t>
            </a:r>
            <a:r>
              <a:rPr lang="en-US" altLang="zh-CN" sz="2000" dirty="0"/>
              <a:t>—</a:t>
            </a:r>
            <a:r>
              <a:rPr lang="zh-CN" altLang="en-US" sz="2000" dirty="0"/>
              <a:t>开标小组</a:t>
            </a:r>
            <a:endParaRPr lang="en-US" sz="2000" dirty="0"/>
          </a:p>
        </p:txBody>
      </p:sp>
      <p:sp>
        <p:nvSpPr>
          <p:cNvPr id="3" name="TextBox 2"/>
          <p:cNvSpPr txBox="1"/>
          <p:nvPr/>
        </p:nvSpPr>
        <p:spPr>
          <a:xfrm>
            <a:off x="308343" y="616107"/>
            <a:ext cx="4166525" cy="338554"/>
          </a:xfrm>
          <a:prstGeom prst="rect">
            <a:avLst/>
          </a:prstGeom>
          <a:noFill/>
        </p:spPr>
        <p:txBody>
          <a:bodyPr wrap="none" rtlCol="0">
            <a:spAutoFit/>
          </a:bodyPr>
          <a:lstStyle/>
          <a:p>
            <a:pPr marL="285750" indent="-285750">
              <a:buFont typeface="Wingdings" panose="05000000000000000000" pitchFamily="2" charset="2"/>
              <a:buChar char="Ø"/>
            </a:pPr>
            <a:r>
              <a:rPr lang="zh-CN" altLang="zh-CN" sz="1600" dirty="0">
                <a:solidFill>
                  <a:schemeClr val="bg1"/>
                </a:solidFill>
                <a:latin typeface="微软雅黑" panose="020B0503020204020204" pitchFamily="34" charset="-122"/>
                <a:ea typeface="微软雅黑" panose="020B0503020204020204" pitchFamily="34" charset="-122"/>
              </a:rPr>
              <a:t>开标小组主要是维护相关开标小组的成员</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p:nvPr/>
        </p:nvPicPr>
        <p:blipFill>
          <a:blip r:embed="rId2"/>
          <a:stretch>
            <a:fillRect/>
          </a:stretch>
        </p:blipFill>
        <p:spPr>
          <a:xfrm>
            <a:off x="80025" y="912059"/>
            <a:ext cx="9026512" cy="4149479"/>
          </a:xfrm>
          <a:prstGeom prst="rect">
            <a:avLst/>
          </a:prstGeom>
        </p:spPr>
      </p:pic>
    </p:spTree>
    <p:extLst>
      <p:ext uri="{BB962C8B-B14F-4D97-AF65-F5344CB8AC3E}">
        <p14:creationId xmlns:p14="http://schemas.microsoft.com/office/powerpoint/2010/main" val="9687691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招投标系统基础资料</a:t>
            </a:r>
            <a:r>
              <a:rPr lang="en-US" altLang="zh-CN" sz="2000" dirty="0"/>
              <a:t>—</a:t>
            </a:r>
            <a:r>
              <a:rPr lang="zh-CN" altLang="en-US" sz="2000" dirty="0"/>
              <a:t>结算方式</a:t>
            </a:r>
            <a:endParaRPr lang="en-US" sz="2000" dirty="0"/>
          </a:p>
        </p:txBody>
      </p:sp>
      <p:sp>
        <p:nvSpPr>
          <p:cNvPr id="3" name="TextBox 2"/>
          <p:cNvSpPr txBox="1"/>
          <p:nvPr/>
        </p:nvSpPr>
        <p:spPr>
          <a:xfrm>
            <a:off x="308343" y="616107"/>
            <a:ext cx="3140603" cy="338554"/>
          </a:xfrm>
          <a:prstGeom prst="rect">
            <a:avLst/>
          </a:prstGeom>
          <a:noFill/>
        </p:spPr>
        <p:txBody>
          <a:bodyPr wrap="none" rtlCol="0">
            <a:spAutoFit/>
          </a:bodyPr>
          <a:lstStyle/>
          <a:p>
            <a:pPr marL="285750" indent="-28575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设置与供应商之间的结算方式</a:t>
            </a:r>
          </a:p>
        </p:txBody>
      </p:sp>
      <p:pic>
        <p:nvPicPr>
          <p:cNvPr id="6" name="图片 5"/>
          <p:cNvPicPr/>
          <p:nvPr/>
        </p:nvPicPr>
        <p:blipFill>
          <a:blip r:embed="rId2"/>
          <a:stretch>
            <a:fillRect/>
          </a:stretch>
        </p:blipFill>
        <p:spPr>
          <a:xfrm>
            <a:off x="58744" y="912130"/>
            <a:ext cx="9026512" cy="4169881"/>
          </a:xfrm>
          <a:prstGeom prst="rect">
            <a:avLst/>
          </a:prstGeom>
        </p:spPr>
      </p:pic>
    </p:spTree>
    <p:extLst>
      <p:ext uri="{BB962C8B-B14F-4D97-AF65-F5344CB8AC3E}">
        <p14:creationId xmlns:p14="http://schemas.microsoft.com/office/powerpoint/2010/main" val="35585854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en-US" altLang="zh-CN" sz="2000" dirty="0"/>
              <a:t>1</a:t>
            </a:r>
            <a:r>
              <a:rPr lang="zh-CN" altLang="en-US" sz="2000" dirty="0"/>
              <a:t>、招投标系统</a:t>
            </a:r>
            <a:r>
              <a:rPr lang="en-US" altLang="zh-CN" sz="2000" dirty="0"/>
              <a:t>—</a:t>
            </a:r>
            <a:r>
              <a:rPr lang="zh-CN" altLang="en-US" sz="2000" dirty="0"/>
              <a:t>采购申请</a:t>
            </a:r>
            <a:endParaRPr lang="en-US" sz="2000" dirty="0"/>
          </a:p>
        </p:txBody>
      </p:sp>
      <p:pic>
        <p:nvPicPr>
          <p:cNvPr id="3" name="图片 2"/>
          <p:cNvPicPr/>
          <p:nvPr/>
        </p:nvPicPr>
        <p:blipFill>
          <a:blip r:embed="rId2"/>
          <a:stretch>
            <a:fillRect/>
          </a:stretch>
        </p:blipFill>
        <p:spPr>
          <a:xfrm>
            <a:off x="34978" y="857847"/>
            <a:ext cx="9074039" cy="4224522"/>
          </a:xfrm>
          <a:prstGeom prst="rect">
            <a:avLst/>
          </a:prstGeom>
        </p:spPr>
      </p:pic>
      <p:sp>
        <p:nvSpPr>
          <p:cNvPr id="4" name="TextBox 3"/>
          <p:cNvSpPr txBox="1"/>
          <p:nvPr/>
        </p:nvSpPr>
        <p:spPr>
          <a:xfrm>
            <a:off x="329609" y="562942"/>
            <a:ext cx="4371710" cy="338554"/>
          </a:xfrm>
          <a:prstGeom prst="rect">
            <a:avLst/>
          </a:prstGeom>
          <a:noFill/>
        </p:spPr>
        <p:txBody>
          <a:bodyPr wrap="none" rtlCol="0">
            <a:spAutoFit/>
          </a:bodyPr>
          <a:lstStyle/>
          <a:p>
            <a:pPr marL="285750" indent="-28575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根据采购申请，系统通过“下推”生成标书</a:t>
            </a:r>
          </a:p>
        </p:txBody>
      </p:sp>
    </p:spTree>
    <p:extLst>
      <p:ext uri="{BB962C8B-B14F-4D97-AF65-F5344CB8AC3E}">
        <p14:creationId xmlns:p14="http://schemas.microsoft.com/office/powerpoint/2010/main" val="10002750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en-US" altLang="zh-CN" sz="2000" dirty="0"/>
              <a:t>2</a:t>
            </a:r>
            <a:r>
              <a:rPr lang="zh-CN" altLang="en-US" sz="2000" dirty="0"/>
              <a:t>、招投标系统</a:t>
            </a:r>
            <a:r>
              <a:rPr lang="en-US" altLang="zh-CN" sz="2000" dirty="0"/>
              <a:t>—</a:t>
            </a:r>
            <a:r>
              <a:rPr lang="zh-CN" altLang="en-US" sz="2000" dirty="0"/>
              <a:t>标书维护</a:t>
            </a:r>
            <a:endParaRPr lang="en-US" sz="2000" dirty="0"/>
          </a:p>
        </p:txBody>
      </p:sp>
      <p:pic>
        <p:nvPicPr>
          <p:cNvPr id="3" name="图片 2"/>
          <p:cNvPicPr/>
          <p:nvPr/>
        </p:nvPicPr>
        <p:blipFill>
          <a:blip r:embed="rId2"/>
          <a:stretch>
            <a:fillRect/>
          </a:stretch>
        </p:blipFill>
        <p:spPr>
          <a:xfrm>
            <a:off x="87615" y="1169588"/>
            <a:ext cx="9009442" cy="3934051"/>
          </a:xfrm>
          <a:prstGeom prst="rect">
            <a:avLst/>
          </a:prstGeom>
        </p:spPr>
      </p:pic>
      <p:sp>
        <p:nvSpPr>
          <p:cNvPr id="4" name="TextBox 3"/>
          <p:cNvSpPr txBox="1"/>
          <p:nvPr/>
        </p:nvSpPr>
        <p:spPr>
          <a:xfrm>
            <a:off x="329609" y="605474"/>
            <a:ext cx="7039106" cy="584775"/>
          </a:xfrm>
          <a:prstGeom prst="rect">
            <a:avLst/>
          </a:prstGeom>
          <a:noFill/>
        </p:spPr>
        <p:txBody>
          <a:bodyPr wrap="none" rtlCol="0">
            <a:spAutoFit/>
          </a:bodyPr>
          <a:lstStyle/>
          <a:p>
            <a:pPr marL="285750" indent="-285750">
              <a:buFont typeface="Wingdings" panose="05000000000000000000" pitchFamily="2" charset="2"/>
              <a:buChar char="Ø"/>
            </a:pPr>
            <a:r>
              <a:rPr lang="zh-CN" altLang="zh-CN" sz="1600" dirty="0">
                <a:solidFill>
                  <a:schemeClr val="bg1"/>
                </a:solidFill>
                <a:latin typeface="微软雅黑" panose="020B0503020204020204" pitchFamily="34" charset="-122"/>
                <a:ea typeface="微软雅黑" panose="020B0503020204020204" pitchFamily="34" charset="-122"/>
              </a:rPr>
              <a:t>标书有两种邀标方式，即邀请招标和公开招标</a:t>
            </a:r>
            <a:endParaRPr lang="en-US" altLang="zh-CN" sz="1600"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标书包含：标的需求、受邀供应商、投标须知、标书文件、投标文件要求</a:t>
            </a:r>
          </a:p>
        </p:txBody>
      </p:sp>
    </p:spTree>
    <p:extLst>
      <p:ext uri="{BB962C8B-B14F-4D97-AF65-F5344CB8AC3E}">
        <p14:creationId xmlns:p14="http://schemas.microsoft.com/office/powerpoint/2010/main" val="36936750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en-US" altLang="zh-CN" sz="2000" dirty="0"/>
              <a:t>3</a:t>
            </a:r>
            <a:r>
              <a:rPr lang="zh-CN" altLang="en-US" sz="2000" dirty="0"/>
              <a:t>、招投标系统</a:t>
            </a:r>
            <a:r>
              <a:rPr lang="en-US" altLang="zh-CN" sz="2000" dirty="0"/>
              <a:t>—</a:t>
            </a:r>
            <a:r>
              <a:rPr lang="zh-CN" altLang="en-US" sz="2000" dirty="0"/>
              <a:t>标书审核发布</a:t>
            </a:r>
            <a:endParaRPr lang="en-US" sz="2000" dirty="0"/>
          </a:p>
        </p:txBody>
      </p:sp>
      <p:sp>
        <p:nvSpPr>
          <p:cNvPr id="3" name="TextBox 2"/>
          <p:cNvSpPr txBox="1"/>
          <p:nvPr/>
        </p:nvSpPr>
        <p:spPr>
          <a:xfrm>
            <a:off x="329609" y="562942"/>
            <a:ext cx="3961341" cy="338554"/>
          </a:xfrm>
          <a:prstGeom prst="rect">
            <a:avLst/>
          </a:prstGeom>
          <a:noFill/>
        </p:spPr>
        <p:txBody>
          <a:bodyPr wrap="none" rtlCol="0">
            <a:spAutoFit/>
          </a:bodyPr>
          <a:lstStyle/>
          <a:p>
            <a:pPr marL="285750" indent="-285750">
              <a:buFont typeface="Wingdings" panose="05000000000000000000" pitchFamily="2" charset="2"/>
              <a:buChar char="Ø"/>
            </a:pPr>
            <a:r>
              <a:rPr lang="zh-CN" altLang="zh-CN" sz="1600" dirty="0">
                <a:solidFill>
                  <a:schemeClr val="bg1"/>
                </a:solidFill>
                <a:latin typeface="微软雅黑" panose="020B0503020204020204" pitchFamily="34" charset="-122"/>
                <a:ea typeface="微软雅黑" panose="020B0503020204020204" pitchFamily="34" charset="-122"/>
              </a:rPr>
              <a:t>参与审批</a:t>
            </a:r>
            <a:r>
              <a:rPr lang="zh-CN" altLang="en-US" sz="1600" dirty="0">
                <a:solidFill>
                  <a:schemeClr val="bg1"/>
                </a:solidFill>
                <a:latin typeface="微软雅黑" panose="020B0503020204020204" pitchFamily="34" charset="-122"/>
                <a:ea typeface="微软雅黑" panose="020B0503020204020204" pitchFamily="34" charset="-122"/>
              </a:rPr>
              <a:t>人员根据</a:t>
            </a:r>
            <a:r>
              <a:rPr lang="zh-CN" altLang="zh-CN" sz="1600" dirty="0">
                <a:solidFill>
                  <a:schemeClr val="bg1"/>
                </a:solidFill>
                <a:latin typeface="微软雅黑" panose="020B0503020204020204" pitchFamily="34" charset="-122"/>
                <a:ea typeface="微软雅黑" panose="020B0503020204020204" pitchFamily="34" charset="-122"/>
              </a:rPr>
              <a:t>流程流</a:t>
            </a:r>
            <a:r>
              <a:rPr lang="zh-CN" altLang="en-US" sz="1600" dirty="0">
                <a:solidFill>
                  <a:schemeClr val="bg1"/>
                </a:solidFill>
                <a:latin typeface="微软雅黑" panose="020B0503020204020204" pitchFamily="34" charset="-122"/>
                <a:ea typeface="微软雅黑" panose="020B0503020204020204" pitchFamily="34" charset="-122"/>
              </a:rPr>
              <a:t>进行逐级评审</a:t>
            </a:r>
          </a:p>
        </p:txBody>
      </p:sp>
      <p:pic>
        <p:nvPicPr>
          <p:cNvPr id="4" name="图片 3"/>
          <p:cNvPicPr/>
          <p:nvPr/>
        </p:nvPicPr>
        <p:blipFill>
          <a:blip r:embed="rId2"/>
          <a:stretch>
            <a:fillRect/>
          </a:stretch>
        </p:blipFill>
        <p:spPr>
          <a:xfrm>
            <a:off x="54542" y="885783"/>
            <a:ext cx="9032204" cy="4204178"/>
          </a:xfrm>
          <a:prstGeom prst="rect">
            <a:avLst/>
          </a:prstGeom>
        </p:spPr>
      </p:pic>
    </p:spTree>
    <p:extLst>
      <p:ext uri="{BB962C8B-B14F-4D97-AF65-F5344CB8AC3E}">
        <p14:creationId xmlns:p14="http://schemas.microsoft.com/office/powerpoint/2010/main" val="12622310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199514"/>
            <a:ext cx="8403269" cy="586261"/>
          </a:xfrm>
        </p:spPr>
        <p:txBody>
          <a:bodyPr/>
          <a:lstStyle/>
          <a:p>
            <a:pPr marL="342900" indent="-342900"/>
            <a:r>
              <a:rPr lang="en-US" altLang="zh-CN" sz="2000" dirty="0"/>
              <a:t>4</a:t>
            </a:r>
            <a:r>
              <a:rPr lang="zh-CN" altLang="en-US" sz="2000" dirty="0"/>
              <a:t>、招投标系统</a:t>
            </a:r>
            <a:r>
              <a:rPr lang="en-US" altLang="zh-CN" sz="2000" dirty="0"/>
              <a:t>—</a:t>
            </a:r>
            <a:r>
              <a:rPr lang="zh-CN" altLang="en-US" sz="2000" dirty="0"/>
              <a:t>供应商应标书</a:t>
            </a:r>
            <a:endParaRPr lang="en-US" altLang="zh-CN" sz="2000" dirty="0"/>
          </a:p>
        </p:txBody>
      </p:sp>
      <p:sp>
        <p:nvSpPr>
          <p:cNvPr id="4" name="TextBox 3"/>
          <p:cNvSpPr txBox="1"/>
          <p:nvPr/>
        </p:nvSpPr>
        <p:spPr>
          <a:xfrm>
            <a:off x="329609" y="550500"/>
            <a:ext cx="5192447" cy="338554"/>
          </a:xfrm>
          <a:prstGeom prst="rect">
            <a:avLst/>
          </a:prstGeom>
          <a:noFill/>
        </p:spPr>
        <p:txBody>
          <a:bodyPr wrap="none" rtlCol="0">
            <a:spAutoFit/>
          </a:bodyPr>
          <a:lstStyle/>
          <a:p>
            <a:pPr marL="285750" indent="-285750">
              <a:buFont typeface="Wingdings" panose="05000000000000000000" pitchFamily="2" charset="2"/>
              <a:buChar char="Ø"/>
            </a:pPr>
            <a:r>
              <a:rPr lang="zh-CN" altLang="zh-CN" sz="1600" dirty="0">
                <a:solidFill>
                  <a:schemeClr val="bg1"/>
                </a:solidFill>
                <a:latin typeface="微软雅黑" panose="020B0503020204020204" pitchFamily="34" charset="-122"/>
                <a:ea typeface="微软雅黑" panose="020B0503020204020204" pitchFamily="34" charset="-122"/>
              </a:rPr>
              <a:t>供应商收到邀请投标的消息后，可登录平台进行应标</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p:nvPr/>
        </p:nvPicPr>
        <p:blipFill>
          <a:blip r:embed="rId2"/>
          <a:stretch>
            <a:fillRect/>
          </a:stretch>
        </p:blipFill>
        <p:spPr>
          <a:xfrm>
            <a:off x="57783" y="911953"/>
            <a:ext cx="9028436" cy="4201203"/>
          </a:xfrm>
          <a:prstGeom prst="rect">
            <a:avLst/>
          </a:prstGeom>
        </p:spPr>
      </p:pic>
    </p:spTree>
    <p:extLst>
      <p:ext uri="{BB962C8B-B14F-4D97-AF65-F5344CB8AC3E}">
        <p14:creationId xmlns:p14="http://schemas.microsoft.com/office/powerpoint/2010/main" val="2157154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en-US" altLang="zh-CN" sz="2000" dirty="0"/>
              <a:t>5</a:t>
            </a:r>
            <a:r>
              <a:rPr lang="zh-CN" altLang="en-US" sz="2000" dirty="0"/>
              <a:t>、招投标系统</a:t>
            </a:r>
            <a:r>
              <a:rPr lang="en-US" altLang="zh-CN" sz="2000" dirty="0"/>
              <a:t>—</a:t>
            </a:r>
            <a:r>
              <a:rPr lang="zh-CN" altLang="en-US" sz="2000" dirty="0"/>
              <a:t>供应商投标</a:t>
            </a:r>
            <a:endParaRPr lang="en-US" sz="2000" dirty="0"/>
          </a:p>
        </p:txBody>
      </p:sp>
      <p:sp>
        <p:nvSpPr>
          <p:cNvPr id="3" name="TextBox 2"/>
          <p:cNvSpPr txBox="1"/>
          <p:nvPr/>
        </p:nvSpPr>
        <p:spPr>
          <a:xfrm>
            <a:off x="329609" y="552309"/>
            <a:ext cx="5808000" cy="338554"/>
          </a:xfrm>
          <a:prstGeom prst="rect">
            <a:avLst/>
          </a:prstGeom>
          <a:noFill/>
        </p:spPr>
        <p:txBody>
          <a:bodyPr wrap="none" rtlCol="0">
            <a:spAutoFit/>
          </a:bodyPr>
          <a:lstStyle/>
          <a:p>
            <a:pPr marL="285750" indent="-285750">
              <a:buFont typeface="Wingdings" panose="05000000000000000000" pitchFamily="2" charset="2"/>
              <a:buChar char="Ø"/>
            </a:pPr>
            <a:r>
              <a:rPr lang="zh-CN" altLang="zh-CN" sz="1600" dirty="0">
                <a:solidFill>
                  <a:schemeClr val="bg1"/>
                </a:solidFill>
                <a:latin typeface="微软雅黑" panose="020B0503020204020204" pitchFamily="34" charset="-122"/>
                <a:ea typeface="微软雅黑" panose="020B0503020204020204" pitchFamily="34" charset="-122"/>
              </a:rPr>
              <a:t>供应商应标确认参与投标后，可在【投标书列表】进行投标</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p:nvPr/>
        </p:nvPicPr>
        <p:blipFill>
          <a:blip r:embed="rId2"/>
          <a:stretch>
            <a:fillRect/>
          </a:stretch>
        </p:blipFill>
        <p:spPr>
          <a:xfrm>
            <a:off x="54285" y="860225"/>
            <a:ext cx="9043351" cy="4252784"/>
          </a:xfrm>
          <a:prstGeom prst="rect">
            <a:avLst/>
          </a:prstGeom>
        </p:spPr>
      </p:pic>
    </p:spTree>
    <p:extLst>
      <p:ext uri="{BB962C8B-B14F-4D97-AF65-F5344CB8AC3E}">
        <p14:creationId xmlns:p14="http://schemas.microsoft.com/office/powerpoint/2010/main" val="3492042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Diagram 27"/>
          <p:cNvGraphicFramePr/>
          <p:nvPr>
            <p:extLst>
              <p:ext uri="{D42A27DB-BD31-4B8C-83A1-F6EECF244321}">
                <p14:modId xmlns:p14="http://schemas.microsoft.com/office/powerpoint/2010/main" val="3518275620"/>
              </p:ext>
            </p:extLst>
          </p:nvPr>
        </p:nvGraphicFramePr>
        <p:xfrm>
          <a:off x="3844594" y="1126164"/>
          <a:ext cx="4780674" cy="31871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TextBox 29"/>
          <p:cNvSpPr txBox="1"/>
          <p:nvPr/>
        </p:nvSpPr>
        <p:spPr>
          <a:xfrm>
            <a:off x="362805" y="780077"/>
            <a:ext cx="2822579" cy="4908716"/>
          </a:xfrm>
          <a:prstGeom prst="rect">
            <a:avLst/>
          </a:prstGeom>
          <a:noFill/>
        </p:spPr>
        <p:txBody>
          <a:bodyPr wrap="square" rtlCol="0">
            <a:spAutoFit/>
          </a:bodyPr>
          <a:lstStyle/>
          <a:p>
            <a:pPr marL="171450" indent="-171450">
              <a:lnSpc>
                <a:spcPct val="120000"/>
              </a:lnSpc>
              <a:spcBef>
                <a:spcPts val="600"/>
              </a:spcBef>
              <a:buFont typeface="Arial"/>
              <a:buChar char="•"/>
            </a:pPr>
            <a:r>
              <a:rPr lang="zh-CN" altLang="en-US" sz="1200" dirty="0">
                <a:solidFill>
                  <a:schemeClr val="bg1"/>
                </a:solidFill>
                <a:latin typeface="Microsoft YaHei" charset="-122"/>
                <a:ea typeface="Microsoft YaHei" charset="-122"/>
                <a:cs typeface="Microsoft YaHei" charset="-122"/>
              </a:rPr>
              <a:t>肆专二次开发接单，严格按专业流程，确保项目一次性做对，项目会涉及</a:t>
            </a:r>
            <a:r>
              <a:rPr lang="en-US" altLang="zh-CN" sz="1200" dirty="0">
                <a:solidFill>
                  <a:schemeClr val="bg1"/>
                </a:solidFill>
                <a:latin typeface="Microsoft YaHei" charset="-122"/>
                <a:ea typeface="Microsoft YaHei" charset="-122"/>
                <a:cs typeface="Microsoft YaHei" charset="-122"/>
              </a:rPr>
              <a:t>4</a:t>
            </a:r>
            <a:r>
              <a:rPr lang="zh-CN" altLang="en-US" sz="1200" dirty="0">
                <a:solidFill>
                  <a:schemeClr val="bg1"/>
                </a:solidFill>
                <a:latin typeface="Microsoft YaHei" charset="-122"/>
                <a:ea typeface="Microsoft YaHei" charset="-122"/>
                <a:cs typeface="Microsoft YaHei" charset="-122"/>
              </a:rPr>
              <a:t>个岗位对外对接（方案售前、商务评估、项目经理、开发负责人）</a:t>
            </a:r>
            <a:endParaRPr lang="en-US" altLang="zh-CN" sz="1200"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endParaRPr lang="en-US" altLang="zh-CN" sz="1200"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US" sz="1200" dirty="0">
                <a:solidFill>
                  <a:schemeClr val="bg1"/>
                </a:solidFill>
                <a:latin typeface="Microsoft YaHei" charset="-122"/>
                <a:ea typeface="Microsoft YaHei" charset="-122"/>
                <a:cs typeface="Microsoft YaHei" charset="-122"/>
              </a:rPr>
              <a:t>方案售前：主要确定项目方案、范围，以及项目交付过程中跟进支持</a:t>
            </a:r>
            <a:endParaRPr lang="en-US" altLang="zh-CN" sz="1200"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endParaRPr lang="en-US" altLang="zh-CN" sz="1200"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US" sz="1200" dirty="0">
                <a:solidFill>
                  <a:schemeClr val="bg1"/>
                </a:solidFill>
                <a:latin typeface="Microsoft YaHei" charset="-122"/>
                <a:ea typeface="Microsoft YaHei" charset="-122"/>
                <a:cs typeface="Microsoft YaHei" charset="-122"/>
              </a:rPr>
              <a:t>商务评估：根据方案、范围评估人天、费用</a:t>
            </a:r>
            <a:endParaRPr lang="en-US" altLang="zh-CN" sz="1200"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endParaRPr lang="en-US" altLang="zh-CN" sz="1200"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US" sz="1200" dirty="0">
                <a:solidFill>
                  <a:schemeClr val="bg1"/>
                </a:solidFill>
                <a:latin typeface="Microsoft YaHei" charset="-122"/>
                <a:ea typeface="Microsoft YaHei" charset="-122"/>
                <a:cs typeface="Microsoft YaHei" charset="-122"/>
              </a:rPr>
              <a:t>项目经理：对项目交付进度、管理负责</a:t>
            </a:r>
            <a:endParaRPr lang="en-US" altLang="zh-CN" sz="1200"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endParaRPr lang="en-US" altLang="zh-CN" sz="1200"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US" sz="1200" dirty="0">
                <a:solidFill>
                  <a:schemeClr val="bg1"/>
                </a:solidFill>
                <a:latin typeface="Microsoft YaHei" charset="-122"/>
                <a:ea typeface="Microsoft YaHei" charset="-122"/>
                <a:cs typeface="Microsoft YaHei" charset="-122"/>
              </a:rPr>
              <a:t>开发负责人：负责实现开发成果</a:t>
            </a:r>
            <a:endParaRPr lang="en-US" altLang="zh-CN" sz="1200"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endParaRPr lang="en-US" altLang="zh-CN" sz="1200" dirty="0">
              <a:solidFill>
                <a:schemeClr val="bg1"/>
              </a:solidFill>
              <a:latin typeface="Microsoft YaHei" charset="-122"/>
              <a:ea typeface="Microsoft YaHei" charset="-122"/>
              <a:cs typeface="Microsoft YaHei" charset="-122"/>
            </a:endParaRPr>
          </a:p>
          <a:p>
            <a:pPr>
              <a:lnSpc>
                <a:spcPct val="120000"/>
              </a:lnSpc>
              <a:spcBef>
                <a:spcPts val="600"/>
              </a:spcBef>
            </a:pPr>
            <a:endParaRPr lang="en-US" altLang="zh-CN" sz="1200"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endParaRPr lang="en-US" altLang="zh-CN" sz="1200" dirty="0">
              <a:solidFill>
                <a:schemeClr val="bg1"/>
              </a:solidFill>
              <a:latin typeface="Microsoft YaHei" charset="-122"/>
              <a:ea typeface="Microsoft YaHei" charset="-122"/>
              <a:cs typeface="Microsoft YaHei" charset="-122"/>
            </a:endParaRPr>
          </a:p>
        </p:txBody>
      </p:sp>
      <p:sp>
        <p:nvSpPr>
          <p:cNvPr id="6" name="Title 1"/>
          <p:cNvSpPr txBox="1">
            <a:spLocks/>
          </p:cNvSpPr>
          <p:nvPr/>
        </p:nvSpPr>
        <p:spPr bwMode="auto">
          <a:xfrm>
            <a:off x="443869" y="275754"/>
            <a:ext cx="8403269" cy="58626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1600" b="1" i="0" kern="1200" baseline="0">
                <a:solidFill>
                  <a:schemeClr val="bg1"/>
                </a:solidFill>
                <a:latin typeface="Arial"/>
                <a:ea typeface="+mj-ea"/>
                <a:cs typeface="Arial"/>
              </a:defRPr>
            </a:lvl1pPr>
          </a:lstStyle>
          <a:p>
            <a:r>
              <a:rPr lang="zh-CN" altLang="en-US" dirty="0">
                <a:latin typeface="Microsoft YaHei" charset="-122"/>
                <a:ea typeface="Microsoft YaHei" charset="-122"/>
                <a:cs typeface="Microsoft YaHei" charset="-122"/>
              </a:rPr>
              <a:t>肆专科技</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二次开发接单流程</a:t>
            </a:r>
            <a:endParaRPr 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63288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en-US" altLang="zh-CN" sz="2000" dirty="0"/>
              <a:t>6</a:t>
            </a:r>
            <a:r>
              <a:rPr lang="zh-CN" altLang="en-US" sz="2000" dirty="0"/>
              <a:t>、招投标系统</a:t>
            </a:r>
            <a:r>
              <a:rPr lang="en-US" altLang="zh-CN" sz="2000" dirty="0"/>
              <a:t>—</a:t>
            </a:r>
            <a:r>
              <a:rPr lang="zh-CN" altLang="en-US" sz="2000" dirty="0"/>
              <a:t>开标</a:t>
            </a:r>
            <a:endParaRPr lang="en-US" sz="2000" dirty="0"/>
          </a:p>
        </p:txBody>
      </p:sp>
      <p:sp>
        <p:nvSpPr>
          <p:cNvPr id="3" name="TextBox 2"/>
          <p:cNvSpPr txBox="1"/>
          <p:nvPr/>
        </p:nvSpPr>
        <p:spPr>
          <a:xfrm>
            <a:off x="329609" y="584208"/>
            <a:ext cx="3477234" cy="338554"/>
          </a:xfrm>
          <a:prstGeom prst="rect">
            <a:avLst/>
          </a:prstGeom>
          <a:noFill/>
        </p:spPr>
        <p:txBody>
          <a:bodyPr wrap="none" rtlCol="0">
            <a:spAutoFit/>
          </a:bodyPr>
          <a:lstStyle/>
          <a:p>
            <a:pPr marL="285750" indent="-28575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打开供应商的投标书，进行开标</a:t>
            </a:r>
          </a:p>
        </p:txBody>
      </p:sp>
      <p:pic>
        <p:nvPicPr>
          <p:cNvPr id="4" name="图片 3"/>
          <p:cNvPicPr/>
          <p:nvPr/>
        </p:nvPicPr>
        <p:blipFill>
          <a:blip r:embed="rId2"/>
          <a:stretch>
            <a:fillRect/>
          </a:stretch>
        </p:blipFill>
        <p:spPr>
          <a:xfrm>
            <a:off x="76983" y="890863"/>
            <a:ext cx="9009442" cy="4212770"/>
          </a:xfrm>
          <a:prstGeom prst="rect">
            <a:avLst/>
          </a:prstGeom>
        </p:spPr>
      </p:pic>
    </p:spTree>
    <p:extLst>
      <p:ext uri="{BB962C8B-B14F-4D97-AF65-F5344CB8AC3E}">
        <p14:creationId xmlns:p14="http://schemas.microsoft.com/office/powerpoint/2010/main" val="23223017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en-US" altLang="zh-CN" sz="2000" dirty="0"/>
              <a:t>7</a:t>
            </a:r>
            <a:r>
              <a:rPr lang="zh-CN" altLang="en-US" sz="2000" dirty="0"/>
              <a:t>、招投标系统</a:t>
            </a:r>
            <a:r>
              <a:rPr lang="en-US" altLang="zh-CN" sz="2000" dirty="0"/>
              <a:t>—</a:t>
            </a:r>
            <a:r>
              <a:rPr lang="zh-CN" altLang="en-US" sz="2000" dirty="0"/>
              <a:t>评标</a:t>
            </a:r>
            <a:endParaRPr lang="en-US" sz="2000" dirty="0"/>
          </a:p>
        </p:txBody>
      </p:sp>
      <p:sp>
        <p:nvSpPr>
          <p:cNvPr id="3" name="TextBox 2"/>
          <p:cNvSpPr txBox="1"/>
          <p:nvPr/>
        </p:nvSpPr>
        <p:spPr>
          <a:xfrm>
            <a:off x="67609" y="552309"/>
            <a:ext cx="9041528" cy="584775"/>
          </a:xfrm>
          <a:prstGeom prst="rect">
            <a:avLst/>
          </a:prstGeom>
          <a:noFill/>
        </p:spPr>
        <p:txBody>
          <a:bodyPr wrap="square" rtlCol="0">
            <a:spAutoFit/>
          </a:bodyPr>
          <a:lstStyle/>
          <a:p>
            <a:pPr marL="285750" indent="-285750">
              <a:buFont typeface="Wingdings" panose="05000000000000000000" pitchFamily="2" charset="2"/>
              <a:buChar char="Ø"/>
            </a:pPr>
            <a:r>
              <a:rPr lang="zh-CN" altLang="zh-CN" sz="1600" dirty="0">
                <a:solidFill>
                  <a:schemeClr val="bg1"/>
                </a:solidFill>
                <a:latin typeface="微软雅黑" panose="020B0503020204020204" pitchFamily="34" charset="-122"/>
                <a:ea typeface="微软雅黑" panose="020B0503020204020204" pitchFamily="34" charset="-122"/>
              </a:rPr>
              <a:t>标书开标完成后，</a:t>
            </a:r>
            <a:r>
              <a:rPr lang="zh-CN" altLang="en-US" sz="1600" dirty="0">
                <a:solidFill>
                  <a:schemeClr val="bg1"/>
                </a:solidFill>
                <a:latin typeface="微软雅黑" panose="020B0503020204020204" pitchFamily="34" charset="-122"/>
                <a:ea typeface="微软雅黑" panose="020B0503020204020204" pitchFamily="34" charset="-122"/>
              </a:rPr>
              <a:t>评标人</a:t>
            </a:r>
            <a:r>
              <a:rPr lang="zh-CN" altLang="zh-CN" sz="1600" dirty="0">
                <a:solidFill>
                  <a:schemeClr val="bg1"/>
                </a:solidFill>
                <a:latin typeface="微软雅黑" panose="020B0503020204020204" pitchFamily="34" charset="-122"/>
                <a:ea typeface="微软雅黑" panose="020B0503020204020204" pitchFamily="34" charset="-122"/>
              </a:rPr>
              <a:t>可在【待评标书列表】中进行评标。评标环节需评出每一个标的的中标供应商</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p:nvPr/>
        </p:nvPicPr>
        <p:blipFill>
          <a:blip r:embed="rId2"/>
          <a:stretch>
            <a:fillRect/>
          </a:stretch>
        </p:blipFill>
        <p:spPr>
          <a:xfrm>
            <a:off x="55717" y="1083918"/>
            <a:ext cx="9009442" cy="4030345"/>
          </a:xfrm>
          <a:prstGeom prst="rect">
            <a:avLst/>
          </a:prstGeom>
        </p:spPr>
      </p:pic>
    </p:spTree>
    <p:extLst>
      <p:ext uri="{BB962C8B-B14F-4D97-AF65-F5344CB8AC3E}">
        <p14:creationId xmlns:p14="http://schemas.microsoft.com/office/powerpoint/2010/main" val="19721048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en-US" altLang="zh-CN" sz="2000" dirty="0"/>
              <a:t>8</a:t>
            </a:r>
            <a:r>
              <a:rPr lang="zh-CN" altLang="en-US" sz="2000" dirty="0"/>
              <a:t>、招投标系统</a:t>
            </a:r>
            <a:r>
              <a:rPr lang="en-US" altLang="zh-CN" sz="2000" dirty="0"/>
              <a:t>—</a:t>
            </a:r>
            <a:r>
              <a:rPr lang="zh-CN" altLang="en-US" sz="2000" dirty="0"/>
              <a:t>定标</a:t>
            </a:r>
            <a:endParaRPr lang="en-US" sz="2000" dirty="0"/>
          </a:p>
        </p:txBody>
      </p:sp>
      <p:sp>
        <p:nvSpPr>
          <p:cNvPr id="3" name="TextBox 2"/>
          <p:cNvSpPr txBox="1"/>
          <p:nvPr/>
        </p:nvSpPr>
        <p:spPr>
          <a:xfrm>
            <a:off x="202013" y="584208"/>
            <a:ext cx="8517529" cy="338554"/>
          </a:xfrm>
          <a:prstGeom prst="rect">
            <a:avLst/>
          </a:prstGeom>
          <a:noFill/>
        </p:spPr>
        <p:txBody>
          <a:bodyPr wrap="square" rtlCol="0">
            <a:spAutoFit/>
          </a:bodyPr>
          <a:lstStyle/>
          <a:p>
            <a:pPr marL="285750" indent="-285750">
              <a:buFont typeface="Wingdings" panose="05000000000000000000" pitchFamily="2" charset="2"/>
              <a:buChar char="Ø"/>
            </a:pPr>
            <a:r>
              <a:rPr lang="zh-CN" altLang="zh-CN" sz="1600" dirty="0">
                <a:solidFill>
                  <a:schemeClr val="bg1"/>
                </a:solidFill>
                <a:latin typeface="微软雅黑" panose="020B0503020204020204" pitchFamily="34" charset="-122"/>
                <a:ea typeface="微软雅黑" panose="020B0503020204020204" pitchFamily="34" charset="-122"/>
              </a:rPr>
              <a:t>定标是对上一环节【评标书】的结果，即每一个标的中标供应商进行分配配额</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p:nvPr/>
        </p:nvPicPr>
        <p:blipFill>
          <a:blip r:embed="rId2"/>
          <a:stretch>
            <a:fillRect/>
          </a:stretch>
        </p:blipFill>
        <p:spPr>
          <a:xfrm>
            <a:off x="55717" y="954662"/>
            <a:ext cx="9009442" cy="4170240"/>
          </a:xfrm>
          <a:prstGeom prst="rect">
            <a:avLst/>
          </a:prstGeom>
        </p:spPr>
      </p:pic>
    </p:spTree>
    <p:extLst>
      <p:ext uri="{BB962C8B-B14F-4D97-AF65-F5344CB8AC3E}">
        <p14:creationId xmlns:p14="http://schemas.microsoft.com/office/powerpoint/2010/main" val="307056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en-US" altLang="zh-CN" sz="2000" dirty="0"/>
              <a:t>9</a:t>
            </a:r>
            <a:r>
              <a:rPr lang="zh-CN" altLang="en-US" sz="2000" dirty="0"/>
              <a:t>、招投标系统</a:t>
            </a:r>
            <a:r>
              <a:rPr lang="en-US" altLang="zh-CN" sz="2000" dirty="0"/>
              <a:t>—</a:t>
            </a:r>
            <a:r>
              <a:rPr lang="zh-CN" altLang="en-US" sz="2000" dirty="0"/>
              <a:t>中标记录</a:t>
            </a:r>
            <a:endParaRPr lang="en-US" sz="2000" dirty="0"/>
          </a:p>
        </p:txBody>
      </p:sp>
      <p:sp>
        <p:nvSpPr>
          <p:cNvPr id="3" name="TextBox 2"/>
          <p:cNvSpPr txBox="1"/>
          <p:nvPr/>
        </p:nvSpPr>
        <p:spPr>
          <a:xfrm>
            <a:off x="202013" y="605474"/>
            <a:ext cx="8517529" cy="830997"/>
          </a:xfrm>
          <a:prstGeom prst="rect">
            <a:avLst/>
          </a:prstGeom>
          <a:noFill/>
        </p:spPr>
        <p:txBody>
          <a:bodyPr wrap="square" rtlCol="0">
            <a:spAutoFit/>
          </a:bodyPr>
          <a:lstStyle/>
          <a:p>
            <a:pPr marL="285750" indent="-285750">
              <a:buFont typeface="Wingdings" panose="05000000000000000000" pitchFamily="2" charset="2"/>
              <a:buChar char="Ø"/>
            </a:pPr>
            <a:r>
              <a:rPr lang="zh-CN" altLang="zh-CN" sz="1600" dirty="0">
                <a:solidFill>
                  <a:schemeClr val="bg1"/>
                </a:solidFill>
                <a:latin typeface="微软雅黑" panose="020B0503020204020204" pitchFamily="34" charset="-122"/>
                <a:ea typeface="微软雅黑" panose="020B0503020204020204" pitchFamily="34" charset="-122"/>
              </a:rPr>
              <a:t>定标结果审批通过后，系统自动在【中标结果记录】、【未中标结果记录】中分别显示此标书的中标信息、未中标信息。企业用户及供应商均可以查看中标情况标的中标供应商进行分配配额</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p:nvPr/>
        </p:nvPicPr>
        <p:blipFill>
          <a:blip r:embed="rId2"/>
          <a:stretch>
            <a:fillRect/>
          </a:stretch>
        </p:blipFill>
        <p:spPr>
          <a:xfrm>
            <a:off x="38591" y="1455490"/>
            <a:ext cx="4271532" cy="1872074"/>
          </a:xfrm>
          <a:prstGeom prst="rect">
            <a:avLst/>
          </a:prstGeom>
        </p:spPr>
      </p:pic>
      <p:pic>
        <p:nvPicPr>
          <p:cNvPr id="6" name="图片 5"/>
          <p:cNvPicPr/>
          <p:nvPr/>
        </p:nvPicPr>
        <p:blipFill>
          <a:blip r:embed="rId3"/>
          <a:stretch>
            <a:fillRect/>
          </a:stretch>
        </p:blipFill>
        <p:spPr>
          <a:xfrm>
            <a:off x="4329508" y="1419175"/>
            <a:ext cx="4777356" cy="1902171"/>
          </a:xfrm>
          <a:prstGeom prst="rect">
            <a:avLst/>
          </a:prstGeom>
        </p:spPr>
      </p:pic>
      <p:pic>
        <p:nvPicPr>
          <p:cNvPr id="7" name="图片 6"/>
          <p:cNvPicPr/>
          <p:nvPr/>
        </p:nvPicPr>
        <p:blipFill>
          <a:blip r:embed="rId4"/>
          <a:stretch>
            <a:fillRect/>
          </a:stretch>
        </p:blipFill>
        <p:spPr>
          <a:xfrm>
            <a:off x="4310122" y="3326213"/>
            <a:ext cx="4796741" cy="1772898"/>
          </a:xfrm>
          <a:prstGeom prst="rect">
            <a:avLst/>
          </a:prstGeom>
        </p:spPr>
      </p:pic>
      <p:pic>
        <p:nvPicPr>
          <p:cNvPr id="8" name="图片 7"/>
          <p:cNvPicPr/>
          <p:nvPr/>
        </p:nvPicPr>
        <p:blipFill>
          <a:blip r:embed="rId5"/>
          <a:stretch>
            <a:fillRect/>
          </a:stretch>
        </p:blipFill>
        <p:spPr>
          <a:xfrm>
            <a:off x="29421" y="3340144"/>
            <a:ext cx="4279736" cy="1801868"/>
          </a:xfrm>
          <a:prstGeom prst="rect">
            <a:avLst/>
          </a:prstGeom>
        </p:spPr>
      </p:pic>
    </p:spTree>
    <p:extLst>
      <p:ext uri="{BB962C8B-B14F-4D97-AF65-F5344CB8AC3E}">
        <p14:creationId xmlns:p14="http://schemas.microsoft.com/office/powerpoint/2010/main" val="39669379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44786" y="1072399"/>
            <a:ext cx="6870413" cy="1575816"/>
          </a:xfrm>
          <a:prstGeom prst="rect">
            <a:avLst/>
          </a:prstGeom>
          <a:noFill/>
        </p:spPr>
        <p:txBody>
          <a:bodyPr wrap="square" rtlCol="0">
            <a:spAutoFit/>
          </a:bodyPr>
          <a:lstStyle/>
          <a:p>
            <a:pPr marL="342900" indent="-342900">
              <a:lnSpc>
                <a:spcPct val="120000"/>
              </a:lnSpc>
              <a:spcBef>
                <a:spcPts val="600"/>
              </a:spcBef>
              <a:buFont typeface="Microsoft YaHei" panose="020B0503020204020204" pitchFamily="34" charset="-122"/>
              <a:buChar char="Ø"/>
            </a:pPr>
            <a:r>
              <a:rPr lang="zh-CN" altLang="en-US" sz="2400" b="1" dirty="0">
                <a:solidFill>
                  <a:schemeClr val="bg1">
                    <a:lumMod val="85000"/>
                  </a:schemeClr>
                </a:solidFill>
                <a:latin typeface="Microsoft YaHei" charset="-122"/>
                <a:ea typeface="Microsoft YaHei" charset="-122"/>
                <a:cs typeface="Microsoft YaHei" charset="-122"/>
              </a:rPr>
              <a:t>招投标市场分析</a:t>
            </a:r>
            <a:endParaRPr lang="en-US" altLang="zh-CN" sz="2400" b="1" dirty="0">
              <a:solidFill>
                <a:schemeClr val="bg1">
                  <a:lumMod val="85000"/>
                </a:schemeClr>
              </a:solidFill>
              <a:latin typeface="Microsoft YaHei" charset="-122"/>
              <a:ea typeface="Microsoft YaHei" charset="-122"/>
              <a:cs typeface="Microsoft YaHei" charset="-122"/>
            </a:endParaRPr>
          </a:p>
          <a:p>
            <a:pPr marL="342900" indent="-342900">
              <a:lnSpc>
                <a:spcPct val="120000"/>
              </a:lnSpc>
              <a:spcBef>
                <a:spcPts val="600"/>
              </a:spcBef>
              <a:buFont typeface="Microsoft YaHei" panose="020B0503020204020204" pitchFamily="34" charset="-122"/>
              <a:buChar char="Ø"/>
            </a:pPr>
            <a:r>
              <a:rPr lang="zh-CN" altLang="en-US" sz="2400" b="1" dirty="0">
                <a:solidFill>
                  <a:schemeClr val="bg1">
                    <a:lumMod val="85000"/>
                  </a:schemeClr>
                </a:solidFill>
                <a:latin typeface="Microsoft YaHei" charset="-122"/>
                <a:ea typeface="Microsoft YaHei" charset="-122"/>
                <a:cs typeface="Microsoft YaHei" charset="-122"/>
              </a:rPr>
              <a:t>招投标解决方案</a:t>
            </a:r>
            <a:endParaRPr lang="en-US" altLang="zh-CN" sz="2400" b="1" dirty="0">
              <a:solidFill>
                <a:schemeClr val="bg1">
                  <a:lumMod val="85000"/>
                </a:schemeClr>
              </a:solidFill>
              <a:latin typeface="Microsoft YaHei" charset="-122"/>
              <a:ea typeface="Microsoft YaHei" charset="-122"/>
              <a:cs typeface="Microsoft YaHei" charset="-122"/>
            </a:endParaRPr>
          </a:p>
          <a:p>
            <a:pPr marL="342900" indent="-342900">
              <a:lnSpc>
                <a:spcPct val="120000"/>
              </a:lnSpc>
              <a:spcBef>
                <a:spcPts val="600"/>
              </a:spcBef>
              <a:buFont typeface="Microsoft YaHei" panose="020B0503020204020204" pitchFamily="34" charset="-122"/>
              <a:buChar char="Ø"/>
            </a:pPr>
            <a:r>
              <a:rPr lang="zh-CN" altLang="en-US" sz="2400" b="1" dirty="0">
                <a:solidFill>
                  <a:schemeClr val="bg1"/>
                </a:solidFill>
                <a:latin typeface="Microsoft YaHei" charset="-122"/>
                <a:ea typeface="Microsoft YaHei" charset="-122"/>
                <a:cs typeface="Microsoft YaHei" charset="-122"/>
              </a:rPr>
              <a:t>肆专招投标的客户案例</a:t>
            </a:r>
            <a:endParaRPr lang="en-US" altLang="zh-CN" sz="2400" b="1" dirty="0">
              <a:solidFill>
                <a:schemeClr val="bg1"/>
              </a:solidFill>
              <a:latin typeface="Microsoft YaHei" charset="-122"/>
              <a:ea typeface="Microsoft YaHei" charset="-122"/>
              <a:cs typeface="Microsoft YaHei" charset="-122"/>
            </a:endParaRPr>
          </a:p>
        </p:txBody>
      </p:sp>
      <p:sp>
        <p:nvSpPr>
          <p:cNvPr id="2" name="标题 1"/>
          <p:cNvSpPr>
            <a:spLocks noGrp="1"/>
          </p:cNvSpPr>
          <p:nvPr>
            <p:ph type="title"/>
          </p:nvPr>
        </p:nvSpPr>
        <p:spPr>
          <a:xfrm>
            <a:off x="453872" y="281357"/>
            <a:ext cx="8396441" cy="525716"/>
          </a:xfrm>
        </p:spPr>
        <p:txBody>
          <a:bodyPr/>
          <a:lstStyle/>
          <a:p>
            <a:r>
              <a:rPr kumimoji="1" lang="zh-CN" altLang="en-US" sz="2400" dirty="0">
                <a:solidFill>
                  <a:srgbClr val="FFC000"/>
                </a:solidFill>
              </a:rPr>
              <a:t>目录</a:t>
            </a:r>
          </a:p>
        </p:txBody>
      </p:sp>
    </p:spTree>
    <p:extLst>
      <p:ext uri="{BB962C8B-B14F-4D97-AF65-F5344CB8AC3E}">
        <p14:creationId xmlns:p14="http://schemas.microsoft.com/office/powerpoint/2010/main" val="8931046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香江电器简介</a:t>
            </a:r>
            <a:endParaRPr lang="en-US" sz="20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8375" y="2817628"/>
            <a:ext cx="3528033" cy="2241392"/>
          </a:xfrm>
          <a:prstGeom prst="rect">
            <a:avLst/>
          </a:prstGeom>
        </p:spPr>
      </p:pic>
      <p:sp>
        <p:nvSpPr>
          <p:cNvPr id="3" name="矩形 2"/>
          <p:cNvSpPr/>
          <p:nvPr/>
        </p:nvSpPr>
        <p:spPr>
          <a:xfrm>
            <a:off x="77086" y="662930"/>
            <a:ext cx="8939323" cy="2308324"/>
          </a:xfrm>
          <a:prstGeom prst="rect">
            <a:avLst/>
          </a:prstGeom>
        </p:spPr>
        <p:txBody>
          <a:bodyPr wrap="square">
            <a:spAutoFit/>
          </a:bodyPr>
          <a:lstStyle/>
          <a:p>
            <a:pPr>
              <a:lnSpc>
                <a:spcPct val="150000"/>
              </a:lnSpc>
            </a:pPr>
            <a:r>
              <a:rPr lang="zh-CN" altLang="en-US" sz="1600" dirty="0"/>
              <a:t>    </a:t>
            </a:r>
            <a:r>
              <a:rPr lang="zh-CN" altLang="en-US" sz="1600" dirty="0">
                <a:solidFill>
                  <a:schemeClr val="bg1"/>
                </a:solidFill>
                <a:latin typeface="微软雅黑" panose="020B0503020204020204" pitchFamily="34" charset="-122"/>
                <a:ea typeface="微软雅黑" panose="020B0503020204020204" pitchFamily="34" charset="-122"/>
              </a:rPr>
              <a:t>香江电器集团包含爱思杰电器（深圳）有限公司、远特信电子（深圳）有限公司、益诺威（江阴）电子有限公司、湖北艾格丽经贸有限公司。目前集团拥有</a:t>
            </a:r>
            <a:r>
              <a:rPr lang="en-US" altLang="zh-CN" sz="1600" dirty="0">
                <a:solidFill>
                  <a:schemeClr val="bg1"/>
                </a:solidFill>
                <a:latin typeface="微软雅黑" panose="020B0503020204020204" pitchFamily="34" charset="-122"/>
                <a:ea typeface="微软雅黑" panose="020B0503020204020204" pitchFamily="34" charset="-122"/>
              </a:rPr>
              <a:t>8000</a:t>
            </a:r>
            <a:r>
              <a:rPr lang="zh-CN" altLang="en-US" sz="1600" dirty="0">
                <a:solidFill>
                  <a:schemeClr val="bg1"/>
                </a:solidFill>
                <a:latin typeface="微软雅黑" panose="020B0503020204020204" pitchFamily="34" charset="-122"/>
                <a:ea typeface="微软雅黑" panose="020B0503020204020204" pitchFamily="34" charset="-122"/>
              </a:rPr>
              <a:t>名职工，</a:t>
            </a:r>
            <a:r>
              <a:rPr lang="en-US" altLang="zh-CN" sz="1600" dirty="0">
                <a:solidFill>
                  <a:schemeClr val="bg1"/>
                </a:solidFill>
                <a:latin typeface="微软雅黑" panose="020B0503020204020204" pitchFamily="34" charset="-122"/>
                <a:ea typeface="微软雅黑" panose="020B0503020204020204" pitchFamily="34" charset="-122"/>
              </a:rPr>
              <a:t>1.2</a:t>
            </a:r>
            <a:r>
              <a:rPr lang="zh-CN" altLang="en-US" sz="1600" dirty="0">
                <a:solidFill>
                  <a:schemeClr val="bg1"/>
                </a:solidFill>
                <a:latin typeface="微软雅黑" panose="020B0503020204020204" pitchFamily="34" charset="-122"/>
                <a:ea typeface="微软雅黑" panose="020B0503020204020204" pitchFamily="34" charset="-122"/>
              </a:rPr>
              <a:t>亿注册资金，</a:t>
            </a:r>
            <a:r>
              <a:rPr lang="en-US" altLang="zh-CN" sz="1600" dirty="0">
                <a:solidFill>
                  <a:schemeClr val="bg1"/>
                </a:solidFill>
                <a:latin typeface="微软雅黑" panose="020B0503020204020204" pitchFamily="34" charset="-122"/>
                <a:ea typeface="微软雅黑" panose="020B0503020204020204" pitchFamily="34" charset="-122"/>
              </a:rPr>
              <a:t>260</a:t>
            </a:r>
            <a:r>
              <a:rPr lang="zh-CN" altLang="en-US" sz="1600" dirty="0">
                <a:solidFill>
                  <a:schemeClr val="bg1"/>
                </a:solidFill>
                <a:latin typeface="微软雅黑" panose="020B0503020204020204" pitchFamily="34" charset="-122"/>
                <a:ea typeface="微软雅黑" panose="020B0503020204020204" pitchFamily="34" charset="-122"/>
              </a:rPr>
              <a:t>余台大型注塑设备，</a:t>
            </a:r>
            <a:r>
              <a:rPr lang="en-US" altLang="zh-CN" sz="1600" dirty="0">
                <a:solidFill>
                  <a:schemeClr val="bg1"/>
                </a:solidFill>
                <a:latin typeface="微软雅黑" panose="020B0503020204020204" pitchFamily="34" charset="-122"/>
                <a:ea typeface="微软雅黑" panose="020B0503020204020204" pitchFamily="34" charset="-122"/>
              </a:rPr>
              <a:t>50</a:t>
            </a:r>
            <a:r>
              <a:rPr lang="zh-CN" altLang="en-US" sz="1600" dirty="0">
                <a:solidFill>
                  <a:schemeClr val="bg1"/>
                </a:solidFill>
                <a:latin typeface="微软雅黑" panose="020B0503020204020204" pitchFamily="34" charset="-122"/>
                <a:ea typeface="微软雅黑" panose="020B0503020204020204" pitchFamily="34" charset="-122"/>
              </a:rPr>
              <a:t>余条装配生产线，</a:t>
            </a:r>
            <a:r>
              <a:rPr lang="en-US" altLang="zh-CN" sz="1600" dirty="0">
                <a:solidFill>
                  <a:schemeClr val="bg1"/>
                </a:solidFill>
                <a:latin typeface="微软雅黑" panose="020B0503020204020204" pitchFamily="34" charset="-122"/>
                <a:ea typeface="微软雅黑" panose="020B0503020204020204" pitchFamily="34" charset="-122"/>
              </a:rPr>
              <a:t>20</a:t>
            </a:r>
            <a:r>
              <a:rPr lang="zh-CN" altLang="en-US" sz="1600" dirty="0">
                <a:solidFill>
                  <a:schemeClr val="bg1"/>
                </a:solidFill>
                <a:latin typeface="微软雅黑" panose="020B0503020204020204" pitchFamily="34" charset="-122"/>
                <a:ea typeface="微软雅黑" panose="020B0503020204020204" pitchFamily="34" charset="-122"/>
              </a:rPr>
              <a:t>万平方米标准厂房。  香江集团已经发展成为中国大型的塑料、电子称、家用电器制造商之一。产品销往欧洲、北美、南美、亚洲、非洲五大洲。摘取了“深圳出口百强企业”、“深圳市重合同守信用企业的桂冠，并多次被评为“全国外商投资双优企业”等荣誉称号。    注册“艾格丽”厨房小家电品牌。</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69" y="2912752"/>
            <a:ext cx="5277707" cy="2146268"/>
          </a:xfrm>
          <a:prstGeom prst="rect">
            <a:avLst/>
          </a:prstGeom>
        </p:spPr>
      </p:pic>
    </p:spTree>
    <p:extLst>
      <p:ext uri="{BB962C8B-B14F-4D97-AF65-F5344CB8AC3E}">
        <p14:creationId xmlns:p14="http://schemas.microsoft.com/office/powerpoint/2010/main" val="33216202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香江电器的招投标系统背景</a:t>
            </a:r>
            <a:endParaRPr lang="en-US" sz="2000" dirty="0"/>
          </a:p>
        </p:txBody>
      </p:sp>
      <p:sp>
        <p:nvSpPr>
          <p:cNvPr id="3" name="矩形 2"/>
          <p:cNvSpPr/>
          <p:nvPr/>
        </p:nvSpPr>
        <p:spPr>
          <a:xfrm>
            <a:off x="20620" y="916845"/>
            <a:ext cx="8939323" cy="1338828"/>
          </a:xfrm>
          <a:prstGeom prst="rect">
            <a:avLst/>
          </a:prstGeom>
        </p:spPr>
        <p:txBody>
          <a:bodyPr wrap="square">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  香江电器是金蝶云老客户，已经使用金蝶云的财务、供应链、生产、供应商协同管理。本次招投标系统项目的目的：</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133550" y="1811451"/>
            <a:ext cx="8826393" cy="2308324"/>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zh-CN" altLang="en-US" dirty="0">
                <a:solidFill>
                  <a:schemeClr val="bg1"/>
                </a:solidFill>
                <a:latin typeface="微软雅黑" panose="020B0503020204020204" pitchFamily="34" charset="-122"/>
                <a:ea typeface="微软雅黑" panose="020B0503020204020204" pitchFamily="34" charset="-122"/>
              </a:rPr>
              <a:t>建立招投标系统，进一步完善供应商协同平台功能，提升香江电器与供应商之间的</a:t>
            </a:r>
            <a:r>
              <a:rPr lang="zh-CN" altLang="en-US" b="1" dirty="0">
                <a:solidFill>
                  <a:schemeClr val="bg1"/>
                </a:solidFill>
                <a:latin typeface="微软雅黑" panose="020B0503020204020204" pitchFamily="34" charset="-122"/>
                <a:ea typeface="微软雅黑" panose="020B0503020204020204" pitchFamily="34" charset="-122"/>
              </a:rPr>
              <a:t>沟通效率</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Ø"/>
            </a:pPr>
            <a:r>
              <a:rPr lang="zh-CN" altLang="zh-CN" b="1" dirty="0">
                <a:solidFill>
                  <a:schemeClr val="bg1"/>
                </a:solidFill>
                <a:latin typeface="微软雅黑" panose="020B0503020204020204" pitchFamily="34" charset="-122"/>
                <a:ea typeface="微软雅黑" panose="020B0503020204020204" pitchFamily="34" charset="-122"/>
              </a:rPr>
              <a:t>降低</a:t>
            </a:r>
            <a:r>
              <a:rPr lang="zh-CN" altLang="en-US" dirty="0">
                <a:solidFill>
                  <a:schemeClr val="bg1"/>
                </a:solidFill>
                <a:latin typeface="微软雅黑" panose="020B0503020204020204" pitchFamily="34" charset="-122"/>
                <a:ea typeface="微软雅黑" panose="020B0503020204020204" pitchFamily="34" charset="-122"/>
              </a:rPr>
              <a:t>香江电器的</a:t>
            </a:r>
            <a:r>
              <a:rPr lang="zh-CN" altLang="zh-CN" b="1" dirty="0">
                <a:solidFill>
                  <a:schemeClr val="bg1"/>
                </a:solidFill>
                <a:latin typeface="微软雅黑" panose="020B0503020204020204" pitchFamily="34" charset="-122"/>
                <a:ea typeface="微软雅黑" panose="020B0503020204020204" pitchFamily="34" charset="-122"/>
              </a:rPr>
              <a:t>采购成本</a:t>
            </a:r>
            <a:r>
              <a:rPr lang="zh-CN" altLang="en-US" dirty="0">
                <a:solidFill>
                  <a:schemeClr val="bg1"/>
                </a:solidFill>
                <a:latin typeface="微软雅黑" panose="020B0503020204020204" pitchFamily="34" charset="-122"/>
                <a:ea typeface="微软雅黑" panose="020B0503020204020204" pitchFamily="34" charset="-122"/>
              </a:rPr>
              <a:t>和采购</a:t>
            </a:r>
            <a:r>
              <a:rPr lang="zh-CN" altLang="zh-CN" b="1" dirty="0">
                <a:solidFill>
                  <a:schemeClr val="bg1"/>
                </a:solidFill>
                <a:latin typeface="微软雅黑" panose="020B0503020204020204" pitchFamily="34" charset="-122"/>
                <a:ea typeface="微软雅黑" panose="020B0503020204020204" pitchFamily="34" charset="-122"/>
              </a:rPr>
              <a:t>管理成本</a:t>
            </a:r>
            <a:r>
              <a:rPr lang="zh-CN" altLang="zh-CN" dirty="0">
                <a:solidFill>
                  <a:schemeClr val="bg1"/>
                </a:solidFill>
                <a:latin typeface="微软雅黑" panose="020B0503020204020204" pitchFamily="34" charset="-122"/>
                <a:ea typeface="微软雅黑" panose="020B0503020204020204" pitchFamily="34" charset="-122"/>
              </a:rPr>
              <a:t>，提升</a:t>
            </a:r>
            <a:r>
              <a:rPr lang="zh-CN" altLang="en-US" dirty="0">
                <a:solidFill>
                  <a:schemeClr val="bg1"/>
                </a:solidFill>
                <a:latin typeface="微软雅黑" panose="020B0503020204020204" pitchFamily="34" charset="-122"/>
                <a:ea typeface="微软雅黑" panose="020B0503020204020204" pitchFamily="34" charset="-122"/>
              </a:rPr>
              <a:t>公司整体的</a:t>
            </a:r>
            <a:r>
              <a:rPr lang="zh-CN" altLang="en-US" b="1" dirty="0">
                <a:solidFill>
                  <a:schemeClr val="bg1"/>
                </a:solidFill>
                <a:latin typeface="微软雅黑" panose="020B0503020204020204" pitchFamily="34" charset="-122"/>
                <a:ea typeface="微软雅黑" panose="020B0503020204020204" pitchFamily="34" charset="-122"/>
              </a:rPr>
              <a:t>利润</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Ø"/>
            </a:pPr>
            <a:r>
              <a:rPr lang="zh-CN" altLang="en-US" dirty="0">
                <a:solidFill>
                  <a:schemeClr val="bg1"/>
                </a:solidFill>
                <a:latin typeface="微软雅黑" panose="020B0503020204020204" pitchFamily="34" charset="-122"/>
                <a:ea typeface="微软雅黑" panose="020B0503020204020204" pitchFamily="34" charset="-122"/>
              </a:rPr>
              <a:t>通过招投标系统，确保采购过程的“</a:t>
            </a:r>
            <a:r>
              <a:rPr lang="zh-CN" altLang="zh-CN" b="1" dirty="0">
                <a:solidFill>
                  <a:schemeClr val="bg1"/>
                </a:solidFill>
                <a:latin typeface="微软雅黑" panose="020B0503020204020204" pitchFamily="34" charset="-122"/>
                <a:ea typeface="微软雅黑" panose="020B0503020204020204" pitchFamily="34" charset="-122"/>
              </a:rPr>
              <a:t>公开，公平，公正</a:t>
            </a:r>
            <a:r>
              <a:rPr lang="zh-CN" altLang="en-US" dirty="0">
                <a:solidFill>
                  <a:schemeClr val="bg1"/>
                </a:solidFill>
                <a:latin typeface="微软雅黑" panose="020B0503020204020204" pitchFamily="34" charset="-122"/>
                <a:ea typeface="微软雅黑" panose="020B0503020204020204" pitchFamily="34" charset="-122"/>
              </a:rPr>
              <a:t>”，实现阳光采购；</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17556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香江电器的招投标上线计划</a:t>
            </a:r>
            <a:endParaRPr lang="en-US" sz="2000" dirty="0"/>
          </a:p>
        </p:txBody>
      </p:sp>
      <p:sp>
        <p:nvSpPr>
          <p:cNvPr id="5" name="AutoShape 164"/>
          <p:cNvSpPr>
            <a:spLocks noChangeArrowheads="1"/>
          </p:cNvSpPr>
          <p:nvPr/>
        </p:nvSpPr>
        <p:spPr bwMode="auto">
          <a:xfrm>
            <a:off x="329609" y="3732028"/>
            <a:ext cx="1664870" cy="373844"/>
          </a:xfrm>
          <a:prstGeom prst="homePlate">
            <a:avLst>
              <a:gd name="adj" fmla="val 54076"/>
            </a:avLst>
          </a:prstGeom>
          <a:solidFill>
            <a:schemeClr val="accent3">
              <a:lumMod val="60000"/>
              <a:lumOff val="40000"/>
            </a:schemeClr>
          </a:solidFill>
          <a:ln>
            <a:noFill/>
          </a:ln>
          <a:extLst/>
        </p:spPr>
        <p:txBody>
          <a:bodyPr wrap="none" anchor="ctr"/>
          <a:lstStyle/>
          <a:p>
            <a:pPr algn="ctr">
              <a:spcBef>
                <a:spcPct val="20000"/>
              </a:spcBef>
              <a:buClr>
                <a:srgbClr val="E1B40C"/>
              </a:buClr>
              <a:buFont typeface="Wingdings" pitchFamily="2" charset="2"/>
              <a:buNone/>
            </a:pPr>
            <a:r>
              <a:rPr lang="zh-CN" altLang="en-US" sz="1000" b="1" dirty="0">
                <a:latin typeface="微软雅黑" pitchFamily="34" charset="-122"/>
                <a:ea typeface="微软雅黑" pitchFamily="34" charset="-122"/>
              </a:rPr>
              <a:t>需求确认、产品设计、</a:t>
            </a:r>
            <a:endParaRPr lang="en-US" altLang="zh-CN" sz="1000" b="1" dirty="0">
              <a:latin typeface="微软雅黑" pitchFamily="34" charset="-122"/>
              <a:ea typeface="微软雅黑" pitchFamily="34" charset="-122"/>
            </a:endParaRPr>
          </a:p>
          <a:p>
            <a:pPr algn="ctr">
              <a:spcBef>
                <a:spcPct val="20000"/>
              </a:spcBef>
              <a:buClr>
                <a:srgbClr val="E1B40C"/>
              </a:buClr>
              <a:buFont typeface="Wingdings" pitchFamily="2" charset="2"/>
              <a:buNone/>
            </a:pPr>
            <a:r>
              <a:rPr lang="zh-CN" altLang="en-US" sz="1000" b="1" dirty="0">
                <a:latin typeface="微软雅黑" pitchFamily="34" charset="-122"/>
                <a:ea typeface="微软雅黑" pitchFamily="34" charset="-122"/>
              </a:rPr>
              <a:t>产品开发、功能测试</a:t>
            </a:r>
          </a:p>
        </p:txBody>
      </p:sp>
      <p:cxnSp>
        <p:nvCxnSpPr>
          <p:cNvPr id="7" name="直接箭头连接符 6"/>
          <p:cNvCxnSpPr/>
          <p:nvPr/>
        </p:nvCxnSpPr>
        <p:spPr>
          <a:xfrm>
            <a:off x="329609" y="4497572"/>
            <a:ext cx="8517529" cy="9415"/>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 name="直接箭头连接符 7"/>
          <p:cNvCxnSpPr/>
          <p:nvPr/>
        </p:nvCxnSpPr>
        <p:spPr>
          <a:xfrm flipV="1">
            <a:off x="329609" y="1113462"/>
            <a:ext cx="0" cy="3384110"/>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 name="直接连接符 8"/>
          <p:cNvCxnSpPr/>
          <p:nvPr/>
        </p:nvCxnSpPr>
        <p:spPr>
          <a:xfrm>
            <a:off x="1994479" y="4413066"/>
            <a:ext cx="0" cy="9392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 name="直接连接符 9"/>
          <p:cNvCxnSpPr/>
          <p:nvPr/>
        </p:nvCxnSpPr>
        <p:spPr>
          <a:xfrm>
            <a:off x="3503073" y="4413066"/>
            <a:ext cx="0" cy="7741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1" name="直接连接符 10"/>
          <p:cNvCxnSpPr/>
          <p:nvPr/>
        </p:nvCxnSpPr>
        <p:spPr>
          <a:xfrm>
            <a:off x="6520261" y="4413066"/>
            <a:ext cx="0" cy="7741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2" name="直接连接符 11"/>
          <p:cNvCxnSpPr/>
          <p:nvPr/>
        </p:nvCxnSpPr>
        <p:spPr>
          <a:xfrm>
            <a:off x="5011667" y="4413066"/>
            <a:ext cx="0" cy="7741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3" name="AutoShape 164"/>
          <p:cNvSpPr>
            <a:spLocks noChangeArrowheads="1"/>
          </p:cNvSpPr>
          <p:nvPr/>
        </p:nvSpPr>
        <p:spPr bwMode="auto">
          <a:xfrm>
            <a:off x="1990037" y="3203944"/>
            <a:ext cx="1513036" cy="373844"/>
          </a:xfrm>
          <a:prstGeom prst="homePlate">
            <a:avLst>
              <a:gd name="adj" fmla="val 54076"/>
            </a:avLst>
          </a:prstGeom>
          <a:solidFill>
            <a:schemeClr val="accent3">
              <a:lumMod val="60000"/>
              <a:lumOff val="40000"/>
            </a:schemeClr>
          </a:solidFill>
          <a:ln>
            <a:noFill/>
          </a:ln>
          <a:extLst/>
        </p:spPr>
        <p:txBody>
          <a:bodyPr wrap="none" anchor="ctr"/>
          <a:lstStyle/>
          <a:p>
            <a:pPr algn="ctr">
              <a:spcBef>
                <a:spcPct val="20000"/>
              </a:spcBef>
              <a:buClr>
                <a:srgbClr val="E1B40C"/>
              </a:buClr>
              <a:buFont typeface="Wingdings" pitchFamily="2" charset="2"/>
              <a:buNone/>
            </a:pPr>
            <a:r>
              <a:rPr lang="zh-CN" altLang="en-US" sz="1000" b="1" dirty="0">
                <a:latin typeface="微软雅黑" pitchFamily="34" charset="-122"/>
                <a:ea typeface="微软雅黑" pitchFamily="34" charset="-122"/>
              </a:rPr>
              <a:t>产品功能培训、系统模拟</a:t>
            </a:r>
            <a:endParaRPr lang="en-US" altLang="zh-CN" sz="1000" b="1" dirty="0">
              <a:latin typeface="微软雅黑" pitchFamily="34" charset="-122"/>
              <a:ea typeface="微软雅黑" pitchFamily="34" charset="-122"/>
            </a:endParaRPr>
          </a:p>
          <a:p>
            <a:pPr algn="ctr">
              <a:spcBef>
                <a:spcPct val="20000"/>
              </a:spcBef>
              <a:buClr>
                <a:srgbClr val="E1B40C"/>
              </a:buClr>
              <a:buFont typeface="Wingdings" pitchFamily="2" charset="2"/>
              <a:buNone/>
            </a:pPr>
            <a:r>
              <a:rPr lang="zh-CN" altLang="en-US" sz="1000" b="1" dirty="0">
                <a:latin typeface="微软雅黑" pitchFamily="34" charset="-122"/>
                <a:ea typeface="微软雅黑" pitchFamily="34" charset="-122"/>
              </a:rPr>
              <a:t>数据测试、系统调整</a:t>
            </a:r>
          </a:p>
        </p:txBody>
      </p:sp>
      <p:sp>
        <p:nvSpPr>
          <p:cNvPr id="14" name="AutoShape 164"/>
          <p:cNvSpPr>
            <a:spLocks noChangeArrowheads="1"/>
          </p:cNvSpPr>
          <p:nvPr/>
        </p:nvSpPr>
        <p:spPr bwMode="auto">
          <a:xfrm>
            <a:off x="3503073" y="2402157"/>
            <a:ext cx="1508594" cy="373844"/>
          </a:xfrm>
          <a:prstGeom prst="homePlate">
            <a:avLst>
              <a:gd name="adj" fmla="val 54076"/>
            </a:avLst>
          </a:prstGeom>
          <a:solidFill>
            <a:schemeClr val="accent6">
              <a:lumMod val="75000"/>
            </a:schemeClr>
          </a:solidFill>
          <a:ln>
            <a:noFill/>
          </a:ln>
          <a:extLst/>
        </p:spPr>
        <p:txBody>
          <a:bodyPr wrap="none" anchor="ctr"/>
          <a:lstStyle/>
          <a:p>
            <a:pPr algn="ctr">
              <a:spcBef>
                <a:spcPct val="20000"/>
              </a:spcBef>
              <a:buClr>
                <a:srgbClr val="E1B40C"/>
              </a:buClr>
              <a:buFont typeface="Wingdings" pitchFamily="2" charset="2"/>
              <a:buNone/>
            </a:pPr>
            <a:r>
              <a:rPr lang="zh-CN" altLang="en-US" sz="1000" b="1" dirty="0">
                <a:solidFill>
                  <a:schemeClr val="bg1"/>
                </a:solidFill>
                <a:latin typeface="微软雅黑" pitchFamily="34" charset="-122"/>
                <a:ea typeface="微软雅黑" pitchFamily="34" charset="-122"/>
              </a:rPr>
              <a:t>初始化设置、系统上线</a:t>
            </a:r>
            <a:endParaRPr lang="en-US" altLang="zh-CN" sz="1000" b="1" dirty="0">
              <a:solidFill>
                <a:schemeClr val="bg1"/>
              </a:solidFill>
              <a:latin typeface="微软雅黑" pitchFamily="34" charset="-122"/>
              <a:ea typeface="微软雅黑" pitchFamily="34" charset="-122"/>
            </a:endParaRPr>
          </a:p>
          <a:p>
            <a:pPr algn="ctr">
              <a:spcBef>
                <a:spcPct val="20000"/>
              </a:spcBef>
              <a:buClr>
                <a:srgbClr val="E1B40C"/>
              </a:buClr>
              <a:buFont typeface="Wingdings" pitchFamily="2" charset="2"/>
              <a:buNone/>
            </a:pPr>
            <a:r>
              <a:rPr lang="zh-CN" altLang="en-US" sz="1000" b="1" dirty="0">
                <a:solidFill>
                  <a:schemeClr val="bg1"/>
                </a:solidFill>
                <a:latin typeface="微软雅黑" pitchFamily="34" charset="-122"/>
                <a:ea typeface="微软雅黑" pitchFamily="34" charset="-122"/>
              </a:rPr>
              <a:t>、系统缺陷收集</a:t>
            </a:r>
            <a:endParaRPr lang="en-US" altLang="zh-CN" sz="1000" b="1" dirty="0">
              <a:solidFill>
                <a:schemeClr val="bg1"/>
              </a:solidFill>
              <a:latin typeface="微软雅黑" pitchFamily="34" charset="-122"/>
              <a:ea typeface="微软雅黑" pitchFamily="34" charset="-122"/>
            </a:endParaRPr>
          </a:p>
        </p:txBody>
      </p:sp>
      <p:sp>
        <p:nvSpPr>
          <p:cNvPr id="15" name="AutoShape 164"/>
          <p:cNvSpPr>
            <a:spLocks noChangeArrowheads="1"/>
          </p:cNvSpPr>
          <p:nvPr/>
        </p:nvSpPr>
        <p:spPr bwMode="auto">
          <a:xfrm>
            <a:off x="5011667" y="1789013"/>
            <a:ext cx="1508594" cy="373844"/>
          </a:xfrm>
          <a:prstGeom prst="homePlate">
            <a:avLst>
              <a:gd name="adj" fmla="val 54076"/>
            </a:avLst>
          </a:prstGeom>
          <a:solidFill>
            <a:schemeClr val="accent6">
              <a:lumMod val="75000"/>
            </a:schemeClr>
          </a:solidFill>
          <a:ln>
            <a:noFill/>
          </a:ln>
          <a:extLst/>
        </p:spPr>
        <p:txBody>
          <a:bodyPr wrap="none" anchor="ctr"/>
          <a:lstStyle/>
          <a:p>
            <a:pPr algn="ctr">
              <a:spcBef>
                <a:spcPct val="20000"/>
              </a:spcBef>
              <a:buClr>
                <a:srgbClr val="E1B40C"/>
              </a:buClr>
              <a:buFont typeface="Wingdings" pitchFamily="2" charset="2"/>
              <a:buNone/>
            </a:pPr>
            <a:r>
              <a:rPr lang="zh-CN" altLang="en-US" sz="1000" b="1" dirty="0">
                <a:solidFill>
                  <a:schemeClr val="bg1"/>
                </a:solidFill>
                <a:latin typeface="微软雅黑" pitchFamily="34" charset="-122"/>
                <a:ea typeface="微软雅黑" pitchFamily="34" charset="-122"/>
              </a:rPr>
              <a:t>系统功能调整、系统验收</a:t>
            </a:r>
            <a:endParaRPr lang="en-US" altLang="zh-CN" sz="1000" b="1" dirty="0">
              <a:solidFill>
                <a:schemeClr val="bg1"/>
              </a:solidFill>
              <a:latin typeface="微软雅黑" pitchFamily="34" charset="-122"/>
              <a:ea typeface="微软雅黑" pitchFamily="34" charset="-122"/>
            </a:endParaRPr>
          </a:p>
        </p:txBody>
      </p:sp>
      <p:sp>
        <p:nvSpPr>
          <p:cNvPr id="18" name="TextBox 17"/>
          <p:cNvSpPr txBox="1"/>
          <p:nvPr/>
        </p:nvSpPr>
        <p:spPr>
          <a:xfrm>
            <a:off x="342032" y="4655288"/>
            <a:ext cx="1066318" cy="369332"/>
          </a:xfrm>
          <a:prstGeom prst="rect">
            <a:avLst/>
          </a:prstGeom>
          <a:noFill/>
        </p:spPr>
        <p:txBody>
          <a:bodyPr wrap="none" rtlCol="0">
            <a:spAutoFit/>
          </a:bodyPr>
          <a:lstStyle/>
          <a:p>
            <a:r>
              <a:rPr lang="en-US" altLang="zh-CN" dirty="0">
                <a:solidFill>
                  <a:schemeClr val="bg1"/>
                </a:solidFill>
              </a:rPr>
              <a:t>2018/5/1</a:t>
            </a:r>
            <a:endParaRPr lang="zh-CN" altLang="en-US" dirty="0">
              <a:solidFill>
                <a:schemeClr val="bg1"/>
              </a:solidFill>
            </a:endParaRPr>
          </a:p>
        </p:txBody>
      </p:sp>
      <p:sp>
        <p:nvSpPr>
          <p:cNvPr id="19" name="TextBox 18"/>
          <p:cNvSpPr txBox="1"/>
          <p:nvPr/>
        </p:nvSpPr>
        <p:spPr>
          <a:xfrm>
            <a:off x="1834133" y="4669465"/>
            <a:ext cx="625492" cy="369332"/>
          </a:xfrm>
          <a:prstGeom prst="rect">
            <a:avLst/>
          </a:prstGeom>
          <a:noFill/>
        </p:spPr>
        <p:txBody>
          <a:bodyPr wrap="none" rtlCol="0">
            <a:spAutoFit/>
          </a:bodyPr>
          <a:lstStyle/>
          <a:p>
            <a:r>
              <a:rPr lang="en-US" altLang="zh-CN" dirty="0">
                <a:solidFill>
                  <a:schemeClr val="bg1"/>
                </a:solidFill>
              </a:rPr>
              <a:t>5/15</a:t>
            </a:r>
            <a:endParaRPr lang="zh-CN" altLang="en-US" dirty="0">
              <a:solidFill>
                <a:schemeClr val="bg1"/>
              </a:solidFill>
            </a:endParaRPr>
          </a:p>
        </p:txBody>
      </p:sp>
      <p:sp>
        <p:nvSpPr>
          <p:cNvPr id="20" name="TextBox 19"/>
          <p:cNvSpPr txBox="1"/>
          <p:nvPr/>
        </p:nvSpPr>
        <p:spPr>
          <a:xfrm>
            <a:off x="3315459" y="4654402"/>
            <a:ext cx="625492" cy="369332"/>
          </a:xfrm>
          <a:prstGeom prst="rect">
            <a:avLst/>
          </a:prstGeom>
          <a:noFill/>
        </p:spPr>
        <p:txBody>
          <a:bodyPr wrap="none" rtlCol="0">
            <a:spAutoFit/>
          </a:bodyPr>
          <a:lstStyle/>
          <a:p>
            <a:r>
              <a:rPr lang="en-US" altLang="zh-CN" dirty="0">
                <a:solidFill>
                  <a:schemeClr val="bg1"/>
                </a:solidFill>
              </a:rPr>
              <a:t>5/31</a:t>
            </a:r>
            <a:endParaRPr lang="zh-CN" altLang="en-US" dirty="0">
              <a:solidFill>
                <a:schemeClr val="bg1"/>
              </a:solidFill>
            </a:endParaRPr>
          </a:p>
        </p:txBody>
      </p:sp>
      <p:sp>
        <p:nvSpPr>
          <p:cNvPr id="21" name="TextBox 20"/>
          <p:cNvSpPr txBox="1"/>
          <p:nvPr/>
        </p:nvSpPr>
        <p:spPr>
          <a:xfrm>
            <a:off x="5009580" y="4684527"/>
            <a:ext cx="625492" cy="369332"/>
          </a:xfrm>
          <a:prstGeom prst="rect">
            <a:avLst/>
          </a:prstGeom>
          <a:noFill/>
        </p:spPr>
        <p:txBody>
          <a:bodyPr wrap="none" rtlCol="0">
            <a:spAutoFit/>
          </a:bodyPr>
          <a:lstStyle/>
          <a:p>
            <a:r>
              <a:rPr lang="en-US" altLang="zh-CN" dirty="0">
                <a:solidFill>
                  <a:schemeClr val="bg1"/>
                </a:solidFill>
              </a:rPr>
              <a:t>6/15</a:t>
            </a:r>
            <a:endParaRPr lang="zh-CN" altLang="en-US" dirty="0">
              <a:solidFill>
                <a:schemeClr val="bg1"/>
              </a:solidFill>
            </a:endParaRPr>
          </a:p>
        </p:txBody>
      </p:sp>
      <p:sp>
        <p:nvSpPr>
          <p:cNvPr id="23" name="TextBox 22"/>
          <p:cNvSpPr txBox="1"/>
          <p:nvPr/>
        </p:nvSpPr>
        <p:spPr>
          <a:xfrm>
            <a:off x="6359915" y="4684527"/>
            <a:ext cx="625492" cy="369332"/>
          </a:xfrm>
          <a:prstGeom prst="rect">
            <a:avLst/>
          </a:prstGeom>
          <a:noFill/>
        </p:spPr>
        <p:txBody>
          <a:bodyPr wrap="none" rtlCol="0">
            <a:spAutoFit/>
          </a:bodyPr>
          <a:lstStyle/>
          <a:p>
            <a:r>
              <a:rPr lang="en-US" altLang="zh-CN" dirty="0">
                <a:solidFill>
                  <a:schemeClr val="bg1"/>
                </a:solidFill>
              </a:rPr>
              <a:t>6/30</a:t>
            </a:r>
            <a:endParaRPr lang="zh-CN" altLang="en-US" dirty="0">
              <a:solidFill>
                <a:schemeClr val="bg1"/>
              </a:solidFill>
            </a:endParaRPr>
          </a:p>
        </p:txBody>
      </p:sp>
      <p:cxnSp>
        <p:nvCxnSpPr>
          <p:cNvPr id="24" name="直接连接符 23"/>
          <p:cNvCxnSpPr/>
          <p:nvPr/>
        </p:nvCxnSpPr>
        <p:spPr>
          <a:xfrm>
            <a:off x="2146879" y="4565466"/>
            <a:ext cx="0" cy="9392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直接连接符 24"/>
          <p:cNvCxnSpPr/>
          <p:nvPr/>
        </p:nvCxnSpPr>
        <p:spPr>
          <a:xfrm>
            <a:off x="3655473" y="4565466"/>
            <a:ext cx="0" cy="7741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直接连接符 25"/>
          <p:cNvCxnSpPr/>
          <p:nvPr/>
        </p:nvCxnSpPr>
        <p:spPr>
          <a:xfrm>
            <a:off x="6672661" y="4565466"/>
            <a:ext cx="0" cy="7741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直接连接符 26"/>
          <p:cNvCxnSpPr/>
          <p:nvPr/>
        </p:nvCxnSpPr>
        <p:spPr>
          <a:xfrm>
            <a:off x="5164067" y="4565466"/>
            <a:ext cx="0" cy="7741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1600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香江电器的招投标系统流程</a:t>
            </a:r>
            <a:endParaRPr lang="en-US" sz="2000" dirty="0"/>
          </a:p>
        </p:txBody>
      </p:sp>
      <p:sp>
        <p:nvSpPr>
          <p:cNvPr id="2" name="Rectangle 2"/>
          <p:cNvSpPr>
            <a:spLocks noChangeArrowheads="1"/>
          </p:cNvSpPr>
          <p:nvPr/>
        </p:nvSpPr>
        <p:spPr bwMode="auto">
          <a:xfrm>
            <a:off x="0" y="106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nvPr>
        </p:nvGraphicFramePr>
        <p:xfrm>
          <a:off x="4837814" y="115144"/>
          <a:ext cx="3902149" cy="4874712"/>
        </p:xfrm>
        <a:graphic>
          <a:graphicData uri="http://schemas.openxmlformats.org/presentationml/2006/ole">
            <mc:AlternateContent xmlns:mc="http://schemas.openxmlformats.org/markup-compatibility/2006">
              <mc:Choice xmlns:v="urn:schemas-microsoft-com:vml" Requires="v">
                <p:oleObj spid="_x0000_s15379" r:id="rId3" imgW="8781895" imgH="12420705" progId="Visio.Drawing.15">
                  <p:embed/>
                </p:oleObj>
              </mc:Choice>
              <mc:Fallback>
                <p:oleObj r:id="rId3" imgW="8781895" imgH="12420705" progId="Visio.Drawing.15">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7814" y="115144"/>
                        <a:ext cx="3902149" cy="4874712"/>
                      </a:xfrm>
                      <a:prstGeom prst="rect">
                        <a:avLst/>
                      </a:prstGeom>
                      <a:solidFill>
                        <a:schemeClr val="bg1"/>
                      </a:solidFill>
                    </p:spPr>
                  </p:pic>
                </p:oleObj>
              </mc:Fallback>
            </mc:AlternateContent>
          </a:graphicData>
        </a:graphic>
      </p:graphicFrame>
      <p:sp>
        <p:nvSpPr>
          <p:cNvPr id="4" name="矩形 3"/>
          <p:cNvSpPr/>
          <p:nvPr/>
        </p:nvSpPr>
        <p:spPr>
          <a:xfrm>
            <a:off x="148856" y="714182"/>
            <a:ext cx="4572000" cy="3970318"/>
          </a:xfrm>
          <a:prstGeom prst="rect">
            <a:avLst/>
          </a:prstGeom>
        </p:spPr>
        <p:txBody>
          <a:bodyPr>
            <a:spAutoFit/>
          </a:bodyPr>
          <a:lstStyle/>
          <a:p>
            <a:pPr>
              <a:lnSpc>
                <a:spcPct val="200000"/>
              </a:lnSpc>
            </a:pPr>
            <a:r>
              <a:rPr lang="zh-CN" altLang="en-US" dirty="0">
                <a:solidFill>
                  <a:schemeClr val="bg1"/>
                </a:solidFill>
                <a:latin typeface="微软雅黑" panose="020B0503020204020204" pitchFamily="34" charset="-122"/>
                <a:ea typeface="微软雅黑" panose="020B0503020204020204" pitchFamily="34" charset="-122"/>
              </a:rPr>
              <a:t>本次项目实现：</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Ø"/>
            </a:pPr>
            <a:r>
              <a:rPr lang="zh-CN" altLang="en-US" dirty="0">
                <a:solidFill>
                  <a:schemeClr val="bg1"/>
                </a:solidFill>
                <a:latin typeface="微软雅黑" panose="020B0503020204020204" pitchFamily="34" charset="-122"/>
                <a:ea typeface="微软雅黑" panose="020B0503020204020204" pitchFamily="34" charset="-122"/>
              </a:rPr>
              <a:t>供应商管理流程，包含供应商自行注册、香江采购人员协助注册两种方式，最终成为合格供应商。</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Ø"/>
            </a:pPr>
            <a:r>
              <a:rPr lang="zh-CN" altLang="en-US" dirty="0">
                <a:solidFill>
                  <a:schemeClr val="bg1"/>
                </a:solidFill>
                <a:latin typeface="微软雅黑" panose="020B0503020204020204" pitchFamily="34" charset="-122"/>
                <a:ea typeface="微软雅黑" panose="020B0503020204020204" pitchFamily="34" charset="-122"/>
              </a:rPr>
              <a:t>招投标流程：包含发标、应标、投标、开标、评标、中标的全过程管理。</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Ø"/>
            </a:pPr>
            <a:r>
              <a:rPr lang="zh-CN" altLang="en-US" dirty="0">
                <a:solidFill>
                  <a:schemeClr val="bg1"/>
                </a:solidFill>
                <a:latin typeface="微软雅黑" panose="020B0503020204020204" pitchFamily="34" charset="-122"/>
                <a:ea typeface="微软雅黑" panose="020B0503020204020204" pitchFamily="34" charset="-122"/>
              </a:rPr>
              <a:t>本次项目解决多组织下的招投标管理。</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25647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深信服简介</a:t>
            </a:r>
            <a:endParaRPr lang="en-US" sz="2000" dirty="0"/>
          </a:p>
        </p:txBody>
      </p:sp>
      <p:sp>
        <p:nvSpPr>
          <p:cNvPr id="2" name="Rectangle 2"/>
          <p:cNvSpPr>
            <a:spLocks noChangeArrowheads="1"/>
          </p:cNvSpPr>
          <p:nvPr/>
        </p:nvSpPr>
        <p:spPr bwMode="auto">
          <a:xfrm>
            <a:off x="0" y="106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148856" y="714182"/>
            <a:ext cx="3689497" cy="3970318"/>
          </a:xfrm>
          <a:prstGeom prst="rect">
            <a:avLst/>
          </a:prstGeom>
        </p:spPr>
        <p:txBody>
          <a:bodyPr wrap="square">
            <a:spAutoFit/>
          </a:bodyPr>
          <a:lstStyle/>
          <a:p>
            <a:pPr>
              <a:lnSpc>
                <a:spcPct val="200000"/>
              </a:lnSpc>
            </a:pPr>
            <a:r>
              <a:rPr lang="zh-CN" altLang="en-US" dirty="0">
                <a:solidFill>
                  <a:schemeClr val="bg1"/>
                </a:solidFill>
                <a:latin typeface="微软雅黑" panose="020B0503020204020204" pitchFamily="34" charset="-122"/>
                <a:ea typeface="微软雅黑" panose="020B0503020204020204" pitchFamily="34" charset="-122"/>
              </a:rPr>
              <a:t>深信服科技股份有限公司是一家专注于企业级安全、云计算及基础架构的产品、服务和解决方案供应商。在如今的数字化时代，公司立志于承载各行业用户数字化转型过程中的基石性工作，从而让各行业用户的</a:t>
            </a:r>
            <a:r>
              <a:rPr lang="en-US" altLang="zh-CN" dirty="0">
                <a:solidFill>
                  <a:schemeClr val="bg1"/>
                </a:solidFill>
                <a:latin typeface="微软雅黑" panose="020B0503020204020204" pitchFamily="34" charset="-122"/>
                <a:ea typeface="微软雅黑" panose="020B0503020204020204" pitchFamily="34" charset="-122"/>
              </a:rPr>
              <a:t>IT</a:t>
            </a:r>
            <a:r>
              <a:rPr lang="zh-CN" altLang="en-US" dirty="0">
                <a:solidFill>
                  <a:schemeClr val="bg1"/>
                </a:solidFill>
                <a:latin typeface="微软雅黑" panose="020B0503020204020204" pitchFamily="34" charset="-122"/>
                <a:ea typeface="微软雅黑" panose="020B0503020204020204" pitchFamily="34" charset="-122"/>
              </a:rPr>
              <a:t>更简单、更安全、更有价值。</a:t>
            </a:r>
            <a:endParaRPr lang="en-US" altLang="zh-CN"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351" y="247649"/>
            <a:ext cx="1264886" cy="412183"/>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989611"/>
            <a:ext cx="5334000" cy="2857500"/>
          </a:xfrm>
          <a:prstGeom prst="rect">
            <a:avLst/>
          </a:prstGeom>
        </p:spPr>
      </p:pic>
      <p:sp>
        <p:nvSpPr>
          <p:cNvPr id="7" name="矩形 6"/>
          <p:cNvSpPr/>
          <p:nvPr/>
        </p:nvSpPr>
        <p:spPr>
          <a:xfrm>
            <a:off x="3810000" y="4297861"/>
            <a:ext cx="5334000" cy="369332"/>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金蝶</a:t>
            </a:r>
            <a:r>
              <a:rPr lang="en-US" altLang="zh-CN" b="1" dirty="0">
                <a:solidFill>
                  <a:schemeClr val="bg1"/>
                </a:solidFill>
                <a:latin typeface="微软雅黑" panose="020B0503020204020204" pitchFamily="34" charset="-122"/>
                <a:ea typeface="微软雅黑" panose="020B0503020204020204" pitchFamily="34" charset="-122"/>
              </a:rPr>
              <a:t>K/3WISE</a:t>
            </a:r>
            <a:r>
              <a:rPr lang="zh-CN" altLang="en-US" dirty="0">
                <a:solidFill>
                  <a:schemeClr val="bg1"/>
                </a:solidFill>
                <a:latin typeface="微软雅黑" panose="020B0503020204020204" pitchFamily="34" charset="-122"/>
                <a:ea typeface="微软雅黑" panose="020B0503020204020204" pitchFamily="34" charset="-122"/>
              </a:rPr>
              <a:t>客户，使用供应链、生产、财务系统。</a:t>
            </a:r>
          </a:p>
        </p:txBody>
      </p:sp>
    </p:spTree>
    <p:extLst>
      <p:ext uri="{BB962C8B-B14F-4D97-AF65-F5344CB8AC3E}">
        <p14:creationId xmlns:p14="http://schemas.microsoft.com/office/powerpoint/2010/main" val="1971144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dirty="0">
                <a:solidFill>
                  <a:srgbClr val="0080E8"/>
                </a:solidFill>
              </a:rPr>
              <a:t>深圳肆专</a:t>
            </a:r>
            <a:r>
              <a:rPr kumimoji="1" lang="en-US" altLang="zh-CN" sz="2400" dirty="0">
                <a:solidFill>
                  <a:srgbClr val="0080E8"/>
                </a:solidFill>
              </a:rPr>
              <a:t>-</a:t>
            </a:r>
            <a:r>
              <a:rPr kumimoji="1" lang="zh-CN" altLang="en-US" sz="2400" dirty="0">
                <a:solidFill>
                  <a:srgbClr val="0080E8"/>
                </a:solidFill>
              </a:rPr>
              <a:t>联系方式</a:t>
            </a:r>
          </a:p>
        </p:txBody>
      </p:sp>
      <p:sp>
        <p:nvSpPr>
          <p:cNvPr id="5" name="TextBox 10"/>
          <p:cNvSpPr txBox="1"/>
          <p:nvPr/>
        </p:nvSpPr>
        <p:spPr>
          <a:xfrm>
            <a:off x="3253728" y="1949954"/>
            <a:ext cx="3328096" cy="1489318"/>
          </a:xfrm>
          <a:prstGeom prst="rect">
            <a:avLst/>
          </a:prstGeom>
          <a:noFill/>
        </p:spPr>
        <p:txBody>
          <a:bodyPr wrap="square" rtlCol="0">
            <a:spAutoFit/>
          </a:bodyPr>
          <a:lstStyle/>
          <a:p>
            <a:pPr marL="171450" indent="-171450">
              <a:lnSpc>
                <a:spcPct val="120000"/>
              </a:lnSpc>
              <a:spcBef>
                <a:spcPts val="600"/>
              </a:spcBef>
              <a:buFont typeface="Arial"/>
              <a:buChar char="•"/>
            </a:pPr>
            <a:r>
              <a:rPr lang="zh-CN" altLang="en-US" sz="1200" dirty="0">
                <a:solidFill>
                  <a:schemeClr val="tx1">
                    <a:lumMod val="50000"/>
                    <a:lumOff val="50000"/>
                  </a:schemeClr>
                </a:solidFill>
                <a:latin typeface="Microsoft YaHei" charset="-122"/>
                <a:ea typeface="Microsoft YaHei" charset="-122"/>
                <a:cs typeface="Microsoft YaHei" charset="-122"/>
              </a:rPr>
              <a:t>联系人：张志亮</a:t>
            </a:r>
            <a:endParaRPr lang="en-US" altLang="zh-CN" sz="1200" dirty="0">
              <a:solidFill>
                <a:schemeClr val="tx1">
                  <a:lumMod val="50000"/>
                  <a:lumOff val="50000"/>
                </a:schemeClr>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US" sz="1200" dirty="0">
                <a:solidFill>
                  <a:schemeClr val="tx1">
                    <a:lumMod val="50000"/>
                    <a:lumOff val="50000"/>
                  </a:schemeClr>
                </a:solidFill>
                <a:latin typeface="Microsoft YaHei" charset="-122"/>
                <a:ea typeface="Microsoft YaHei" charset="-122"/>
                <a:cs typeface="Microsoft YaHei" charset="-122"/>
              </a:rPr>
              <a:t>手机：</a:t>
            </a:r>
            <a:r>
              <a:rPr lang="en-US" altLang="zh-CN" sz="1200" dirty="0">
                <a:solidFill>
                  <a:schemeClr val="tx1">
                    <a:lumMod val="50000"/>
                    <a:lumOff val="50000"/>
                  </a:schemeClr>
                </a:solidFill>
                <a:latin typeface="Microsoft YaHei" charset="-122"/>
                <a:ea typeface="Microsoft YaHei" charset="-122"/>
                <a:cs typeface="Microsoft YaHei" charset="-122"/>
              </a:rPr>
              <a:t>15818553565</a:t>
            </a:r>
          </a:p>
          <a:p>
            <a:pPr marL="171450" indent="-171450">
              <a:lnSpc>
                <a:spcPct val="120000"/>
              </a:lnSpc>
              <a:spcBef>
                <a:spcPts val="600"/>
              </a:spcBef>
              <a:buFont typeface="Arial"/>
              <a:buChar char="•"/>
            </a:pPr>
            <a:r>
              <a:rPr lang="zh-CN" altLang="en-US" sz="1200" dirty="0">
                <a:solidFill>
                  <a:schemeClr val="tx1">
                    <a:lumMod val="50000"/>
                    <a:lumOff val="50000"/>
                  </a:schemeClr>
                </a:solidFill>
                <a:latin typeface="Microsoft YaHei" charset="-122"/>
                <a:ea typeface="Microsoft YaHei" charset="-122"/>
                <a:cs typeface="Microsoft YaHei" charset="-122"/>
              </a:rPr>
              <a:t>微信：</a:t>
            </a:r>
            <a:r>
              <a:rPr lang="en-US" altLang="zh-CN" sz="1200" dirty="0">
                <a:solidFill>
                  <a:schemeClr val="tx1">
                    <a:lumMod val="50000"/>
                    <a:lumOff val="50000"/>
                  </a:schemeClr>
                </a:solidFill>
                <a:latin typeface="Microsoft YaHei" charset="-122"/>
                <a:ea typeface="Microsoft YaHei" charset="-122"/>
                <a:cs typeface="Microsoft YaHei" charset="-122"/>
              </a:rPr>
              <a:t>15818553565</a:t>
            </a:r>
          </a:p>
          <a:p>
            <a:pPr marL="171450" indent="-171450">
              <a:lnSpc>
                <a:spcPct val="120000"/>
              </a:lnSpc>
              <a:spcBef>
                <a:spcPts val="600"/>
              </a:spcBef>
              <a:buFont typeface="Arial"/>
              <a:buChar char="•"/>
            </a:pPr>
            <a:r>
              <a:rPr lang="en-US" altLang="zh-CN" sz="1200" dirty="0">
                <a:solidFill>
                  <a:schemeClr val="tx1">
                    <a:lumMod val="50000"/>
                    <a:lumOff val="50000"/>
                  </a:schemeClr>
                </a:solidFill>
                <a:latin typeface="Microsoft YaHei" charset="-122"/>
                <a:ea typeface="Microsoft YaHei" charset="-122"/>
                <a:cs typeface="Microsoft YaHei" charset="-122"/>
              </a:rPr>
              <a:t>QQ:   438230672</a:t>
            </a:r>
          </a:p>
          <a:p>
            <a:pPr marL="171450" indent="-171450">
              <a:lnSpc>
                <a:spcPct val="120000"/>
              </a:lnSpc>
              <a:spcBef>
                <a:spcPts val="600"/>
              </a:spcBef>
              <a:buFont typeface="Arial"/>
              <a:buChar char="•"/>
            </a:pPr>
            <a:endParaRPr lang="en-US" altLang="zh-CN" sz="1200" dirty="0">
              <a:solidFill>
                <a:schemeClr val="tx1">
                  <a:lumMod val="50000"/>
                  <a:lumOff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892290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深信服信息化需求</a:t>
            </a:r>
            <a:endParaRPr lang="en-US" sz="2000" dirty="0"/>
          </a:p>
        </p:txBody>
      </p:sp>
      <p:sp>
        <p:nvSpPr>
          <p:cNvPr id="2" name="Rectangle 2"/>
          <p:cNvSpPr>
            <a:spLocks noChangeArrowheads="1"/>
          </p:cNvSpPr>
          <p:nvPr/>
        </p:nvSpPr>
        <p:spPr bwMode="auto">
          <a:xfrm>
            <a:off x="0" y="106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椭圆 25"/>
          <p:cNvSpPr>
            <a:spLocks noChangeArrowheads="1"/>
          </p:cNvSpPr>
          <p:nvPr/>
        </p:nvSpPr>
        <p:spPr bwMode="auto">
          <a:xfrm>
            <a:off x="2262157" y="2016189"/>
            <a:ext cx="1406631" cy="1751004"/>
          </a:xfrm>
          <a:prstGeom prst="ellipse">
            <a:avLst/>
          </a:prstGeom>
          <a:solidFill>
            <a:schemeClr val="bg1"/>
          </a:solidFill>
          <a:ln w="9525" cmpd="sng">
            <a:solidFill>
              <a:schemeClr val="accent1"/>
            </a:solidFill>
            <a:round/>
            <a:headEnd/>
            <a:tailEnd/>
          </a:ln>
        </p:spPr>
        <p:txBody>
          <a:bodyPr lIns="56643" tIns="28322" rIns="56643" bIns="28322" anchor="ctr"/>
          <a:lstStyle>
            <a:lvl1pPr eaLnBrk="0" hangingPunct="0">
              <a:defRPr>
                <a:solidFill>
                  <a:schemeClr val="tx1"/>
                </a:solidFill>
                <a:latin typeface="Arial" pitchFamily="34" charset="0"/>
                <a:ea typeface="微软雅黑" pitchFamily="34" charset="-122"/>
              </a:defRPr>
            </a:lvl1pPr>
            <a:lvl2pPr marL="742950" indent="-285750" eaLnBrk="0" hangingPunct="0">
              <a:defRPr>
                <a:solidFill>
                  <a:schemeClr val="tx1"/>
                </a:solidFill>
                <a:latin typeface="Arial" pitchFamily="34" charset="0"/>
                <a:ea typeface="微软雅黑" pitchFamily="34" charset="-122"/>
              </a:defRPr>
            </a:lvl2pPr>
            <a:lvl3pPr marL="1143000" indent="-228600" eaLnBrk="0" hangingPunct="0">
              <a:defRPr>
                <a:solidFill>
                  <a:schemeClr val="tx1"/>
                </a:solidFill>
                <a:latin typeface="Arial" pitchFamily="34" charset="0"/>
                <a:ea typeface="微软雅黑" pitchFamily="34" charset="-122"/>
              </a:defRPr>
            </a:lvl3pPr>
            <a:lvl4pPr marL="1600200" indent="-228600" eaLnBrk="0" hangingPunct="0">
              <a:defRPr>
                <a:solidFill>
                  <a:schemeClr val="tx1"/>
                </a:solidFill>
                <a:latin typeface="Arial" pitchFamily="34" charset="0"/>
                <a:ea typeface="微软雅黑" pitchFamily="34" charset="-122"/>
              </a:defRPr>
            </a:lvl4pPr>
            <a:lvl5pPr marL="2057400" indent="-228600" eaLnBrk="0" hangingPunct="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algn="ctr" defTabSz="566471" eaLnBrk="1" fontAlgn="base" hangingPunct="1">
              <a:spcBef>
                <a:spcPct val="0"/>
              </a:spcBef>
              <a:spcAft>
                <a:spcPct val="0"/>
              </a:spcAft>
            </a:pPr>
            <a:r>
              <a:rPr lang="zh-CN" altLang="en-US" sz="900">
                <a:solidFill>
                  <a:srgbClr val="000000"/>
                </a:solidFill>
                <a:latin typeface="微软雅黑" pitchFamily="34" charset="-122"/>
                <a:sym typeface="微软雅黑" pitchFamily="34" charset="-122"/>
              </a:rPr>
              <a:t>缺少系统支持</a:t>
            </a:r>
            <a:endParaRPr lang="zh-CN" altLang="en-US" sz="900">
              <a:solidFill>
                <a:srgbClr val="000000"/>
              </a:solidFill>
              <a:ea typeface="宋体" pitchFamily="2" charset="-122"/>
            </a:endParaRPr>
          </a:p>
        </p:txBody>
      </p:sp>
      <p:sp>
        <p:nvSpPr>
          <p:cNvPr id="9" name="椭圆 40"/>
          <p:cNvSpPr>
            <a:spLocks noChangeArrowheads="1"/>
          </p:cNvSpPr>
          <p:nvPr/>
        </p:nvSpPr>
        <p:spPr bwMode="auto">
          <a:xfrm>
            <a:off x="3869478" y="1260317"/>
            <a:ext cx="1308578" cy="909427"/>
          </a:xfrm>
          <a:prstGeom prst="ellipse">
            <a:avLst/>
          </a:prstGeom>
          <a:solidFill>
            <a:schemeClr val="bg1"/>
          </a:solidFill>
          <a:ln w="9525" cmpd="sng">
            <a:solidFill>
              <a:schemeClr val="accent1"/>
            </a:solidFill>
            <a:round/>
            <a:headEnd/>
            <a:tailEnd/>
          </a:ln>
        </p:spPr>
        <p:txBody>
          <a:bodyPr lIns="56643" tIns="28322" rIns="56643" bIns="28322" anchor="ctr"/>
          <a:lstStyle>
            <a:lvl1pPr eaLnBrk="0" hangingPunct="0">
              <a:defRPr>
                <a:solidFill>
                  <a:schemeClr val="tx1"/>
                </a:solidFill>
                <a:latin typeface="Arial" pitchFamily="34" charset="0"/>
                <a:ea typeface="微软雅黑" pitchFamily="34" charset="-122"/>
              </a:defRPr>
            </a:lvl1pPr>
            <a:lvl2pPr marL="742950" indent="-285750" eaLnBrk="0" hangingPunct="0">
              <a:defRPr>
                <a:solidFill>
                  <a:schemeClr val="tx1"/>
                </a:solidFill>
                <a:latin typeface="Arial" pitchFamily="34" charset="0"/>
                <a:ea typeface="微软雅黑" pitchFamily="34" charset="-122"/>
              </a:defRPr>
            </a:lvl2pPr>
            <a:lvl3pPr marL="1143000" indent="-228600" eaLnBrk="0" hangingPunct="0">
              <a:defRPr>
                <a:solidFill>
                  <a:schemeClr val="tx1"/>
                </a:solidFill>
                <a:latin typeface="Arial" pitchFamily="34" charset="0"/>
                <a:ea typeface="微软雅黑" pitchFamily="34" charset="-122"/>
              </a:defRPr>
            </a:lvl3pPr>
            <a:lvl4pPr marL="1600200" indent="-228600" eaLnBrk="0" hangingPunct="0">
              <a:defRPr>
                <a:solidFill>
                  <a:schemeClr val="tx1"/>
                </a:solidFill>
                <a:latin typeface="Arial" pitchFamily="34" charset="0"/>
                <a:ea typeface="微软雅黑" pitchFamily="34" charset="-122"/>
              </a:defRPr>
            </a:lvl4pPr>
            <a:lvl5pPr marL="2057400" indent="-228600" eaLnBrk="0" hangingPunct="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algn="ctr" defTabSz="566471" eaLnBrk="1" fontAlgn="base" hangingPunct="1">
              <a:spcBef>
                <a:spcPct val="0"/>
              </a:spcBef>
              <a:spcAft>
                <a:spcPct val="0"/>
              </a:spcAft>
            </a:pPr>
            <a:r>
              <a:rPr lang="zh-CN" altLang="en-US" sz="900">
                <a:solidFill>
                  <a:srgbClr val="000000"/>
                </a:solidFill>
                <a:latin typeface="微软雅黑" pitchFamily="34" charset="-122"/>
                <a:sym typeface="微软雅黑" pitchFamily="34" charset="-122"/>
              </a:rPr>
              <a:t>供应商互动电话邮件进行，缺乏统一电子交互平台，不便于记录和过程追踪</a:t>
            </a:r>
          </a:p>
        </p:txBody>
      </p:sp>
      <p:sp>
        <p:nvSpPr>
          <p:cNvPr id="10" name="椭圆 41"/>
          <p:cNvSpPr>
            <a:spLocks noChangeArrowheads="1"/>
          </p:cNvSpPr>
          <p:nvPr/>
        </p:nvSpPr>
        <p:spPr bwMode="auto">
          <a:xfrm>
            <a:off x="984541" y="1206751"/>
            <a:ext cx="1193397" cy="909427"/>
          </a:xfrm>
          <a:prstGeom prst="ellipse">
            <a:avLst/>
          </a:prstGeom>
          <a:solidFill>
            <a:schemeClr val="bg1"/>
          </a:solidFill>
          <a:ln w="9525" cmpd="sng">
            <a:solidFill>
              <a:schemeClr val="accent1"/>
            </a:solidFill>
            <a:round/>
            <a:headEnd/>
            <a:tailEnd/>
          </a:ln>
        </p:spPr>
        <p:txBody>
          <a:bodyPr lIns="56643" tIns="28322" rIns="56643" bIns="28322" anchor="ctr"/>
          <a:lstStyle>
            <a:lvl1pPr eaLnBrk="0" hangingPunct="0">
              <a:defRPr>
                <a:solidFill>
                  <a:schemeClr val="tx1"/>
                </a:solidFill>
                <a:latin typeface="Arial" pitchFamily="34" charset="0"/>
                <a:ea typeface="微软雅黑" pitchFamily="34" charset="-122"/>
              </a:defRPr>
            </a:lvl1pPr>
            <a:lvl2pPr marL="742950" indent="-285750" eaLnBrk="0" hangingPunct="0">
              <a:defRPr>
                <a:solidFill>
                  <a:schemeClr val="tx1"/>
                </a:solidFill>
                <a:latin typeface="Arial" pitchFamily="34" charset="0"/>
                <a:ea typeface="微软雅黑" pitchFamily="34" charset="-122"/>
              </a:defRPr>
            </a:lvl2pPr>
            <a:lvl3pPr marL="1143000" indent="-228600" eaLnBrk="0" hangingPunct="0">
              <a:defRPr>
                <a:solidFill>
                  <a:schemeClr val="tx1"/>
                </a:solidFill>
                <a:latin typeface="Arial" pitchFamily="34" charset="0"/>
                <a:ea typeface="微软雅黑" pitchFamily="34" charset="-122"/>
              </a:defRPr>
            </a:lvl3pPr>
            <a:lvl4pPr marL="1600200" indent="-228600" eaLnBrk="0" hangingPunct="0">
              <a:defRPr>
                <a:solidFill>
                  <a:schemeClr val="tx1"/>
                </a:solidFill>
                <a:latin typeface="Arial" pitchFamily="34" charset="0"/>
                <a:ea typeface="微软雅黑" pitchFamily="34" charset="-122"/>
              </a:defRPr>
            </a:lvl4pPr>
            <a:lvl5pPr marL="2057400" indent="-228600" eaLnBrk="0" hangingPunct="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algn="ctr" defTabSz="566471" eaLnBrk="1" fontAlgn="base" hangingPunct="1">
              <a:spcBef>
                <a:spcPct val="0"/>
              </a:spcBef>
              <a:spcAft>
                <a:spcPct val="0"/>
              </a:spcAft>
            </a:pPr>
            <a:endParaRPr lang="zh-CN" altLang="en-US" sz="900">
              <a:solidFill>
                <a:srgbClr val="000000"/>
              </a:solidFill>
              <a:latin typeface="微软雅黑" pitchFamily="34" charset="-122"/>
              <a:sym typeface="微软雅黑" pitchFamily="34" charset="-122"/>
            </a:endParaRPr>
          </a:p>
          <a:p>
            <a:pPr defTabSz="566471" eaLnBrk="1" fontAlgn="base" hangingPunct="1">
              <a:spcBef>
                <a:spcPct val="0"/>
              </a:spcBef>
              <a:spcAft>
                <a:spcPct val="0"/>
              </a:spcAft>
            </a:pPr>
            <a:r>
              <a:rPr lang="zh-CN" altLang="en-US" sz="900">
                <a:solidFill>
                  <a:srgbClr val="000000"/>
                </a:solidFill>
                <a:latin typeface="微软雅黑" pitchFamily="34" charset="-122"/>
                <a:sym typeface="微软雅黑" pitchFamily="34" charset="-122"/>
              </a:rPr>
              <a:t>供应商导入、认证需要正规系统支撑和管理</a:t>
            </a:r>
          </a:p>
          <a:p>
            <a:pPr algn="ctr" defTabSz="566471" eaLnBrk="1" fontAlgn="base" hangingPunct="1">
              <a:spcBef>
                <a:spcPct val="0"/>
              </a:spcBef>
              <a:spcAft>
                <a:spcPct val="0"/>
              </a:spcAft>
            </a:pPr>
            <a:endParaRPr lang="zh-CN" altLang="en-US" sz="900">
              <a:solidFill>
                <a:srgbClr val="000000"/>
              </a:solidFill>
              <a:latin typeface="微软雅黑" pitchFamily="34" charset="-122"/>
              <a:sym typeface="微软雅黑" pitchFamily="34" charset="-122"/>
            </a:endParaRPr>
          </a:p>
        </p:txBody>
      </p:sp>
      <p:sp>
        <p:nvSpPr>
          <p:cNvPr id="11" name="椭圆 42"/>
          <p:cNvSpPr>
            <a:spLocks noChangeArrowheads="1"/>
          </p:cNvSpPr>
          <p:nvPr/>
        </p:nvSpPr>
        <p:spPr bwMode="auto">
          <a:xfrm>
            <a:off x="1350086" y="4023117"/>
            <a:ext cx="1193397" cy="909427"/>
          </a:xfrm>
          <a:prstGeom prst="ellipse">
            <a:avLst/>
          </a:prstGeom>
          <a:solidFill>
            <a:schemeClr val="bg1"/>
          </a:solidFill>
          <a:ln w="9525" cmpd="sng">
            <a:solidFill>
              <a:schemeClr val="accent1"/>
            </a:solidFill>
            <a:round/>
            <a:headEnd/>
            <a:tailEnd/>
          </a:ln>
        </p:spPr>
        <p:txBody>
          <a:bodyPr lIns="56643" tIns="28322" rIns="56643" bIns="28322" anchor="ctr"/>
          <a:lstStyle>
            <a:lvl1pPr eaLnBrk="0" hangingPunct="0">
              <a:defRPr>
                <a:solidFill>
                  <a:schemeClr val="tx1"/>
                </a:solidFill>
                <a:latin typeface="Arial" pitchFamily="34" charset="0"/>
                <a:ea typeface="微软雅黑" pitchFamily="34" charset="-122"/>
              </a:defRPr>
            </a:lvl1pPr>
            <a:lvl2pPr marL="742950" indent="-285750" eaLnBrk="0" hangingPunct="0">
              <a:defRPr>
                <a:solidFill>
                  <a:schemeClr val="tx1"/>
                </a:solidFill>
                <a:latin typeface="Arial" pitchFamily="34" charset="0"/>
                <a:ea typeface="微软雅黑" pitchFamily="34" charset="-122"/>
              </a:defRPr>
            </a:lvl2pPr>
            <a:lvl3pPr marL="1143000" indent="-228600" eaLnBrk="0" hangingPunct="0">
              <a:defRPr>
                <a:solidFill>
                  <a:schemeClr val="tx1"/>
                </a:solidFill>
                <a:latin typeface="Arial" pitchFamily="34" charset="0"/>
                <a:ea typeface="微软雅黑" pitchFamily="34" charset="-122"/>
              </a:defRPr>
            </a:lvl3pPr>
            <a:lvl4pPr marL="1600200" indent="-228600" eaLnBrk="0" hangingPunct="0">
              <a:defRPr>
                <a:solidFill>
                  <a:schemeClr val="tx1"/>
                </a:solidFill>
                <a:latin typeface="Arial" pitchFamily="34" charset="0"/>
                <a:ea typeface="微软雅黑" pitchFamily="34" charset="-122"/>
              </a:defRPr>
            </a:lvl4pPr>
            <a:lvl5pPr marL="2057400" indent="-228600" eaLnBrk="0" hangingPunct="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algn="ctr" defTabSz="566471" eaLnBrk="1" fontAlgn="base" hangingPunct="1">
              <a:spcBef>
                <a:spcPct val="0"/>
              </a:spcBef>
              <a:spcAft>
                <a:spcPct val="0"/>
              </a:spcAft>
            </a:pPr>
            <a:r>
              <a:rPr lang="zh-CN" altLang="en-US" sz="900">
                <a:solidFill>
                  <a:srgbClr val="000000"/>
                </a:solidFill>
                <a:latin typeface="微软雅黑" pitchFamily="34" charset="-122"/>
                <a:sym typeface="微软雅黑" pitchFamily="34" charset="-122"/>
              </a:rPr>
              <a:t>供应商管理IT系统缺失不利于供应链和财务的日常监管</a:t>
            </a:r>
          </a:p>
          <a:p>
            <a:pPr algn="ctr" defTabSz="566471" eaLnBrk="1" fontAlgn="base" hangingPunct="1">
              <a:spcBef>
                <a:spcPct val="0"/>
              </a:spcBef>
              <a:spcAft>
                <a:spcPct val="0"/>
              </a:spcAft>
            </a:pPr>
            <a:endParaRPr lang="zh-CN" altLang="en-US" sz="900">
              <a:solidFill>
                <a:srgbClr val="000000"/>
              </a:solidFill>
              <a:latin typeface="微软雅黑" pitchFamily="34" charset="-122"/>
              <a:sym typeface="微软雅黑" pitchFamily="34" charset="-122"/>
            </a:endParaRPr>
          </a:p>
        </p:txBody>
      </p:sp>
      <p:sp>
        <p:nvSpPr>
          <p:cNvPr id="12" name="椭圆 43"/>
          <p:cNvSpPr>
            <a:spLocks noChangeArrowheads="1"/>
          </p:cNvSpPr>
          <p:nvPr/>
        </p:nvSpPr>
        <p:spPr bwMode="auto">
          <a:xfrm>
            <a:off x="591222" y="2608983"/>
            <a:ext cx="1194292" cy="909427"/>
          </a:xfrm>
          <a:prstGeom prst="ellipse">
            <a:avLst/>
          </a:prstGeom>
          <a:solidFill>
            <a:schemeClr val="bg1"/>
          </a:solidFill>
          <a:ln w="9525" cmpd="sng">
            <a:solidFill>
              <a:schemeClr val="accent1"/>
            </a:solidFill>
            <a:round/>
            <a:headEnd/>
            <a:tailEnd/>
          </a:ln>
        </p:spPr>
        <p:txBody>
          <a:bodyPr lIns="56643" tIns="28322" rIns="56643" bIns="28322" anchor="ctr"/>
          <a:lstStyle>
            <a:lvl1pPr eaLnBrk="0" hangingPunct="0">
              <a:defRPr>
                <a:solidFill>
                  <a:schemeClr val="tx1"/>
                </a:solidFill>
                <a:latin typeface="Arial" pitchFamily="34" charset="0"/>
                <a:ea typeface="微软雅黑" pitchFamily="34" charset="-122"/>
              </a:defRPr>
            </a:lvl1pPr>
            <a:lvl2pPr marL="742950" indent="-285750" eaLnBrk="0" hangingPunct="0">
              <a:defRPr>
                <a:solidFill>
                  <a:schemeClr val="tx1"/>
                </a:solidFill>
                <a:latin typeface="Arial" pitchFamily="34" charset="0"/>
                <a:ea typeface="微软雅黑" pitchFamily="34" charset="-122"/>
              </a:defRPr>
            </a:lvl2pPr>
            <a:lvl3pPr marL="1143000" indent="-228600" eaLnBrk="0" hangingPunct="0">
              <a:defRPr>
                <a:solidFill>
                  <a:schemeClr val="tx1"/>
                </a:solidFill>
                <a:latin typeface="Arial" pitchFamily="34" charset="0"/>
                <a:ea typeface="微软雅黑" pitchFamily="34" charset="-122"/>
              </a:defRPr>
            </a:lvl3pPr>
            <a:lvl4pPr marL="1600200" indent="-228600" eaLnBrk="0" hangingPunct="0">
              <a:defRPr>
                <a:solidFill>
                  <a:schemeClr val="tx1"/>
                </a:solidFill>
                <a:latin typeface="Arial" pitchFamily="34" charset="0"/>
                <a:ea typeface="微软雅黑" pitchFamily="34" charset="-122"/>
              </a:defRPr>
            </a:lvl4pPr>
            <a:lvl5pPr marL="2057400" indent="-228600" eaLnBrk="0" hangingPunct="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algn="ctr" defTabSz="566471" eaLnBrk="1" fontAlgn="base" hangingPunct="1">
              <a:spcBef>
                <a:spcPct val="0"/>
              </a:spcBef>
              <a:spcAft>
                <a:spcPct val="0"/>
              </a:spcAft>
            </a:pPr>
            <a:endParaRPr lang="zh-CN" altLang="en-US" sz="900">
              <a:solidFill>
                <a:srgbClr val="000000"/>
              </a:solidFill>
              <a:latin typeface="微软雅黑" pitchFamily="34" charset="-122"/>
              <a:sym typeface="微软雅黑" pitchFamily="34" charset="-122"/>
            </a:endParaRPr>
          </a:p>
          <a:p>
            <a:pPr algn="ctr" defTabSz="566471" eaLnBrk="1" fontAlgn="base" hangingPunct="1">
              <a:spcBef>
                <a:spcPct val="0"/>
              </a:spcBef>
              <a:spcAft>
                <a:spcPct val="0"/>
              </a:spcAft>
            </a:pPr>
            <a:r>
              <a:rPr lang="zh-CN" altLang="en-US" sz="900">
                <a:solidFill>
                  <a:srgbClr val="000000"/>
                </a:solidFill>
                <a:latin typeface="微软雅黑" pitchFamily="34" charset="-122"/>
                <a:sym typeface="微软雅黑" pitchFamily="34" charset="-122"/>
              </a:rPr>
              <a:t>采购商务方面比如招标需要实现规范化和电子化</a:t>
            </a:r>
          </a:p>
        </p:txBody>
      </p:sp>
      <p:sp>
        <p:nvSpPr>
          <p:cNvPr id="13" name="椭圆 44"/>
          <p:cNvSpPr>
            <a:spLocks noChangeArrowheads="1"/>
          </p:cNvSpPr>
          <p:nvPr/>
        </p:nvSpPr>
        <p:spPr bwMode="auto">
          <a:xfrm>
            <a:off x="2401924" y="666333"/>
            <a:ext cx="1194293" cy="909427"/>
          </a:xfrm>
          <a:prstGeom prst="ellipse">
            <a:avLst/>
          </a:prstGeom>
          <a:solidFill>
            <a:schemeClr val="bg1"/>
          </a:solidFill>
          <a:ln w="9525" cmpd="sng">
            <a:solidFill>
              <a:schemeClr val="accent1"/>
            </a:solidFill>
            <a:round/>
            <a:headEnd/>
            <a:tailEnd/>
          </a:ln>
        </p:spPr>
        <p:txBody>
          <a:bodyPr lIns="56643" tIns="28322" rIns="56643" bIns="28322" anchor="ctr"/>
          <a:lstStyle>
            <a:lvl1pPr eaLnBrk="0" hangingPunct="0">
              <a:defRPr>
                <a:solidFill>
                  <a:schemeClr val="tx1"/>
                </a:solidFill>
                <a:latin typeface="Arial" pitchFamily="34" charset="0"/>
                <a:ea typeface="微软雅黑" pitchFamily="34" charset="-122"/>
              </a:defRPr>
            </a:lvl1pPr>
            <a:lvl2pPr marL="742950" indent="-285750" eaLnBrk="0" hangingPunct="0">
              <a:defRPr>
                <a:solidFill>
                  <a:schemeClr val="tx1"/>
                </a:solidFill>
                <a:latin typeface="Arial" pitchFamily="34" charset="0"/>
                <a:ea typeface="微软雅黑" pitchFamily="34" charset="-122"/>
              </a:defRPr>
            </a:lvl2pPr>
            <a:lvl3pPr marL="1143000" indent="-228600" eaLnBrk="0" hangingPunct="0">
              <a:defRPr>
                <a:solidFill>
                  <a:schemeClr val="tx1"/>
                </a:solidFill>
                <a:latin typeface="Arial" pitchFamily="34" charset="0"/>
                <a:ea typeface="微软雅黑" pitchFamily="34" charset="-122"/>
              </a:defRPr>
            </a:lvl3pPr>
            <a:lvl4pPr marL="1600200" indent="-228600" eaLnBrk="0" hangingPunct="0">
              <a:defRPr>
                <a:solidFill>
                  <a:schemeClr val="tx1"/>
                </a:solidFill>
                <a:latin typeface="Arial" pitchFamily="34" charset="0"/>
                <a:ea typeface="微软雅黑" pitchFamily="34" charset="-122"/>
              </a:defRPr>
            </a:lvl4pPr>
            <a:lvl5pPr marL="2057400" indent="-228600" eaLnBrk="0" hangingPunct="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defTabSz="566471" eaLnBrk="1" fontAlgn="base" hangingPunct="1">
              <a:spcBef>
                <a:spcPct val="0"/>
              </a:spcBef>
              <a:spcAft>
                <a:spcPct val="0"/>
              </a:spcAft>
            </a:pPr>
            <a:endParaRPr lang="zh-CN" altLang="en-US" sz="900">
              <a:solidFill>
                <a:srgbClr val="000000"/>
              </a:solidFill>
              <a:latin typeface="微软雅黑" pitchFamily="34" charset="-122"/>
              <a:sym typeface="微软雅黑" pitchFamily="34" charset="-122"/>
            </a:endParaRPr>
          </a:p>
          <a:p>
            <a:pPr defTabSz="566471" eaLnBrk="1" fontAlgn="base" hangingPunct="1">
              <a:spcBef>
                <a:spcPct val="0"/>
              </a:spcBef>
              <a:spcAft>
                <a:spcPct val="0"/>
              </a:spcAft>
            </a:pPr>
            <a:r>
              <a:rPr lang="zh-CN" altLang="en-US" sz="900">
                <a:solidFill>
                  <a:srgbClr val="000000"/>
                </a:solidFill>
                <a:latin typeface="微软雅黑" pitchFamily="34" charset="-122"/>
                <a:sym typeface="微软雅黑" pitchFamily="34" charset="-122"/>
              </a:rPr>
              <a:t>供应商日常管理线下操作，不规范且效率低，</a:t>
            </a:r>
          </a:p>
          <a:p>
            <a:pPr algn="ctr" defTabSz="566471" eaLnBrk="1" fontAlgn="base" hangingPunct="1">
              <a:spcBef>
                <a:spcPct val="0"/>
              </a:spcBef>
              <a:spcAft>
                <a:spcPct val="0"/>
              </a:spcAft>
            </a:pPr>
            <a:endParaRPr lang="zh-CN" altLang="en-US" sz="900">
              <a:solidFill>
                <a:srgbClr val="000000"/>
              </a:solidFill>
              <a:latin typeface="微软雅黑" pitchFamily="34" charset="-122"/>
              <a:sym typeface="微软雅黑" pitchFamily="34" charset="-122"/>
            </a:endParaRPr>
          </a:p>
        </p:txBody>
      </p:sp>
      <p:sp>
        <p:nvSpPr>
          <p:cNvPr id="14" name="椭圆 45"/>
          <p:cNvSpPr>
            <a:spLocks noChangeArrowheads="1"/>
          </p:cNvSpPr>
          <p:nvPr/>
        </p:nvSpPr>
        <p:spPr bwMode="auto">
          <a:xfrm>
            <a:off x="4114071" y="2718494"/>
            <a:ext cx="1193397" cy="909427"/>
          </a:xfrm>
          <a:prstGeom prst="ellipse">
            <a:avLst/>
          </a:prstGeom>
          <a:solidFill>
            <a:schemeClr val="bg1"/>
          </a:solidFill>
          <a:ln w="9525" cmpd="sng">
            <a:solidFill>
              <a:schemeClr val="accent1"/>
            </a:solidFill>
            <a:round/>
            <a:headEnd/>
            <a:tailEnd/>
          </a:ln>
        </p:spPr>
        <p:txBody>
          <a:bodyPr lIns="56643" tIns="28322" rIns="56643" bIns="28322" anchor="ctr"/>
          <a:lstStyle>
            <a:lvl1pPr eaLnBrk="0" hangingPunct="0">
              <a:defRPr>
                <a:solidFill>
                  <a:schemeClr val="tx1"/>
                </a:solidFill>
                <a:latin typeface="Arial" pitchFamily="34" charset="0"/>
                <a:ea typeface="微软雅黑" pitchFamily="34" charset="-122"/>
              </a:defRPr>
            </a:lvl1pPr>
            <a:lvl2pPr marL="742950" indent="-285750" eaLnBrk="0" hangingPunct="0">
              <a:defRPr>
                <a:solidFill>
                  <a:schemeClr val="tx1"/>
                </a:solidFill>
                <a:latin typeface="Arial" pitchFamily="34" charset="0"/>
                <a:ea typeface="微软雅黑" pitchFamily="34" charset="-122"/>
              </a:defRPr>
            </a:lvl2pPr>
            <a:lvl3pPr marL="1143000" indent="-228600" eaLnBrk="0" hangingPunct="0">
              <a:defRPr>
                <a:solidFill>
                  <a:schemeClr val="tx1"/>
                </a:solidFill>
                <a:latin typeface="Arial" pitchFamily="34" charset="0"/>
                <a:ea typeface="微软雅黑" pitchFamily="34" charset="-122"/>
              </a:defRPr>
            </a:lvl3pPr>
            <a:lvl4pPr marL="1600200" indent="-228600" eaLnBrk="0" hangingPunct="0">
              <a:defRPr>
                <a:solidFill>
                  <a:schemeClr val="tx1"/>
                </a:solidFill>
                <a:latin typeface="Arial" pitchFamily="34" charset="0"/>
                <a:ea typeface="微软雅黑" pitchFamily="34" charset="-122"/>
              </a:defRPr>
            </a:lvl4pPr>
            <a:lvl5pPr marL="2057400" indent="-228600" eaLnBrk="0" hangingPunct="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algn="ctr" defTabSz="566471" eaLnBrk="1" fontAlgn="base" hangingPunct="1">
              <a:spcBef>
                <a:spcPct val="0"/>
              </a:spcBef>
              <a:spcAft>
                <a:spcPct val="0"/>
              </a:spcAft>
            </a:pPr>
            <a:endParaRPr lang="zh-CN" altLang="en-US" sz="900">
              <a:solidFill>
                <a:srgbClr val="000000"/>
              </a:solidFill>
              <a:latin typeface="微软雅黑" pitchFamily="34" charset="-122"/>
              <a:sym typeface="微软雅黑" pitchFamily="34" charset="-122"/>
            </a:endParaRPr>
          </a:p>
          <a:p>
            <a:pPr algn="ctr" defTabSz="566471" eaLnBrk="1" fontAlgn="base" hangingPunct="1">
              <a:spcBef>
                <a:spcPct val="0"/>
              </a:spcBef>
              <a:spcAft>
                <a:spcPct val="0"/>
              </a:spcAft>
            </a:pPr>
            <a:r>
              <a:rPr lang="zh-CN" altLang="en-US" sz="900">
                <a:solidFill>
                  <a:srgbClr val="000000"/>
                </a:solidFill>
                <a:latin typeface="微软雅黑" pitchFamily="34" charset="-122"/>
                <a:sym typeface="微软雅黑" pitchFamily="34" charset="-122"/>
              </a:rPr>
              <a:t>结算请款人工处理，耗时长，效率不高</a:t>
            </a:r>
          </a:p>
        </p:txBody>
      </p:sp>
      <p:sp>
        <p:nvSpPr>
          <p:cNvPr id="15" name="椭圆 46"/>
          <p:cNvSpPr>
            <a:spLocks noChangeArrowheads="1"/>
          </p:cNvSpPr>
          <p:nvPr/>
        </p:nvSpPr>
        <p:spPr bwMode="auto">
          <a:xfrm>
            <a:off x="3153620" y="4023117"/>
            <a:ext cx="1194292" cy="909427"/>
          </a:xfrm>
          <a:prstGeom prst="ellipse">
            <a:avLst/>
          </a:prstGeom>
          <a:solidFill>
            <a:schemeClr val="bg1"/>
          </a:solidFill>
          <a:ln w="9525" cmpd="sng">
            <a:solidFill>
              <a:schemeClr val="accent1"/>
            </a:solidFill>
            <a:round/>
            <a:headEnd/>
            <a:tailEnd/>
          </a:ln>
        </p:spPr>
        <p:txBody>
          <a:bodyPr lIns="56643" tIns="28322" rIns="56643" bIns="28322" anchor="ctr"/>
          <a:lstStyle>
            <a:lvl1pPr eaLnBrk="0" hangingPunct="0">
              <a:defRPr>
                <a:solidFill>
                  <a:schemeClr val="tx1"/>
                </a:solidFill>
                <a:latin typeface="Arial" pitchFamily="34" charset="0"/>
                <a:ea typeface="微软雅黑" pitchFamily="34" charset="-122"/>
              </a:defRPr>
            </a:lvl1pPr>
            <a:lvl2pPr marL="742950" indent="-285750" eaLnBrk="0" hangingPunct="0">
              <a:defRPr>
                <a:solidFill>
                  <a:schemeClr val="tx1"/>
                </a:solidFill>
                <a:latin typeface="Arial" pitchFamily="34" charset="0"/>
                <a:ea typeface="微软雅黑" pitchFamily="34" charset="-122"/>
              </a:defRPr>
            </a:lvl2pPr>
            <a:lvl3pPr marL="1143000" indent="-228600" eaLnBrk="0" hangingPunct="0">
              <a:defRPr>
                <a:solidFill>
                  <a:schemeClr val="tx1"/>
                </a:solidFill>
                <a:latin typeface="Arial" pitchFamily="34" charset="0"/>
                <a:ea typeface="微软雅黑" pitchFamily="34" charset="-122"/>
              </a:defRPr>
            </a:lvl3pPr>
            <a:lvl4pPr marL="1600200" indent="-228600" eaLnBrk="0" hangingPunct="0">
              <a:defRPr>
                <a:solidFill>
                  <a:schemeClr val="tx1"/>
                </a:solidFill>
                <a:latin typeface="Arial" pitchFamily="34" charset="0"/>
                <a:ea typeface="微软雅黑" pitchFamily="34" charset="-122"/>
              </a:defRPr>
            </a:lvl4pPr>
            <a:lvl5pPr marL="2057400" indent="-228600" eaLnBrk="0" hangingPunct="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algn="ctr" defTabSz="566471" eaLnBrk="1" fontAlgn="base" hangingPunct="1">
              <a:spcBef>
                <a:spcPct val="0"/>
              </a:spcBef>
              <a:spcAft>
                <a:spcPct val="0"/>
              </a:spcAft>
            </a:pPr>
            <a:endParaRPr lang="zh-CN" altLang="en-US" sz="900">
              <a:solidFill>
                <a:srgbClr val="000000"/>
              </a:solidFill>
              <a:latin typeface="微软雅黑" pitchFamily="34" charset="-122"/>
              <a:sym typeface="微软雅黑" pitchFamily="34" charset="-122"/>
            </a:endParaRPr>
          </a:p>
          <a:p>
            <a:pPr algn="ctr" defTabSz="566471" eaLnBrk="1" fontAlgn="base" hangingPunct="1">
              <a:spcBef>
                <a:spcPct val="0"/>
              </a:spcBef>
              <a:spcAft>
                <a:spcPct val="0"/>
              </a:spcAft>
            </a:pPr>
            <a:r>
              <a:rPr lang="zh-CN" altLang="en-US" sz="900">
                <a:solidFill>
                  <a:srgbClr val="000000"/>
                </a:solidFill>
                <a:latin typeface="微软雅黑" pitchFamily="34" charset="-122"/>
                <a:sym typeface="微软雅黑" pitchFamily="34" charset="-122"/>
              </a:rPr>
              <a:t>采购订单与产品入库数据未能及时关联，手动录入操作，容易产生错误</a:t>
            </a:r>
          </a:p>
          <a:p>
            <a:pPr algn="ctr" defTabSz="566471" eaLnBrk="1" fontAlgn="base" hangingPunct="1">
              <a:spcBef>
                <a:spcPct val="0"/>
              </a:spcBef>
              <a:spcAft>
                <a:spcPct val="0"/>
              </a:spcAft>
            </a:pPr>
            <a:endParaRPr lang="zh-CN" altLang="en-US" sz="900">
              <a:solidFill>
                <a:srgbClr val="000000"/>
              </a:solidFill>
              <a:latin typeface="微软雅黑" pitchFamily="34" charset="-122"/>
              <a:sym typeface="微软雅黑" pitchFamily="34" charset="-122"/>
            </a:endParaRPr>
          </a:p>
        </p:txBody>
      </p:sp>
      <p:sp>
        <p:nvSpPr>
          <p:cNvPr id="16" name="上箭头 48"/>
          <p:cNvSpPr>
            <a:spLocks noChangeArrowheads="1"/>
          </p:cNvSpPr>
          <p:nvPr/>
        </p:nvSpPr>
        <p:spPr bwMode="auto">
          <a:xfrm rot="17941890">
            <a:off x="2193495" y="1864590"/>
            <a:ext cx="98799" cy="490081"/>
          </a:xfrm>
          <a:prstGeom prst="upArrow">
            <a:avLst>
              <a:gd name="adj1" fmla="val 50000"/>
              <a:gd name="adj2" fmla="val 50312"/>
            </a:avLst>
          </a:prstGeom>
          <a:solidFill>
            <a:schemeClr val="bg1"/>
          </a:solidFill>
          <a:ln w="9525" cmpd="sng">
            <a:solidFill>
              <a:schemeClr val="accent1"/>
            </a:solidFill>
            <a:miter lim="800000"/>
            <a:headEnd/>
            <a:tailEnd/>
          </a:ln>
        </p:spPr>
        <p:txBody>
          <a:bodyPr lIns="56643" tIns="28322" rIns="56643" bIns="28322" anchor="ctr"/>
          <a:lstStyle>
            <a:lvl1pPr eaLnBrk="0" hangingPunct="0">
              <a:defRPr>
                <a:solidFill>
                  <a:schemeClr val="tx1"/>
                </a:solidFill>
                <a:latin typeface="Arial" pitchFamily="34" charset="0"/>
                <a:ea typeface="微软雅黑" pitchFamily="34" charset="-122"/>
              </a:defRPr>
            </a:lvl1pPr>
            <a:lvl2pPr marL="742950" indent="-285750" eaLnBrk="0" hangingPunct="0">
              <a:defRPr>
                <a:solidFill>
                  <a:schemeClr val="tx1"/>
                </a:solidFill>
                <a:latin typeface="Arial" pitchFamily="34" charset="0"/>
                <a:ea typeface="微软雅黑" pitchFamily="34" charset="-122"/>
              </a:defRPr>
            </a:lvl2pPr>
            <a:lvl3pPr marL="1143000" indent="-228600" eaLnBrk="0" hangingPunct="0">
              <a:defRPr>
                <a:solidFill>
                  <a:schemeClr val="tx1"/>
                </a:solidFill>
                <a:latin typeface="Arial" pitchFamily="34" charset="0"/>
                <a:ea typeface="微软雅黑" pitchFamily="34" charset="-122"/>
              </a:defRPr>
            </a:lvl3pPr>
            <a:lvl4pPr marL="1600200" indent="-228600" eaLnBrk="0" hangingPunct="0">
              <a:defRPr>
                <a:solidFill>
                  <a:schemeClr val="tx1"/>
                </a:solidFill>
                <a:latin typeface="Arial" pitchFamily="34" charset="0"/>
                <a:ea typeface="微软雅黑" pitchFamily="34" charset="-122"/>
              </a:defRPr>
            </a:lvl4pPr>
            <a:lvl5pPr marL="2057400" indent="-228600" eaLnBrk="0" hangingPunct="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algn="ctr" defTabSz="566471" eaLnBrk="1" fontAlgn="base" hangingPunct="1">
              <a:spcBef>
                <a:spcPct val="0"/>
              </a:spcBef>
              <a:spcAft>
                <a:spcPct val="0"/>
              </a:spcAft>
            </a:pPr>
            <a:endParaRPr lang="zh-CN" altLang="en-US" sz="900">
              <a:solidFill>
                <a:srgbClr val="000000"/>
              </a:solidFill>
              <a:latin typeface="微软雅黑" pitchFamily="34" charset="-122"/>
              <a:sym typeface="微软雅黑" pitchFamily="34" charset="-122"/>
            </a:endParaRPr>
          </a:p>
        </p:txBody>
      </p:sp>
      <p:sp>
        <p:nvSpPr>
          <p:cNvPr id="17" name="上箭头 49"/>
          <p:cNvSpPr>
            <a:spLocks noChangeArrowheads="1"/>
          </p:cNvSpPr>
          <p:nvPr/>
        </p:nvSpPr>
        <p:spPr bwMode="auto">
          <a:xfrm>
            <a:off x="2952032" y="1592425"/>
            <a:ext cx="93178" cy="423764"/>
          </a:xfrm>
          <a:prstGeom prst="upArrow">
            <a:avLst>
              <a:gd name="adj1" fmla="val 50000"/>
              <a:gd name="adj2" fmla="val 50284"/>
            </a:avLst>
          </a:prstGeom>
          <a:solidFill>
            <a:schemeClr val="bg1"/>
          </a:solidFill>
          <a:ln w="9525" cmpd="sng">
            <a:solidFill>
              <a:schemeClr val="accent1"/>
            </a:solidFill>
            <a:miter lim="800000"/>
            <a:headEnd/>
            <a:tailEnd/>
          </a:ln>
        </p:spPr>
        <p:txBody>
          <a:bodyPr lIns="56643" tIns="28322" rIns="56643" bIns="28322" anchor="ctr"/>
          <a:lstStyle>
            <a:lvl1pPr eaLnBrk="0" hangingPunct="0">
              <a:defRPr>
                <a:solidFill>
                  <a:schemeClr val="tx1"/>
                </a:solidFill>
                <a:latin typeface="Arial" pitchFamily="34" charset="0"/>
                <a:ea typeface="微软雅黑" pitchFamily="34" charset="-122"/>
              </a:defRPr>
            </a:lvl1pPr>
            <a:lvl2pPr marL="742950" indent="-285750" eaLnBrk="0" hangingPunct="0">
              <a:defRPr>
                <a:solidFill>
                  <a:schemeClr val="tx1"/>
                </a:solidFill>
                <a:latin typeface="Arial" pitchFamily="34" charset="0"/>
                <a:ea typeface="微软雅黑" pitchFamily="34" charset="-122"/>
              </a:defRPr>
            </a:lvl2pPr>
            <a:lvl3pPr marL="1143000" indent="-228600" eaLnBrk="0" hangingPunct="0">
              <a:defRPr>
                <a:solidFill>
                  <a:schemeClr val="tx1"/>
                </a:solidFill>
                <a:latin typeface="Arial" pitchFamily="34" charset="0"/>
                <a:ea typeface="微软雅黑" pitchFamily="34" charset="-122"/>
              </a:defRPr>
            </a:lvl3pPr>
            <a:lvl4pPr marL="1600200" indent="-228600" eaLnBrk="0" hangingPunct="0">
              <a:defRPr>
                <a:solidFill>
                  <a:schemeClr val="tx1"/>
                </a:solidFill>
                <a:latin typeface="Arial" pitchFamily="34" charset="0"/>
                <a:ea typeface="微软雅黑" pitchFamily="34" charset="-122"/>
              </a:defRPr>
            </a:lvl4pPr>
            <a:lvl5pPr marL="2057400" indent="-228600" eaLnBrk="0" hangingPunct="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algn="ctr" defTabSz="566471" eaLnBrk="1" fontAlgn="base" hangingPunct="1">
              <a:spcBef>
                <a:spcPct val="0"/>
              </a:spcBef>
              <a:spcAft>
                <a:spcPct val="0"/>
              </a:spcAft>
            </a:pPr>
            <a:endParaRPr lang="zh-CN" altLang="en-US" sz="900">
              <a:solidFill>
                <a:srgbClr val="000000"/>
              </a:solidFill>
              <a:latin typeface="微软雅黑" pitchFamily="34" charset="-122"/>
              <a:sym typeface="微软雅黑" pitchFamily="34" charset="-122"/>
            </a:endParaRPr>
          </a:p>
        </p:txBody>
      </p:sp>
      <p:sp>
        <p:nvSpPr>
          <p:cNvPr id="18" name="上箭头 50"/>
          <p:cNvSpPr>
            <a:spLocks noChangeArrowheads="1"/>
          </p:cNvSpPr>
          <p:nvPr/>
        </p:nvSpPr>
        <p:spPr bwMode="auto">
          <a:xfrm rot="16200000">
            <a:off x="1961925" y="2809542"/>
            <a:ext cx="116654" cy="510688"/>
          </a:xfrm>
          <a:prstGeom prst="upArrow">
            <a:avLst>
              <a:gd name="adj1" fmla="val 50000"/>
              <a:gd name="adj2" fmla="val 49546"/>
            </a:avLst>
          </a:prstGeom>
          <a:solidFill>
            <a:schemeClr val="bg1"/>
          </a:solidFill>
          <a:ln w="9525" cmpd="sng">
            <a:solidFill>
              <a:schemeClr val="accent1"/>
            </a:solidFill>
            <a:miter lim="800000"/>
            <a:headEnd/>
            <a:tailEnd/>
          </a:ln>
        </p:spPr>
        <p:txBody>
          <a:bodyPr lIns="56643" tIns="28322" rIns="56643" bIns="28322" anchor="ctr"/>
          <a:lstStyle>
            <a:lvl1pPr eaLnBrk="0" hangingPunct="0">
              <a:defRPr>
                <a:solidFill>
                  <a:schemeClr val="tx1"/>
                </a:solidFill>
                <a:latin typeface="Arial" pitchFamily="34" charset="0"/>
                <a:ea typeface="微软雅黑" pitchFamily="34" charset="-122"/>
              </a:defRPr>
            </a:lvl1pPr>
            <a:lvl2pPr marL="742950" indent="-285750" eaLnBrk="0" hangingPunct="0">
              <a:defRPr>
                <a:solidFill>
                  <a:schemeClr val="tx1"/>
                </a:solidFill>
                <a:latin typeface="Arial" pitchFamily="34" charset="0"/>
                <a:ea typeface="微软雅黑" pitchFamily="34" charset="-122"/>
              </a:defRPr>
            </a:lvl2pPr>
            <a:lvl3pPr marL="1143000" indent="-228600" eaLnBrk="0" hangingPunct="0">
              <a:defRPr>
                <a:solidFill>
                  <a:schemeClr val="tx1"/>
                </a:solidFill>
                <a:latin typeface="Arial" pitchFamily="34" charset="0"/>
                <a:ea typeface="微软雅黑" pitchFamily="34" charset="-122"/>
              </a:defRPr>
            </a:lvl3pPr>
            <a:lvl4pPr marL="1600200" indent="-228600" eaLnBrk="0" hangingPunct="0">
              <a:defRPr>
                <a:solidFill>
                  <a:schemeClr val="tx1"/>
                </a:solidFill>
                <a:latin typeface="Arial" pitchFamily="34" charset="0"/>
                <a:ea typeface="微软雅黑" pitchFamily="34" charset="-122"/>
              </a:defRPr>
            </a:lvl4pPr>
            <a:lvl5pPr marL="2057400" indent="-228600" eaLnBrk="0" hangingPunct="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algn="ctr" defTabSz="566471" eaLnBrk="1" fontAlgn="base" hangingPunct="1">
              <a:spcBef>
                <a:spcPct val="0"/>
              </a:spcBef>
              <a:spcAft>
                <a:spcPct val="0"/>
              </a:spcAft>
            </a:pPr>
            <a:endParaRPr lang="zh-CN" altLang="en-US" sz="900">
              <a:solidFill>
                <a:srgbClr val="000000"/>
              </a:solidFill>
              <a:latin typeface="微软雅黑" pitchFamily="34" charset="-122"/>
              <a:sym typeface="微软雅黑" pitchFamily="34" charset="-122"/>
            </a:endParaRPr>
          </a:p>
        </p:txBody>
      </p:sp>
      <p:sp>
        <p:nvSpPr>
          <p:cNvPr id="19" name="上箭头 51"/>
          <p:cNvSpPr>
            <a:spLocks noChangeArrowheads="1"/>
          </p:cNvSpPr>
          <p:nvPr/>
        </p:nvSpPr>
        <p:spPr bwMode="auto">
          <a:xfrm rot="13933693">
            <a:off x="2198479" y="3498960"/>
            <a:ext cx="130938" cy="562653"/>
          </a:xfrm>
          <a:prstGeom prst="upArrow">
            <a:avLst>
              <a:gd name="adj1" fmla="val 50000"/>
              <a:gd name="adj2" fmla="val 50245"/>
            </a:avLst>
          </a:prstGeom>
          <a:solidFill>
            <a:schemeClr val="bg1"/>
          </a:solidFill>
          <a:ln w="9525" cmpd="sng">
            <a:solidFill>
              <a:schemeClr val="accent1"/>
            </a:solidFill>
            <a:miter lim="800000"/>
            <a:headEnd/>
            <a:tailEnd/>
          </a:ln>
        </p:spPr>
        <p:txBody>
          <a:bodyPr lIns="56643" tIns="28322" rIns="56643" bIns="28322" anchor="ctr"/>
          <a:lstStyle>
            <a:lvl1pPr eaLnBrk="0" hangingPunct="0">
              <a:defRPr>
                <a:solidFill>
                  <a:schemeClr val="tx1"/>
                </a:solidFill>
                <a:latin typeface="Arial" pitchFamily="34" charset="0"/>
                <a:ea typeface="微软雅黑" pitchFamily="34" charset="-122"/>
              </a:defRPr>
            </a:lvl1pPr>
            <a:lvl2pPr marL="742950" indent="-285750" eaLnBrk="0" hangingPunct="0">
              <a:defRPr>
                <a:solidFill>
                  <a:schemeClr val="tx1"/>
                </a:solidFill>
                <a:latin typeface="Arial" pitchFamily="34" charset="0"/>
                <a:ea typeface="微软雅黑" pitchFamily="34" charset="-122"/>
              </a:defRPr>
            </a:lvl2pPr>
            <a:lvl3pPr marL="1143000" indent="-228600" eaLnBrk="0" hangingPunct="0">
              <a:defRPr>
                <a:solidFill>
                  <a:schemeClr val="tx1"/>
                </a:solidFill>
                <a:latin typeface="Arial" pitchFamily="34" charset="0"/>
                <a:ea typeface="微软雅黑" pitchFamily="34" charset="-122"/>
              </a:defRPr>
            </a:lvl3pPr>
            <a:lvl4pPr marL="1600200" indent="-228600" eaLnBrk="0" hangingPunct="0">
              <a:defRPr>
                <a:solidFill>
                  <a:schemeClr val="tx1"/>
                </a:solidFill>
                <a:latin typeface="Arial" pitchFamily="34" charset="0"/>
                <a:ea typeface="微软雅黑" pitchFamily="34" charset="-122"/>
              </a:defRPr>
            </a:lvl4pPr>
            <a:lvl5pPr marL="2057400" indent="-228600" eaLnBrk="0" hangingPunct="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algn="ctr" defTabSz="566471" eaLnBrk="1" fontAlgn="base" hangingPunct="1">
              <a:spcBef>
                <a:spcPct val="0"/>
              </a:spcBef>
              <a:spcAft>
                <a:spcPct val="0"/>
              </a:spcAft>
            </a:pPr>
            <a:endParaRPr lang="zh-CN" altLang="en-US" sz="900">
              <a:solidFill>
                <a:srgbClr val="000000"/>
              </a:solidFill>
              <a:latin typeface="微软雅黑" pitchFamily="34" charset="-122"/>
              <a:sym typeface="微软雅黑" pitchFamily="34" charset="-122"/>
            </a:endParaRPr>
          </a:p>
        </p:txBody>
      </p:sp>
      <p:sp>
        <p:nvSpPr>
          <p:cNvPr id="20" name="上箭头 52"/>
          <p:cNvSpPr>
            <a:spLocks noChangeArrowheads="1"/>
          </p:cNvSpPr>
          <p:nvPr/>
        </p:nvSpPr>
        <p:spPr bwMode="auto">
          <a:xfrm rot="8812533">
            <a:off x="3342664" y="3626732"/>
            <a:ext cx="121848" cy="483282"/>
          </a:xfrm>
          <a:prstGeom prst="upArrow">
            <a:avLst>
              <a:gd name="adj1" fmla="val 50000"/>
              <a:gd name="adj2" fmla="val 49520"/>
            </a:avLst>
          </a:prstGeom>
          <a:solidFill>
            <a:schemeClr val="bg1"/>
          </a:solidFill>
          <a:ln w="9525" cmpd="sng">
            <a:solidFill>
              <a:schemeClr val="accent1"/>
            </a:solidFill>
            <a:miter lim="800000"/>
            <a:headEnd/>
            <a:tailEnd/>
          </a:ln>
        </p:spPr>
        <p:txBody>
          <a:bodyPr lIns="56643" tIns="28322" rIns="56643" bIns="28322" anchor="ctr"/>
          <a:lstStyle>
            <a:lvl1pPr eaLnBrk="0" hangingPunct="0">
              <a:defRPr>
                <a:solidFill>
                  <a:schemeClr val="tx1"/>
                </a:solidFill>
                <a:latin typeface="Arial" pitchFamily="34" charset="0"/>
                <a:ea typeface="微软雅黑" pitchFamily="34" charset="-122"/>
              </a:defRPr>
            </a:lvl1pPr>
            <a:lvl2pPr marL="742950" indent="-285750" eaLnBrk="0" hangingPunct="0">
              <a:defRPr>
                <a:solidFill>
                  <a:schemeClr val="tx1"/>
                </a:solidFill>
                <a:latin typeface="Arial" pitchFamily="34" charset="0"/>
                <a:ea typeface="微软雅黑" pitchFamily="34" charset="-122"/>
              </a:defRPr>
            </a:lvl2pPr>
            <a:lvl3pPr marL="1143000" indent="-228600" eaLnBrk="0" hangingPunct="0">
              <a:defRPr>
                <a:solidFill>
                  <a:schemeClr val="tx1"/>
                </a:solidFill>
                <a:latin typeface="Arial" pitchFamily="34" charset="0"/>
                <a:ea typeface="微软雅黑" pitchFamily="34" charset="-122"/>
              </a:defRPr>
            </a:lvl3pPr>
            <a:lvl4pPr marL="1600200" indent="-228600" eaLnBrk="0" hangingPunct="0">
              <a:defRPr>
                <a:solidFill>
                  <a:schemeClr val="tx1"/>
                </a:solidFill>
                <a:latin typeface="Arial" pitchFamily="34" charset="0"/>
                <a:ea typeface="微软雅黑" pitchFamily="34" charset="-122"/>
              </a:defRPr>
            </a:lvl4pPr>
            <a:lvl5pPr marL="2057400" indent="-228600" eaLnBrk="0" hangingPunct="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algn="ctr" defTabSz="566471" eaLnBrk="1" fontAlgn="base" hangingPunct="1">
              <a:spcBef>
                <a:spcPct val="0"/>
              </a:spcBef>
              <a:spcAft>
                <a:spcPct val="0"/>
              </a:spcAft>
            </a:pPr>
            <a:endParaRPr lang="zh-CN" altLang="en-US" sz="900">
              <a:solidFill>
                <a:srgbClr val="000000"/>
              </a:solidFill>
              <a:latin typeface="微软雅黑" pitchFamily="34" charset="-122"/>
              <a:sym typeface="微软雅黑" pitchFamily="34" charset="-122"/>
            </a:endParaRPr>
          </a:p>
        </p:txBody>
      </p:sp>
      <p:sp>
        <p:nvSpPr>
          <p:cNvPr id="21" name="上箭头 53"/>
          <p:cNvSpPr>
            <a:spLocks noChangeArrowheads="1"/>
          </p:cNvSpPr>
          <p:nvPr/>
        </p:nvSpPr>
        <p:spPr bwMode="auto">
          <a:xfrm rot="2985873">
            <a:off x="3675352" y="1942328"/>
            <a:ext cx="164268" cy="535774"/>
          </a:xfrm>
          <a:prstGeom prst="upArrow">
            <a:avLst>
              <a:gd name="adj1" fmla="val 50000"/>
              <a:gd name="adj2" fmla="val 49693"/>
            </a:avLst>
          </a:prstGeom>
          <a:solidFill>
            <a:schemeClr val="bg1"/>
          </a:solidFill>
          <a:ln w="9525" cmpd="sng">
            <a:solidFill>
              <a:schemeClr val="accent1"/>
            </a:solidFill>
            <a:miter lim="800000"/>
            <a:headEnd/>
            <a:tailEnd/>
          </a:ln>
        </p:spPr>
        <p:txBody>
          <a:bodyPr lIns="56643" tIns="28322" rIns="56643" bIns="28322" anchor="ctr"/>
          <a:lstStyle>
            <a:lvl1pPr eaLnBrk="0" hangingPunct="0">
              <a:defRPr>
                <a:solidFill>
                  <a:schemeClr val="tx1"/>
                </a:solidFill>
                <a:latin typeface="Arial" pitchFamily="34" charset="0"/>
                <a:ea typeface="微软雅黑" pitchFamily="34" charset="-122"/>
              </a:defRPr>
            </a:lvl1pPr>
            <a:lvl2pPr marL="742950" indent="-285750" eaLnBrk="0" hangingPunct="0">
              <a:defRPr>
                <a:solidFill>
                  <a:schemeClr val="tx1"/>
                </a:solidFill>
                <a:latin typeface="Arial" pitchFamily="34" charset="0"/>
                <a:ea typeface="微软雅黑" pitchFamily="34" charset="-122"/>
              </a:defRPr>
            </a:lvl2pPr>
            <a:lvl3pPr marL="1143000" indent="-228600" eaLnBrk="0" hangingPunct="0">
              <a:defRPr>
                <a:solidFill>
                  <a:schemeClr val="tx1"/>
                </a:solidFill>
                <a:latin typeface="Arial" pitchFamily="34" charset="0"/>
                <a:ea typeface="微软雅黑" pitchFamily="34" charset="-122"/>
              </a:defRPr>
            </a:lvl3pPr>
            <a:lvl4pPr marL="1600200" indent="-228600" eaLnBrk="0" hangingPunct="0">
              <a:defRPr>
                <a:solidFill>
                  <a:schemeClr val="tx1"/>
                </a:solidFill>
                <a:latin typeface="Arial" pitchFamily="34" charset="0"/>
                <a:ea typeface="微软雅黑" pitchFamily="34" charset="-122"/>
              </a:defRPr>
            </a:lvl4pPr>
            <a:lvl5pPr marL="2057400" indent="-228600" eaLnBrk="0" hangingPunct="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algn="ctr" defTabSz="566471" eaLnBrk="1" fontAlgn="base" hangingPunct="1">
              <a:spcBef>
                <a:spcPct val="0"/>
              </a:spcBef>
              <a:spcAft>
                <a:spcPct val="0"/>
              </a:spcAft>
            </a:pPr>
            <a:endParaRPr lang="zh-CN" altLang="en-US" sz="900">
              <a:solidFill>
                <a:srgbClr val="000000"/>
              </a:solidFill>
              <a:latin typeface="微软雅黑" pitchFamily="34" charset="-122"/>
              <a:sym typeface="微软雅黑" pitchFamily="34" charset="-122"/>
            </a:endParaRPr>
          </a:p>
        </p:txBody>
      </p:sp>
      <p:sp>
        <p:nvSpPr>
          <p:cNvPr id="23" name="上箭头 54"/>
          <p:cNvSpPr>
            <a:spLocks noChangeArrowheads="1"/>
          </p:cNvSpPr>
          <p:nvPr/>
        </p:nvSpPr>
        <p:spPr bwMode="auto">
          <a:xfrm rot="5815884" flipH="1">
            <a:off x="3807697" y="2765539"/>
            <a:ext cx="188075" cy="489185"/>
          </a:xfrm>
          <a:prstGeom prst="upArrow">
            <a:avLst>
              <a:gd name="adj1" fmla="val 50000"/>
              <a:gd name="adj2" fmla="val 49708"/>
            </a:avLst>
          </a:prstGeom>
          <a:solidFill>
            <a:schemeClr val="bg1"/>
          </a:solidFill>
          <a:ln w="9525" cmpd="sng">
            <a:solidFill>
              <a:schemeClr val="accent1"/>
            </a:solidFill>
            <a:miter lim="800000"/>
            <a:headEnd/>
            <a:tailEnd/>
          </a:ln>
        </p:spPr>
        <p:txBody>
          <a:bodyPr lIns="56643" tIns="28322" rIns="56643" bIns="28322" anchor="ctr"/>
          <a:lstStyle>
            <a:lvl1pPr eaLnBrk="0" hangingPunct="0">
              <a:defRPr>
                <a:solidFill>
                  <a:schemeClr val="tx1"/>
                </a:solidFill>
                <a:latin typeface="Arial" pitchFamily="34" charset="0"/>
                <a:ea typeface="微软雅黑" pitchFamily="34" charset="-122"/>
              </a:defRPr>
            </a:lvl1pPr>
            <a:lvl2pPr marL="742950" indent="-285750" eaLnBrk="0" hangingPunct="0">
              <a:defRPr>
                <a:solidFill>
                  <a:schemeClr val="tx1"/>
                </a:solidFill>
                <a:latin typeface="Arial" pitchFamily="34" charset="0"/>
                <a:ea typeface="微软雅黑" pitchFamily="34" charset="-122"/>
              </a:defRPr>
            </a:lvl2pPr>
            <a:lvl3pPr marL="1143000" indent="-228600" eaLnBrk="0" hangingPunct="0">
              <a:defRPr>
                <a:solidFill>
                  <a:schemeClr val="tx1"/>
                </a:solidFill>
                <a:latin typeface="Arial" pitchFamily="34" charset="0"/>
                <a:ea typeface="微软雅黑" pitchFamily="34" charset="-122"/>
              </a:defRPr>
            </a:lvl3pPr>
            <a:lvl4pPr marL="1600200" indent="-228600" eaLnBrk="0" hangingPunct="0">
              <a:defRPr>
                <a:solidFill>
                  <a:schemeClr val="tx1"/>
                </a:solidFill>
                <a:latin typeface="Arial" pitchFamily="34" charset="0"/>
                <a:ea typeface="微软雅黑" pitchFamily="34" charset="-122"/>
              </a:defRPr>
            </a:lvl4pPr>
            <a:lvl5pPr marL="2057400" indent="-228600" eaLnBrk="0" hangingPunct="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algn="ctr" defTabSz="566471" eaLnBrk="1" fontAlgn="base" hangingPunct="1">
              <a:spcBef>
                <a:spcPct val="0"/>
              </a:spcBef>
              <a:spcAft>
                <a:spcPct val="0"/>
              </a:spcAft>
            </a:pPr>
            <a:endParaRPr lang="zh-CN" altLang="en-US" sz="900">
              <a:solidFill>
                <a:srgbClr val="000000"/>
              </a:solidFill>
              <a:latin typeface="微软雅黑" pitchFamily="34" charset="-122"/>
              <a:sym typeface="微软雅黑" pitchFamily="34" charset="-122"/>
            </a:endParaRPr>
          </a:p>
        </p:txBody>
      </p:sp>
      <p:sp>
        <p:nvSpPr>
          <p:cNvPr id="24" name="AutoShape 18"/>
          <p:cNvSpPr>
            <a:spLocks noChangeArrowheads="1"/>
          </p:cNvSpPr>
          <p:nvPr/>
        </p:nvSpPr>
        <p:spPr bwMode="auto">
          <a:xfrm flipH="1">
            <a:off x="6190971" y="696355"/>
            <a:ext cx="1537439" cy="3928153"/>
          </a:xfrm>
          <a:prstGeom prst="flowChartAlternateProcess">
            <a:avLst/>
          </a:prstGeom>
          <a:noFill/>
          <a:ln w="9525" cmpd="sng">
            <a:noFill/>
            <a:miter lim="800000"/>
            <a:headEnd/>
            <a:tailEnd/>
          </a:ln>
        </p:spPr>
        <p:txBody>
          <a:bodyPr wrap="none" lIns="56643" tIns="28322" rIns="56643" bIns="28322" anchor="ctr"/>
          <a:lstStyle>
            <a:lvl1pPr eaLnBrk="0" hangingPunct="0">
              <a:defRPr>
                <a:solidFill>
                  <a:schemeClr val="tx1"/>
                </a:solidFill>
                <a:latin typeface="Arial" pitchFamily="34" charset="0"/>
                <a:ea typeface="微软雅黑" pitchFamily="34" charset="-122"/>
              </a:defRPr>
            </a:lvl1pPr>
            <a:lvl2pPr marL="742950" indent="-285750" eaLnBrk="0" hangingPunct="0">
              <a:defRPr>
                <a:solidFill>
                  <a:schemeClr val="tx1"/>
                </a:solidFill>
                <a:latin typeface="Arial" pitchFamily="34" charset="0"/>
                <a:ea typeface="微软雅黑" pitchFamily="34" charset="-122"/>
              </a:defRPr>
            </a:lvl2pPr>
            <a:lvl3pPr marL="1143000" indent="-228600" eaLnBrk="0" hangingPunct="0">
              <a:defRPr>
                <a:solidFill>
                  <a:schemeClr val="tx1"/>
                </a:solidFill>
                <a:latin typeface="Arial" pitchFamily="34" charset="0"/>
                <a:ea typeface="微软雅黑" pitchFamily="34" charset="-122"/>
              </a:defRPr>
            </a:lvl3pPr>
            <a:lvl4pPr marL="1600200" indent="-228600" eaLnBrk="0" hangingPunct="0">
              <a:defRPr>
                <a:solidFill>
                  <a:schemeClr val="tx1"/>
                </a:solidFill>
                <a:latin typeface="Arial" pitchFamily="34" charset="0"/>
                <a:ea typeface="微软雅黑" pitchFamily="34" charset="-122"/>
              </a:defRPr>
            </a:lvl4pPr>
            <a:lvl5pPr marL="2057400" indent="-228600" eaLnBrk="0" hangingPunct="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algn="ctr" defTabSz="566471" eaLnBrk="1" fontAlgn="base" hangingPunct="1">
              <a:spcBef>
                <a:spcPct val="0"/>
              </a:spcBef>
              <a:spcAft>
                <a:spcPct val="0"/>
              </a:spcAft>
            </a:pPr>
            <a:endParaRPr lang="zh-CN" altLang="en-US">
              <a:solidFill>
                <a:srgbClr val="1A8BDA"/>
              </a:solidFill>
              <a:ea typeface="宋体" pitchFamily="2" charset="-122"/>
            </a:endParaRPr>
          </a:p>
        </p:txBody>
      </p:sp>
      <p:sp>
        <p:nvSpPr>
          <p:cNvPr id="25" name="Text Box 19"/>
          <p:cNvSpPr txBox="1">
            <a:spLocks noChangeArrowheads="1"/>
          </p:cNvSpPr>
          <p:nvPr/>
        </p:nvSpPr>
        <p:spPr bwMode="auto">
          <a:xfrm>
            <a:off x="5635256" y="532929"/>
            <a:ext cx="3327991" cy="415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6643" tIns="28322" rIns="56643" bIns="28322">
            <a:spAutoFit/>
          </a:bodyPr>
          <a:lstStyle>
            <a:lvl1pPr indent="355600" eaLnBrk="0" hangingPunct="0">
              <a:defRPr>
                <a:solidFill>
                  <a:schemeClr val="tx1"/>
                </a:solidFill>
                <a:latin typeface="Arial" pitchFamily="34" charset="0"/>
                <a:ea typeface="微软雅黑" pitchFamily="34" charset="-122"/>
              </a:defRPr>
            </a:lvl1pPr>
            <a:lvl2pPr marL="742950" indent="-285750" eaLnBrk="0" hangingPunct="0">
              <a:defRPr>
                <a:solidFill>
                  <a:schemeClr val="tx1"/>
                </a:solidFill>
                <a:latin typeface="Arial" pitchFamily="34" charset="0"/>
                <a:ea typeface="微软雅黑" pitchFamily="34" charset="-122"/>
              </a:defRPr>
            </a:lvl2pPr>
            <a:lvl3pPr marL="1143000" indent="-228600" eaLnBrk="0" hangingPunct="0">
              <a:defRPr>
                <a:solidFill>
                  <a:schemeClr val="tx1"/>
                </a:solidFill>
                <a:latin typeface="Arial" pitchFamily="34" charset="0"/>
                <a:ea typeface="微软雅黑" pitchFamily="34" charset="-122"/>
              </a:defRPr>
            </a:lvl3pPr>
            <a:lvl4pPr marL="1600200" indent="-228600" eaLnBrk="0" hangingPunct="0">
              <a:defRPr>
                <a:solidFill>
                  <a:schemeClr val="tx1"/>
                </a:solidFill>
                <a:latin typeface="Arial" pitchFamily="34" charset="0"/>
                <a:ea typeface="微软雅黑" pitchFamily="34" charset="-122"/>
              </a:defRPr>
            </a:lvl4pPr>
            <a:lvl5pPr marL="2057400" indent="-228600" eaLnBrk="0" hangingPunct="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defTabSz="566471" eaLnBrk="1" fontAlgn="base" hangingPunct="1">
              <a:lnSpc>
                <a:spcPct val="150000"/>
              </a:lnSpc>
              <a:spcBef>
                <a:spcPct val="0"/>
              </a:spcBef>
              <a:spcAft>
                <a:spcPct val="0"/>
              </a:spcAft>
            </a:pPr>
            <a:r>
              <a:rPr lang="zh-CN" altLang="en-US" sz="1400" dirty="0">
                <a:solidFill>
                  <a:srgbClr val="FFFFFF"/>
                </a:solidFill>
                <a:latin typeface="微软雅黑" panose="020B0503020204020204" pitchFamily="34" charset="-122"/>
                <a:sym typeface="宋体" pitchFamily="2" charset="-122"/>
              </a:rPr>
              <a:t>目前深信服供应链管理对供应商的引入、评估以及绩效考核未能实现数据的有效集合以及统一的系统管理；采购订单与产品入库数据未能及时关联；结算请款人工处理，耗时长，效率不高；采购商务方面比如招标需要实现规范化和电子化；与供应商端的交流还是原始处理方式，需要实现电子化交互；</a:t>
            </a:r>
          </a:p>
          <a:p>
            <a:pPr defTabSz="566471" eaLnBrk="1" fontAlgn="base" hangingPunct="1">
              <a:spcBef>
                <a:spcPct val="0"/>
              </a:spcBef>
              <a:spcAft>
                <a:spcPct val="0"/>
              </a:spcAft>
            </a:pPr>
            <a:endParaRPr lang="zh-CN" altLang="en-US" sz="1400" dirty="0">
              <a:solidFill>
                <a:srgbClr val="FFFFFF"/>
              </a:solidFill>
              <a:latin typeface="微软雅黑" panose="020B0503020204020204" pitchFamily="34" charset="-122"/>
              <a:sym typeface="宋体" pitchFamily="2" charset="-122"/>
            </a:endParaRPr>
          </a:p>
          <a:p>
            <a:pPr defTabSz="566471" eaLnBrk="1" fontAlgn="base" hangingPunct="1">
              <a:lnSpc>
                <a:spcPct val="150000"/>
              </a:lnSpc>
              <a:spcBef>
                <a:spcPct val="0"/>
              </a:spcBef>
              <a:spcAft>
                <a:spcPct val="0"/>
              </a:spcAft>
            </a:pPr>
            <a:r>
              <a:rPr lang="zh-CN" altLang="en-US" sz="1400" dirty="0">
                <a:solidFill>
                  <a:srgbClr val="FFFFFF"/>
                </a:solidFill>
                <a:latin typeface="微软雅黑" panose="020B0503020204020204" pitchFamily="34" charset="-122"/>
                <a:sym typeface="宋体" pitchFamily="2" charset="-122"/>
              </a:rPr>
              <a:t>从供应链规范化和高效运作管理的考虑，将先进的电子化商务、数据挖掘、协同技术等信息技术紧密集成在一起的</a:t>
            </a:r>
            <a:r>
              <a:rPr lang="zh-CN" altLang="en-US" sz="1400" dirty="0">
                <a:solidFill>
                  <a:srgbClr val="FFFFFF"/>
                </a:solidFill>
                <a:latin typeface="微软雅黑" panose="020B0503020204020204" pitchFamily="34" charset="-122"/>
                <a:sym typeface="Times New Roman" pitchFamily="18" charset="0"/>
              </a:rPr>
              <a:t>SRM</a:t>
            </a:r>
            <a:r>
              <a:rPr lang="zh-CN" altLang="en-US" sz="1400" dirty="0">
                <a:solidFill>
                  <a:srgbClr val="FFFFFF"/>
                </a:solidFill>
                <a:latin typeface="微软雅黑" panose="020B0503020204020204" pitchFamily="34" charset="-122"/>
                <a:sym typeface="宋体" pitchFamily="2" charset="-122"/>
              </a:rPr>
              <a:t>系统平台需要尽快引入和实施应用。</a:t>
            </a:r>
            <a:endParaRPr lang="zh-CN" altLang="en-US" sz="1400" dirty="0">
              <a:solidFill>
                <a:srgbClr val="FFFFFF"/>
              </a:solidFill>
              <a:latin typeface="微软雅黑" panose="020B0503020204020204" pitchFamily="34" charset="-122"/>
            </a:endParaRPr>
          </a:p>
        </p:txBody>
      </p:sp>
    </p:spTree>
    <p:extLst>
      <p:ext uri="{BB962C8B-B14F-4D97-AF65-F5344CB8AC3E}">
        <p14:creationId xmlns:p14="http://schemas.microsoft.com/office/powerpoint/2010/main" val="16889535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深信服项目</a:t>
            </a:r>
            <a:r>
              <a:rPr lang="en-US" altLang="zh-CN" sz="2000" dirty="0"/>
              <a:t>---</a:t>
            </a:r>
            <a:r>
              <a:rPr lang="zh-CN" altLang="en-US" sz="2000" dirty="0"/>
              <a:t>供应商协同的流程</a:t>
            </a:r>
            <a:endParaRPr lang="en-US" sz="2000" dirty="0"/>
          </a:p>
        </p:txBody>
      </p:sp>
      <p:sp>
        <p:nvSpPr>
          <p:cNvPr id="2" name="Rectangle 2"/>
          <p:cNvSpPr>
            <a:spLocks noChangeArrowheads="1"/>
          </p:cNvSpPr>
          <p:nvPr/>
        </p:nvSpPr>
        <p:spPr bwMode="auto">
          <a:xfrm>
            <a:off x="0" y="106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nvPr>
        </p:nvGraphicFramePr>
        <p:xfrm>
          <a:off x="95693" y="733643"/>
          <a:ext cx="8920716" cy="4365305"/>
        </p:xfrm>
        <a:graphic>
          <a:graphicData uri="http://schemas.openxmlformats.org/presentationml/2006/ole">
            <mc:AlternateContent xmlns:mc="http://schemas.openxmlformats.org/markup-compatibility/2006">
              <mc:Choice xmlns:v="urn:schemas-microsoft-com:vml" Requires="v">
                <p:oleObj spid="_x0000_s16403" r:id="rId3" imgW="10867889" imgH="6439058" progId="Visio.Drawing.15">
                  <p:embed/>
                </p:oleObj>
              </mc:Choice>
              <mc:Fallback>
                <p:oleObj r:id="rId3" imgW="10867889" imgH="6439058" progId="Visio.Drawing.15">
                  <p:embed/>
                  <p:pic>
                    <p:nvPicPr>
                      <p:cNvPr id="4"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93" y="733643"/>
                        <a:ext cx="8920716" cy="4365305"/>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6109270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深信服项目</a:t>
            </a:r>
            <a:r>
              <a:rPr lang="en-US" altLang="zh-CN" sz="2000" dirty="0"/>
              <a:t>---</a:t>
            </a:r>
            <a:r>
              <a:rPr lang="zh-CN" altLang="en-US" sz="2000" dirty="0"/>
              <a:t>供应商协同</a:t>
            </a:r>
            <a:endParaRPr lang="en-US" sz="2000" dirty="0"/>
          </a:p>
        </p:txBody>
      </p:sp>
      <p:sp>
        <p:nvSpPr>
          <p:cNvPr id="2" name="Rectangle 2"/>
          <p:cNvSpPr>
            <a:spLocks noChangeArrowheads="1"/>
          </p:cNvSpPr>
          <p:nvPr/>
        </p:nvSpPr>
        <p:spPr bwMode="auto">
          <a:xfrm>
            <a:off x="0" y="106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nvPr>
        </p:nvGraphicFramePr>
        <p:xfrm>
          <a:off x="246420" y="711673"/>
          <a:ext cx="3553459" cy="4345229"/>
        </p:xfrm>
        <a:graphic>
          <a:graphicData uri="http://schemas.openxmlformats.org/presentationml/2006/ole">
            <mc:AlternateContent xmlns:mc="http://schemas.openxmlformats.org/markup-compatibility/2006">
              <mc:Choice xmlns:v="urn:schemas-microsoft-com:vml" Requires="v">
                <p:oleObj spid="_x0000_s17427" r:id="rId3" imgW="3895766" imgH="4772117" progId="Visio.Drawing.15">
                  <p:embed/>
                </p:oleObj>
              </mc:Choice>
              <mc:Fallback>
                <p:oleObj r:id="rId3" imgW="3895766" imgH="4772117" progId="Visio.Drawing.15">
                  <p:embed/>
                  <p:pic>
                    <p:nvPicPr>
                      <p:cNvPr id="6"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20" y="711673"/>
                        <a:ext cx="3553459" cy="4345229"/>
                      </a:xfrm>
                      <a:prstGeom prst="rect">
                        <a:avLst/>
                      </a:prstGeom>
                      <a:solidFill>
                        <a:schemeClr val="bg1"/>
                      </a:solidFill>
                    </p:spPr>
                  </p:pic>
                </p:oleObj>
              </mc:Fallback>
            </mc:AlternateContent>
          </a:graphicData>
        </a:graphic>
      </p:graphicFrame>
      <p:pic>
        <p:nvPicPr>
          <p:cNvPr id="9219" name="图片框 10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8340" y="733821"/>
            <a:ext cx="5061796" cy="209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图片框 10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8340" y="2831832"/>
            <a:ext cx="5061796" cy="230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63797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深信服项目</a:t>
            </a:r>
            <a:r>
              <a:rPr lang="en-US" altLang="zh-CN" sz="2000" dirty="0"/>
              <a:t>---</a:t>
            </a:r>
            <a:r>
              <a:rPr lang="zh-CN" altLang="en-US" sz="2000" dirty="0"/>
              <a:t>询报价</a:t>
            </a:r>
            <a:endParaRPr lang="en-US" sz="2000" dirty="0"/>
          </a:p>
        </p:txBody>
      </p:sp>
      <p:sp>
        <p:nvSpPr>
          <p:cNvPr id="2" name="Rectangle 2"/>
          <p:cNvSpPr>
            <a:spLocks noChangeArrowheads="1"/>
          </p:cNvSpPr>
          <p:nvPr/>
        </p:nvSpPr>
        <p:spPr bwMode="auto">
          <a:xfrm>
            <a:off x="0" y="106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nvPr>
        </p:nvGraphicFramePr>
        <p:xfrm>
          <a:off x="70897" y="737430"/>
          <a:ext cx="5899671" cy="4299397"/>
        </p:xfrm>
        <a:graphic>
          <a:graphicData uri="http://schemas.openxmlformats.org/presentationml/2006/ole">
            <mc:AlternateContent xmlns:mc="http://schemas.openxmlformats.org/markup-compatibility/2006">
              <mc:Choice xmlns:v="urn:schemas-microsoft-com:vml" Requires="v">
                <p:oleObj spid="_x0000_s18451" r:id="rId3" imgW="8762946" imgH="6372212" progId="Visio.Drawing.15">
                  <p:embed/>
                </p:oleObj>
              </mc:Choice>
              <mc:Fallback>
                <p:oleObj r:id="rId3" imgW="8762946" imgH="6372212" progId="Visio.Drawing.15">
                  <p:embed/>
                  <p:pic>
                    <p:nvPicPr>
                      <p:cNvPr id="7"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97" y="737430"/>
                        <a:ext cx="5899671" cy="4299397"/>
                      </a:xfrm>
                      <a:prstGeom prst="rect">
                        <a:avLst/>
                      </a:prstGeom>
                      <a:solidFill>
                        <a:schemeClr val="bg1"/>
                      </a:solidFill>
                    </p:spPr>
                  </p:pic>
                </p:oleObj>
              </mc:Fallback>
            </mc:AlternateContent>
          </a:graphicData>
        </a:graphic>
      </p:graphicFrame>
      <p:sp>
        <p:nvSpPr>
          <p:cNvPr id="8" name="矩形 7"/>
          <p:cNvSpPr/>
          <p:nvPr/>
        </p:nvSpPr>
        <p:spPr>
          <a:xfrm>
            <a:off x="6188148" y="759442"/>
            <a:ext cx="2382543" cy="3000821"/>
          </a:xfrm>
          <a:prstGeom prst="rect">
            <a:avLst/>
          </a:prstGeom>
        </p:spPr>
        <p:txBody>
          <a:bodyPr wrap="square">
            <a:spAutoFit/>
          </a:bodyPr>
          <a:lstStyle/>
          <a:p>
            <a:pPr>
              <a:lnSpc>
                <a:spcPct val="150000"/>
              </a:lnSpc>
            </a:pPr>
            <a:r>
              <a:rPr lang="zh-CN" altLang="en-US" dirty="0">
                <a:solidFill>
                  <a:srgbClr val="FFFFFF"/>
                </a:solidFill>
                <a:latin typeface="微软雅黑" panose="020B0503020204020204" pitchFamily="34" charset="-122"/>
                <a:ea typeface="微软雅黑" panose="020B0503020204020204" pitchFamily="34" charset="-122"/>
                <a:sym typeface="宋体" pitchFamily="2" charset="-122"/>
              </a:rPr>
              <a:t>实现深信服内部采购与供应链之间的询价与报价，同时执行采购比价管理，与</a:t>
            </a:r>
            <a:r>
              <a:rPr lang="en-US" altLang="zh-CN" dirty="0">
                <a:solidFill>
                  <a:srgbClr val="FFFFFF"/>
                </a:solidFill>
                <a:latin typeface="微软雅黑" panose="020B0503020204020204" pitchFamily="34" charset="-122"/>
                <a:ea typeface="微软雅黑" panose="020B0503020204020204" pitchFamily="34" charset="-122"/>
                <a:sym typeface="宋体" pitchFamily="2" charset="-122"/>
              </a:rPr>
              <a:t>K/3WISE </a:t>
            </a:r>
            <a:r>
              <a:rPr lang="zh-CN" altLang="en-US" dirty="0">
                <a:solidFill>
                  <a:srgbClr val="FFFFFF"/>
                </a:solidFill>
                <a:latin typeface="微软雅黑" panose="020B0503020204020204" pitchFamily="34" charset="-122"/>
                <a:ea typeface="微软雅黑" panose="020B0503020204020204" pitchFamily="34" charset="-122"/>
                <a:sym typeface="宋体" pitchFamily="2" charset="-122"/>
              </a:rPr>
              <a:t>的采购订单集成。肆专完成接口的开发</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63071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深信服项目</a:t>
            </a:r>
            <a:r>
              <a:rPr lang="en-US" altLang="zh-CN" sz="2000" dirty="0"/>
              <a:t>---</a:t>
            </a:r>
            <a:r>
              <a:rPr lang="zh-CN" altLang="en-US" sz="2000" dirty="0"/>
              <a:t>采购交货流程</a:t>
            </a:r>
            <a:endParaRPr lang="en-US" sz="2000" dirty="0"/>
          </a:p>
        </p:txBody>
      </p:sp>
      <p:sp>
        <p:nvSpPr>
          <p:cNvPr id="2" name="Rectangle 2"/>
          <p:cNvSpPr>
            <a:spLocks noChangeArrowheads="1"/>
          </p:cNvSpPr>
          <p:nvPr/>
        </p:nvSpPr>
        <p:spPr bwMode="auto">
          <a:xfrm>
            <a:off x="0" y="106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233915" y="695647"/>
            <a:ext cx="2382543" cy="3742178"/>
          </a:xfrm>
          <a:prstGeom prst="rect">
            <a:avLst/>
          </a:prstGeom>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主要包含业务操作：</a:t>
            </a:r>
            <a:endParaRPr lang="en-US" altLang="zh-CN" sz="1600"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订单下达</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审核</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采购订单查询与回复</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确认</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交货安排通知</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送货通知</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确认</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到货入库</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采购入库查询与确认</a:t>
            </a: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nvPr>
        </p:nvGraphicFramePr>
        <p:xfrm>
          <a:off x="4080843" y="254656"/>
          <a:ext cx="4884837" cy="4841003"/>
        </p:xfrm>
        <a:graphic>
          <a:graphicData uri="http://schemas.openxmlformats.org/presentationml/2006/ole">
            <mc:AlternateContent xmlns:mc="http://schemas.openxmlformats.org/markup-compatibility/2006">
              <mc:Choice xmlns:v="urn:schemas-microsoft-com:vml" Requires="v">
                <p:oleObj spid="_x0000_s19475" r:id="rId3" imgW="8448826" imgH="10382119" progId="Visio.Drawing.15">
                  <p:embed/>
                </p:oleObj>
              </mc:Choice>
              <mc:Fallback>
                <p:oleObj r:id="rId3" imgW="8448826" imgH="10382119" progId="Visio.Drawing.15">
                  <p:embed/>
                  <p:pic>
                    <p:nvPicPr>
                      <p:cNvPr id="9"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843" y="254656"/>
                        <a:ext cx="4884837" cy="484100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5207754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深信服项目</a:t>
            </a:r>
            <a:r>
              <a:rPr lang="en-US" altLang="zh-CN" sz="2000" dirty="0"/>
              <a:t>---</a:t>
            </a:r>
            <a:r>
              <a:rPr lang="zh-CN" altLang="en-US" sz="2000" dirty="0"/>
              <a:t>退货流程</a:t>
            </a:r>
            <a:endParaRPr lang="en-US" sz="2000" dirty="0"/>
          </a:p>
        </p:txBody>
      </p:sp>
      <p:sp>
        <p:nvSpPr>
          <p:cNvPr id="2" name="Rectangle 2"/>
          <p:cNvSpPr>
            <a:spLocks noChangeArrowheads="1"/>
          </p:cNvSpPr>
          <p:nvPr/>
        </p:nvSpPr>
        <p:spPr bwMode="auto">
          <a:xfrm>
            <a:off x="0" y="106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nvPr>
        </p:nvGraphicFramePr>
        <p:xfrm>
          <a:off x="3550723" y="104047"/>
          <a:ext cx="5430708" cy="5036199"/>
        </p:xfrm>
        <a:graphic>
          <a:graphicData uri="http://schemas.openxmlformats.org/presentationml/2006/ole">
            <mc:AlternateContent xmlns:mc="http://schemas.openxmlformats.org/markup-compatibility/2006">
              <mc:Choice xmlns:v="urn:schemas-microsoft-com:vml" Requires="v">
                <p:oleObj spid="_x0000_s20499" r:id="rId3" imgW="6524523" imgH="8039153" progId="Visio.Drawing.15">
                  <p:embed/>
                </p:oleObj>
              </mc:Choice>
              <mc:Fallback>
                <p:oleObj r:id="rId3" imgW="6524523" imgH="8039153" progId="Visio.Drawing.15">
                  <p:embed/>
                  <p:pic>
                    <p:nvPicPr>
                      <p:cNvPr id="10" name="对象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0723" y="104047"/>
                        <a:ext cx="5430708" cy="5036199"/>
                      </a:xfrm>
                      <a:prstGeom prst="rect">
                        <a:avLst/>
                      </a:prstGeom>
                      <a:solidFill>
                        <a:schemeClr val="bg1"/>
                      </a:solidFill>
                    </p:spPr>
                  </p:pic>
                </p:oleObj>
              </mc:Fallback>
            </mc:AlternateContent>
          </a:graphicData>
        </a:graphic>
      </p:graphicFrame>
      <p:sp>
        <p:nvSpPr>
          <p:cNvPr id="12" name="矩形 11"/>
          <p:cNvSpPr/>
          <p:nvPr/>
        </p:nvSpPr>
        <p:spPr>
          <a:xfrm>
            <a:off x="321994" y="862015"/>
            <a:ext cx="3133725" cy="3046988"/>
          </a:xfrm>
          <a:prstGeom prst="rect">
            <a:avLst/>
          </a:prstGeom>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主要包含业务操作：</a:t>
            </a:r>
            <a:endParaRPr lang="en-US" altLang="zh-CN" sz="1600"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按到源单退货</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无源单退料</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退料处理</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审核</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供应商查询与确认</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补料</a:t>
            </a:r>
          </a:p>
          <a:p>
            <a:pPr marL="285750" indent="-285750">
              <a:lnSpc>
                <a:spcPct val="150000"/>
              </a:lnSpc>
              <a:buFont typeface="Wingdings" panose="05000000000000000000" pitchFamily="2" charset="2"/>
              <a:buChar char="ü"/>
            </a:pPr>
            <a:r>
              <a:rPr lang="zh-CN" altLang="en-US" sz="1600" dirty="0">
                <a:solidFill>
                  <a:schemeClr val="bg1"/>
                </a:solidFill>
                <a:latin typeface="微软雅黑" panose="020B0503020204020204" pitchFamily="34" charset="-122"/>
                <a:ea typeface="微软雅黑" panose="020B0503020204020204" pitchFamily="34" charset="-122"/>
              </a:rPr>
              <a:t>扣款</a:t>
            </a:r>
          </a:p>
        </p:txBody>
      </p:sp>
    </p:spTree>
    <p:extLst>
      <p:ext uri="{BB962C8B-B14F-4D97-AF65-F5344CB8AC3E}">
        <p14:creationId xmlns:p14="http://schemas.microsoft.com/office/powerpoint/2010/main" val="423450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深信服项目</a:t>
            </a:r>
            <a:r>
              <a:rPr lang="en-US" altLang="zh-CN" sz="2000" dirty="0"/>
              <a:t>---</a:t>
            </a:r>
            <a:r>
              <a:rPr lang="zh-CN" altLang="en-US" sz="2000" dirty="0"/>
              <a:t>采购订单变更</a:t>
            </a:r>
            <a:endParaRPr lang="en-US" sz="2000" dirty="0"/>
          </a:p>
        </p:txBody>
      </p:sp>
      <p:sp>
        <p:nvSpPr>
          <p:cNvPr id="2" name="Rectangle 2"/>
          <p:cNvSpPr>
            <a:spLocks noChangeArrowheads="1"/>
          </p:cNvSpPr>
          <p:nvPr/>
        </p:nvSpPr>
        <p:spPr bwMode="auto">
          <a:xfrm>
            <a:off x="0" y="106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84487" y="719511"/>
            <a:ext cx="4214381" cy="830997"/>
          </a:xfrm>
          <a:prstGeom prst="rect">
            <a:avLst/>
          </a:prstGeom>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实现采购订单变更与供应商同步，保障采购订单信息的一致性</a:t>
            </a: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nvPr>
        </p:nvGraphicFramePr>
        <p:xfrm>
          <a:off x="4298868" y="220225"/>
          <a:ext cx="4548269" cy="4887650"/>
        </p:xfrm>
        <a:graphic>
          <a:graphicData uri="http://schemas.openxmlformats.org/presentationml/2006/ole">
            <mc:AlternateContent xmlns:mc="http://schemas.openxmlformats.org/markup-compatibility/2006">
              <mc:Choice xmlns:v="urn:schemas-microsoft-com:vml" Requires="v">
                <p:oleObj spid="_x0000_s21523" r:id="rId3" imgW="5105508" imgH="5562495" progId="Visio.Drawing.15">
                  <p:embed/>
                </p:oleObj>
              </mc:Choice>
              <mc:Fallback>
                <p:oleObj r:id="rId3" imgW="5105508" imgH="5562495" progId="Visio.Drawing.15">
                  <p:embed/>
                  <p:pic>
                    <p:nvPicPr>
                      <p:cNvPr id="9"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8868" y="220225"/>
                        <a:ext cx="4548269" cy="4887650"/>
                      </a:xfrm>
                      <a:prstGeom prst="rect">
                        <a:avLst/>
                      </a:prstGeom>
                      <a:solidFill>
                        <a:schemeClr val="bg1"/>
                      </a:solidFill>
                    </p:spPr>
                  </p:pic>
                </p:oleObj>
              </mc:Fallback>
            </mc:AlternateContent>
          </a:graphicData>
        </a:graphic>
      </p:graphicFrame>
      <p:pic>
        <p:nvPicPr>
          <p:cNvPr id="13315" name="图片框 10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82885"/>
            <a:ext cx="4191989" cy="182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图片框 10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170712"/>
            <a:ext cx="4191989" cy="203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594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深信服项目</a:t>
            </a:r>
            <a:r>
              <a:rPr lang="en-US" altLang="zh-CN" sz="2000" dirty="0"/>
              <a:t>---</a:t>
            </a:r>
            <a:r>
              <a:rPr lang="zh-CN" altLang="en-US" sz="2000" dirty="0"/>
              <a:t>计划协同</a:t>
            </a:r>
            <a:endParaRPr lang="en-US" sz="2000" dirty="0"/>
          </a:p>
        </p:txBody>
      </p:sp>
      <p:sp>
        <p:nvSpPr>
          <p:cNvPr id="2" name="Rectangle 2"/>
          <p:cNvSpPr>
            <a:spLocks noChangeArrowheads="1"/>
          </p:cNvSpPr>
          <p:nvPr/>
        </p:nvSpPr>
        <p:spPr bwMode="auto">
          <a:xfrm>
            <a:off x="0" y="106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84487" y="4317145"/>
            <a:ext cx="8762651" cy="461665"/>
          </a:xfrm>
          <a:prstGeom prst="rect">
            <a:avLst/>
          </a:prstGeom>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实现深信服的采购人员把内部预测需求自动发送到对应供应商，实现计划需求的协同。</a:t>
            </a: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nvPr>
        </p:nvGraphicFramePr>
        <p:xfrm>
          <a:off x="84487" y="624231"/>
          <a:ext cx="8917009" cy="3567759"/>
        </p:xfrm>
        <a:graphic>
          <a:graphicData uri="http://schemas.openxmlformats.org/presentationml/2006/ole">
            <mc:AlternateContent xmlns:mc="http://schemas.openxmlformats.org/markup-compatibility/2006">
              <mc:Choice xmlns:v="urn:schemas-microsoft-com:vml" Requires="v">
                <p:oleObj spid="_x0000_s22547" r:id="rId3" imgW="8420193" imgH="4095671" progId="Visio.Drawing.15">
                  <p:embed/>
                </p:oleObj>
              </mc:Choice>
              <mc:Fallback>
                <p:oleObj r:id="rId3" imgW="8420193" imgH="4095671" progId="Visio.Drawing.15">
                  <p:embed/>
                  <p:pic>
                    <p:nvPicPr>
                      <p:cNvPr id="11" name="对象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87" y="624231"/>
                        <a:ext cx="8917009" cy="3567759"/>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190756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深信服项目</a:t>
            </a:r>
            <a:r>
              <a:rPr lang="en-US" altLang="zh-CN" sz="2000" dirty="0"/>
              <a:t>---</a:t>
            </a:r>
            <a:r>
              <a:rPr lang="zh-CN" altLang="en-US" sz="2000" dirty="0"/>
              <a:t>财务协同</a:t>
            </a:r>
            <a:endParaRPr lang="en-US" sz="2000" dirty="0"/>
          </a:p>
        </p:txBody>
      </p:sp>
      <p:sp>
        <p:nvSpPr>
          <p:cNvPr id="2" name="Rectangle 2"/>
          <p:cNvSpPr>
            <a:spLocks noChangeArrowheads="1"/>
          </p:cNvSpPr>
          <p:nvPr/>
        </p:nvSpPr>
        <p:spPr bwMode="auto">
          <a:xfrm>
            <a:off x="0" y="106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nvPr>
        </p:nvGraphicFramePr>
        <p:xfrm>
          <a:off x="245310" y="1113773"/>
          <a:ext cx="8677130" cy="3902701"/>
        </p:xfrm>
        <a:graphic>
          <a:graphicData uri="http://schemas.openxmlformats.org/presentationml/2006/ole">
            <mc:AlternateContent xmlns:mc="http://schemas.openxmlformats.org/markup-compatibility/2006">
              <mc:Choice xmlns:v="urn:schemas-microsoft-com:vml" Requires="v">
                <p:oleObj spid="_x0000_s23571" r:id="rId3" imgW="9886790" imgH="5334210" progId="Visio.Drawing.15">
                  <p:embed/>
                </p:oleObj>
              </mc:Choice>
              <mc:Fallback>
                <p:oleObj r:id="rId3" imgW="9886790" imgH="5334210" progId="Visio.Drawing.15">
                  <p:embed/>
                  <p:pic>
                    <p:nvPicPr>
                      <p:cNvPr id="13" name="对象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310" y="1113773"/>
                        <a:ext cx="8677130" cy="3902701"/>
                      </a:xfrm>
                      <a:prstGeom prst="rect">
                        <a:avLst/>
                      </a:prstGeom>
                      <a:solidFill>
                        <a:schemeClr val="bg1"/>
                      </a:solidFill>
                    </p:spPr>
                  </p:pic>
                </p:oleObj>
              </mc:Fallback>
            </mc:AlternateContent>
          </a:graphicData>
        </a:graphic>
      </p:graphicFrame>
      <p:sp>
        <p:nvSpPr>
          <p:cNvPr id="15" name="矩形 14"/>
          <p:cNvSpPr/>
          <p:nvPr/>
        </p:nvSpPr>
        <p:spPr>
          <a:xfrm>
            <a:off x="340982" y="631182"/>
            <a:ext cx="8762651" cy="461665"/>
          </a:xfrm>
          <a:prstGeom prst="rect">
            <a:avLst/>
          </a:prstGeom>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实现深信服与供应商协同对账业务。</a:t>
            </a:r>
          </a:p>
        </p:txBody>
      </p:sp>
    </p:spTree>
    <p:extLst>
      <p:ext uri="{BB962C8B-B14F-4D97-AF65-F5344CB8AC3E}">
        <p14:creationId xmlns:p14="http://schemas.microsoft.com/office/powerpoint/2010/main" val="14937464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443869" y="275754"/>
            <a:ext cx="8403269" cy="586261"/>
          </a:xfrm>
        </p:spPr>
        <p:txBody>
          <a:bodyPr/>
          <a:lstStyle/>
          <a:p>
            <a:r>
              <a:rPr lang="zh-CN" altLang="en-US" sz="2000" dirty="0"/>
              <a:t>深信服项目</a:t>
            </a:r>
            <a:r>
              <a:rPr lang="en-US" altLang="zh-CN" sz="2000" dirty="0"/>
              <a:t>---</a:t>
            </a:r>
            <a:r>
              <a:rPr lang="zh-CN" altLang="en-US" sz="2000" dirty="0"/>
              <a:t>质量协同</a:t>
            </a:r>
            <a:endParaRPr lang="en-US" sz="2000" dirty="0"/>
          </a:p>
        </p:txBody>
      </p:sp>
      <p:sp>
        <p:nvSpPr>
          <p:cNvPr id="2" name="Rectangle 2"/>
          <p:cNvSpPr>
            <a:spLocks noChangeArrowheads="1"/>
          </p:cNvSpPr>
          <p:nvPr/>
        </p:nvSpPr>
        <p:spPr bwMode="auto">
          <a:xfrm>
            <a:off x="0" y="106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nvPr>
        </p:nvGraphicFramePr>
        <p:xfrm>
          <a:off x="5700156" y="463448"/>
          <a:ext cx="3403476" cy="4559814"/>
        </p:xfrm>
        <a:graphic>
          <a:graphicData uri="http://schemas.openxmlformats.org/presentationml/2006/ole">
            <mc:AlternateContent xmlns:mc="http://schemas.openxmlformats.org/markup-compatibility/2006">
              <mc:Choice xmlns:v="urn:schemas-microsoft-com:vml" Requires="v">
                <p:oleObj spid="_x0000_s24595" r:id="rId3" imgW="10849619" imgH="14930460" progId="Visio.Drawing.15">
                  <p:embed/>
                </p:oleObj>
              </mc:Choice>
              <mc:Fallback>
                <p:oleObj r:id="rId3" imgW="10849619" imgH="14930460" progId="Visio.Drawing.15">
                  <p:embed/>
                  <p:pic>
                    <p:nvPicPr>
                      <p:cNvPr id="12" name="对象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0156" y="463448"/>
                        <a:ext cx="3403476" cy="4559814"/>
                      </a:xfrm>
                      <a:prstGeom prst="rect">
                        <a:avLst/>
                      </a:prstGeom>
                      <a:solidFill>
                        <a:schemeClr val="bg1"/>
                      </a:solidFill>
                    </p:spPr>
                  </p:pic>
                </p:oleObj>
              </mc:Fallback>
            </mc:AlternateContent>
          </a:graphicData>
        </a:graphic>
      </p:graphicFrame>
      <p:sp>
        <p:nvSpPr>
          <p:cNvPr id="14" name="矩形 13"/>
          <p:cNvSpPr/>
          <p:nvPr/>
        </p:nvSpPr>
        <p:spPr>
          <a:xfrm>
            <a:off x="443869" y="657079"/>
            <a:ext cx="5078157" cy="923330"/>
          </a:xfrm>
          <a:prstGeom prst="rect">
            <a:avLst/>
          </a:prstGeom>
        </p:spPr>
        <p:txBody>
          <a:bodyPr wrap="square">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实现深信服针对产品的</a:t>
            </a:r>
            <a:r>
              <a:rPr lang="zh-CN" altLang="zh-CN" dirty="0">
                <a:solidFill>
                  <a:schemeClr val="bg1"/>
                </a:solidFill>
                <a:latin typeface="微软雅黑" panose="020B0503020204020204" pitchFamily="34" charset="-122"/>
                <a:ea typeface="微软雅黑" panose="020B0503020204020204" pitchFamily="34" charset="-122"/>
              </a:rPr>
              <a:t>问题反馈</a:t>
            </a:r>
            <a:r>
              <a:rPr lang="zh-CN" altLang="en-US" dirty="0">
                <a:solidFill>
                  <a:schemeClr val="bg1"/>
                </a:solidFill>
                <a:latin typeface="微软雅黑" panose="020B0503020204020204" pitchFamily="34" charset="-122"/>
                <a:ea typeface="微软雅黑" panose="020B0503020204020204" pitchFamily="34" charset="-122"/>
              </a:rPr>
              <a:t>处理，包含硬件问题反馈、软件问题反馈。</a:t>
            </a:r>
            <a:endParaRPr lang="en-US" altLang="zh-CN" dirty="0">
              <a:solidFill>
                <a:schemeClr val="bg1"/>
              </a:solidFill>
              <a:latin typeface="微软雅黑" panose="020B0503020204020204" pitchFamily="34" charset="-122"/>
              <a:ea typeface="微软雅黑" panose="020B0503020204020204" pitchFamily="34" charset="-122"/>
            </a:endParaRPr>
          </a:p>
        </p:txBody>
      </p:sp>
      <p:pic>
        <p:nvPicPr>
          <p:cNvPr id="16387" name="图片框 11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86" y="1580408"/>
            <a:ext cx="5452739" cy="331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9789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openxmlformats.org/package/2006/metadata/core-properties"/>
    <ds:schemaRef ds:uri="http://purl.org/dc/terms/"/>
    <ds:schemaRef ds:uri="http://schemas.microsoft.com/office/infopath/2007/PartnerControls"/>
    <ds:schemaRef ds:uri="http://purl.org/dc/elements/1.1/"/>
    <ds:schemaRef ds:uri="http://schemas.microsoft.com/office/2006/documentManagement/types"/>
    <ds:schemaRef ds:uri="http://purl.org/dc/dcmitype/"/>
    <ds:schemaRef ds:uri="http://schemas.microsoft.com/sharepoint/v3/field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0</TotalTime>
  <Words>6394</Words>
  <Application>Microsoft Office PowerPoint</Application>
  <PresentationFormat>全屏显示(16:9)</PresentationFormat>
  <Paragraphs>1133</Paragraphs>
  <Slides>124</Slides>
  <Notes>27</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124</vt:i4>
      </vt:variant>
    </vt:vector>
  </HeadingPairs>
  <TitlesOfParts>
    <vt:vector size="140" baseType="lpstr">
      <vt:lpstr>Heiti SC Medium</vt:lpstr>
      <vt:lpstr>华文彩云</vt:lpstr>
      <vt:lpstr>隶书</vt:lpstr>
      <vt:lpstr>宋体</vt:lpstr>
      <vt:lpstr>微软雅黑</vt:lpstr>
      <vt:lpstr>微软雅黑</vt:lpstr>
      <vt:lpstr>Algerian</vt:lpstr>
      <vt:lpstr>Arial</vt:lpstr>
      <vt:lpstr>Arial Narrow</vt:lpstr>
      <vt:lpstr>Calibri</vt:lpstr>
      <vt:lpstr>Goudy Old Style</vt:lpstr>
      <vt:lpstr>Wingdings</vt:lpstr>
      <vt:lpstr>Office Theme</vt:lpstr>
      <vt:lpstr>Visio.Drawing.15</vt:lpstr>
      <vt:lpstr>Visio</vt:lpstr>
      <vt:lpstr>Document</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深圳肆专-联系方式</vt:lpstr>
      <vt:lpstr>PowerPoint 演示文稿</vt:lpstr>
      <vt:lpstr>目录</vt:lpstr>
      <vt:lpstr>档案管理现状</vt:lpstr>
      <vt:lpstr>传统档案管理现状 </vt:lpstr>
      <vt:lpstr>传统档案管理问题</vt:lpstr>
      <vt:lpstr>档案管理解决方案</vt:lpstr>
      <vt:lpstr>档案管理的几个关键思路 </vt:lpstr>
      <vt:lpstr>档案管理框架图 </vt:lpstr>
      <vt:lpstr>档案管理流程图</vt:lpstr>
      <vt:lpstr>档案部署架构图</vt:lpstr>
      <vt:lpstr>系统功能介绍</vt:lpstr>
      <vt:lpstr>档案影像化采集功能图</vt:lpstr>
      <vt:lpstr>档案管理应用功能图</vt:lpstr>
      <vt:lpstr>档案系统技术特色</vt:lpstr>
      <vt:lpstr>档案存储与数据交换格式</vt:lpstr>
      <vt:lpstr>与其他业务系统集成</vt:lpstr>
      <vt:lpstr>批量高扫描与自动分类技术</vt:lpstr>
      <vt:lpstr>档案自动分类与识别技术</vt:lpstr>
      <vt:lpstr>档案容量存储容量设计</vt:lpstr>
      <vt:lpstr>文件安全加密体系</vt:lpstr>
      <vt:lpstr>成功案例</vt:lpstr>
      <vt:lpstr>华为慧通无纸化凭证集成方案</vt:lpstr>
      <vt:lpstr>建设银行某分行</vt:lpstr>
      <vt:lpstr>建设银行某分行</vt:lpstr>
      <vt:lpstr>云南省档案馆应用</vt:lpstr>
      <vt:lpstr>云南省档案馆应用</vt:lpstr>
      <vt:lpstr>东美线业有限公司</vt:lpstr>
      <vt:lpstr>东美线业有限公司</vt:lpstr>
      <vt:lpstr>广发银行</vt:lpstr>
      <vt:lpstr>云南省档案馆应用</vt:lpstr>
      <vt:lpstr>美的安得物流</vt:lpstr>
      <vt:lpstr>美的安得物流</vt:lpstr>
      <vt:lpstr>PowerPoint 演示文稿</vt:lpstr>
      <vt:lpstr>目录</vt:lpstr>
      <vt:lpstr>金蝶云账龄分析现状</vt:lpstr>
      <vt:lpstr>金蝶云账龄分析现状 </vt:lpstr>
      <vt:lpstr>金蝶云总账往来账龄分析解决方案</vt:lpstr>
      <vt:lpstr>金蝶云往来账龄流程图 </vt:lpstr>
      <vt:lpstr>系统功能介绍</vt:lpstr>
      <vt:lpstr>总账往来账龄架构图</vt:lpstr>
      <vt:lpstr>应用描述</vt:lpstr>
      <vt:lpstr>具体功能界面描述（一）</vt:lpstr>
      <vt:lpstr>具体功能界面描述（二）</vt:lpstr>
      <vt:lpstr>具体功能界面描述（三）</vt:lpstr>
      <vt:lpstr>具体功能界面描述（四）</vt:lpstr>
      <vt:lpstr>具体功能界面描述（五）</vt:lpstr>
      <vt:lpstr>具体功能界面描述（六）</vt:lpstr>
      <vt:lpstr>具体功能界面描述（七）</vt:lpstr>
      <vt:lpstr>具体功能界面描述（七）</vt:lpstr>
      <vt:lpstr>成功案例</vt:lpstr>
      <vt:lpstr>华侨城集团</vt:lpstr>
      <vt:lpstr>PowerPoint 演示文稿</vt:lpstr>
      <vt:lpstr>目录</vt:lpstr>
      <vt:lpstr>供应商管理业务背景</vt:lpstr>
      <vt:lpstr>供应商管理构架体系</vt:lpstr>
      <vt:lpstr>企业为什么招投标？</vt:lpstr>
      <vt:lpstr>招投标的应用场景</vt:lpstr>
      <vt:lpstr>目录</vt:lpstr>
      <vt:lpstr>供应管理流程</vt:lpstr>
      <vt:lpstr>招投标的主业务流程</vt:lpstr>
      <vt:lpstr>招投标的主业务流程</vt:lpstr>
      <vt:lpstr>招投标系统基础资料—供应商</vt:lpstr>
      <vt:lpstr>招投标系统基础资料—评标维度</vt:lpstr>
      <vt:lpstr>招投标系统基础资料—开标小组</vt:lpstr>
      <vt:lpstr>招投标系统基础资料—结算方式</vt:lpstr>
      <vt:lpstr>1、招投标系统—采购申请</vt:lpstr>
      <vt:lpstr>2、招投标系统—标书维护</vt:lpstr>
      <vt:lpstr>3、招投标系统—标书审核发布</vt:lpstr>
      <vt:lpstr>4、招投标系统—供应商应标书</vt:lpstr>
      <vt:lpstr>5、招投标系统—供应商投标</vt:lpstr>
      <vt:lpstr>6、招投标系统—开标</vt:lpstr>
      <vt:lpstr>7、招投标系统—评标</vt:lpstr>
      <vt:lpstr>8、招投标系统—定标</vt:lpstr>
      <vt:lpstr>9、招投标系统—中标记录</vt:lpstr>
      <vt:lpstr>目录</vt:lpstr>
      <vt:lpstr>香江电器简介</vt:lpstr>
      <vt:lpstr>香江电器的招投标系统背景</vt:lpstr>
      <vt:lpstr>香江电器的招投标上线计划</vt:lpstr>
      <vt:lpstr>香江电器的招投标系统流程</vt:lpstr>
      <vt:lpstr>深信服简介</vt:lpstr>
      <vt:lpstr>深信服信息化需求</vt:lpstr>
      <vt:lpstr>深信服项目---供应商协同的流程</vt:lpstr>
      <vt:lpstr>深信服项目---供应商协同</vt:lpstr>
      <vt:lpstr>深信服项目---询报价</vt:lpstr>
      <vt:lpstr>深信服项目---采购交货流程</vt:lpstr>
      <vt:lpstr>深信服项目---退货流程</vt:lpstr>
      <vt:lpstr>深信服项目---采购订单变更</vt:lpstr>
      <vt:lpstr>深信服项目---计划协同</vt:lpstr>
      <vt:lpstr>深信服项目---财务协同</vt:lpstr>
      <vt:lpstr>深信服项目---质量协同</vt:lpstr>
      <vt:lpstr>深信服项目---供应商绩效管理</vt:lpstr>
      <vt:lpstr>深信服项目---采购招标流程</vt:lpstr>
      <vt:lpstr>PowerPoint 演示文稿</vt:lpstr>
      <vt:lpstr>业务场景</vt:lpstr>
      <vt:lpstr>适用的客户群</vt:lpstr>
      <vt:lpstr>方案的价值</vt:lpstr>
      <vt:lpstr>分期确认的解决方案蓝图</vt:lpstr>
      <vt:lpstr>分期确认的主业务流程</vt:lpstr>
      <vt:lpstr>分期确认的主业务流程</vt:lpstr>
      <vt:lpstr>分期确认的主业务流程</vt:lpstr>
      <vt:lpstr>分期确认的主业务流程</vt:lpstr>
      <vt:lpstr>分期确认的主业务流程</vt:lpstr>
      <vt:lpstr>分期确认的主业务流程</vt:lpstr>
      <vt:lpstr>分期确认的主业务流程</vt:lpstr>
      <vt:lpstr>分期确认的主业务流程</vt:lpstr>
      <vt:lpstr>分期确认的主业务流程</vt:lpstr>
      <vt:lpstr>分期确认的主业务流程</vt:lpstr>
      <vt:lpstr>分期确认的主业务流程</vt:lpstr>
      <vt:lpstr>场景一：一次性缴费、分期确认收入</vt:lpstr>
      <vt:lpstr>场景二：定金和分期业务、分期确认收入</vt:lpstr>
      <vt:lpstr>场景三：标准收费确认收入-不明预收、结费</vt:lpstr>
      <vt:lpstr>场景四：标准收费确认收入-全额代收代付</vt:lpstr>
      <vt:lpstr>场景五：标准收费确认收入-代收款业务</vt:lpstr>
      <vt:lpstr>案例客户</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zzl986600@163.com</cp:lastModifiedBy>
  <cp:revision>381</cp:revision>
  <dcterms:created xsi:type="dcterms:W3CDTF">2010-04-12T23:12:02Z</dcterms:created>
  <dcterms:modified xsi:type="dcterms:W3CDTF">2019-05-14T12:34:40Z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